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3"/>
  </p:notesMasterIdLst>
  <p:sldIdLst>
    <p:sldId id="256" r:id="rId2"/>
    <p:sldId id="1574" r:id="rId3"/>
    <p:sldId id="1579" r:id="rId4"/>
    <p:sldId id="1591" r:id="rId5"/>
    <p:sldId id="1596" r:id="rId6"/>
    <p:sldId id="1599" r:id="rId7"/>
    <p:sldId id="1597" r:id="rId8"/>
    <p:sldId id="1590" r:id="rId9"/>
    <p:sldId id="1564" r:id="rId10"/>
    <p:sldId id="1592" r:id="rId11"/>
    <p:sldId id="1593" r:id="rId12"/>
    <p:sldId id="1571" r:id="rId13"/>
    <p:sldId id="1583" r:id="rId14"/>
    <p:sldId id="1584" r:id="rId15"/>
    <p:sldId id="1585" r:id="rId16"/>
    <p:sldId id="1586" r:id="rId17"/>
    <p:sldId id="1587" r:id="rId18"/>
    <p:sldId id="1588" r:id="rId19"/>
    <p:sldId id="1561" r:id="rId20"/>
    <p:sldId id="1548" r:id="rId21"/>
    <p:sldId id="1553" r:id="rId22"/>
    <p:sldId id="1565" r:id="rId23"/>
    <p:sldId id="1566" r:id="rId24"/>
    <p:sldId id="1589" r:id="rId25"/>
    <p:sldId id="1544" r:id="rId26"/>
    <p:sldId id="1600" r:id="rId27"/>
    <p:sldId id="1603" r:id="rId28"/>
    <p:sldId id="260" r:id="rId29"/>
    <p:sldId id="1545" r:id="rId30"/>
    <p:sldId id="1557" r:id="rId31"/>
    <p:sldId id="1568" r:id="rId32"/>
    <p:sldId id="1569" r:id="rId33"/>
    <p:sldId id="1549" r:id="rId34"/>
    <p:sldId id="258" r:id="rId35"/>
    <p:sldId id="1604" r:id="rId36"/>
    <p:sldId id="1601" r:id="rId37"/>
    <p:sldId id="1602" r:id="rId38"/>
    <p:sldId id="1558" r:id="rId39"/>
    <p:sldId id="1595" r:id="rId40"/>
    <p:sldId id="1594" r:id="rId41"/>
    <p:sldId id="156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717"/>
  </p:normalViewPr>
  <p:slideViewPr>
    <p:cSldViewPr snapToGrid="0" snapToObjects="1">
      <p:cViewPr varScale="1">
        <p:scale>
          <a:sx n="59" d="100"/>
          <a:sy n="59" d="100"/>
        </p:scale>
        <p:origin x="872" y="52"/>
      </p:cViewPr>
      <p:guideLst/>
    </p:cSldViewPr>
  </p:slideViewPr>
  <p:notesTextViewPr>
    <p:cViewPr>
      <p:scale>
        <a:sx n="1" d="1"/>
        <a:sy n="1" d="1"/>
      </p:scale>
      <p:origin x="0" y="0"/>
    </p:cViewPr>
  </p:notesTextViewPr>
  <p:notesViewPr>
    <p:cSldViewPr snapToGrid="0" snapToObjects="1">
      <p:cViewPr varScale="1">
        <p:scale>
          <a:sx n="48" d="100"/>
          <a:sy n="48" d="100"/>
        </p:scale>
        <p:origin x="2752"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9982F-A7EB-4EB0-9E25-A37AD0EF3192}"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E5FB2-EF40-4CA9-9EF0-8EDD17D0FB6B}" type="slidenum">
              <a:rPr lang="en-US" smtClean="0"/>
              <a:t>‹#›</a:t>
            </a:fld>
            <a:endParaRPr lang="en-US"/>
          </a:p>
        </p:txBody>
      </p:sp>
    </p:spTree>
    <p:extLst>
      <p:ext uri="{BB962C8B-B14F-4D97-AF65-F5344CB8AC3E}">
        <p14:creationId xmlns:p14="http://schemas.microsoft.com/office/powerpoint/2010/main" val="3383101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ntent.govdelivery.com/attachments/OHIOGOVERNOR/2022/02/01/file_attachments/2063445/Letter%20of%20Designation%201.31.22.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codes.ohio.gov/ohio-revised-code/section-3301.01" TargetMode="External"/><Relationship Id="rId4" Type="http://schemas.openxmlformats.org/officeDocument/2006/relationships/hyperlink" Target="https://www.cleveland.com/news/2022/02/ohio-supreme-court-again-rejects-republicans-state-legislative-map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finished the fiscal year with revenues nearly $2 billion above estimates.</a:t>
            </a:r>
          </a:p>
          <a:p>
            <a:r>
              <a:rPr lang="en-US" dirty="0"/>
              <a:t>Positive effect on OBM budget guidance to agencies for the 2024-2025 state operating budget.</a:t>
            </a:r>
          </a:p>
          <a:p>
            <a:r>
              <a:rPr lang="en-US" dirty="0"/>
              <a:t>Temper expectations for the next budget, however.  Fears of a looming recession and healthy cash balances due to federal stimulus may not result in additional funding for K-12 education.</a:t>
            </a:r>
          </a:p>
          <a:p>
            <a:r>
              <a:rPr lang="en-US" dirty="0"/>
              <a:t>Governor DeWine continues to emphasize desire to invest in Student Wellness and Success initiatives.</a:t>
            </a:r>
          </a:p>
          <a:p>
            <a:r>
              <a:rPr lang="en-US" dirty="0"/>
              <a:t>ODE/State Board adopts preliminary budget recommendations will have final vote October 2022 meeting.</a:t>
            </a:r>
          </a:p>
          <a:p>
            <a:r>
              <a:rPr lang="en-US" dirty="0"/>
              <a:t>Budget recommendations are focused on results an outcomes  </a:t>
            </a:r>
          </a:p>
          <a:p>
            <a:r>
              <a:rPr lang="en-US" dirty="0"/>
              <a:t>Focus on literacy - </a:t>
            </a:r>
            <a:r>
              <a:rPr lang="en-US" b="0" i="0" u="none" strike="noStrike" dirty="0">
                <a:solidFill>
                  <a:srgbClr val="464646"/>
                </a:solidFill>
                <a:effectLst/>
                <a:latin typeface="+mj-lt"/>
              </a:rPr>
              <a:t>Deploying literacy coaches in low-performing schools, Incentivizing the use of high-quality instructional materials, encouraging teacher PD in the science of reading</a:t>
            </a:r>
            <a:endParaRPr lang="en-US" b="0" dirty="0">
              <a:latin typeface="+mj-lt"/>
            </a:endParaRPr>
          </a:p>
        </p:txBody>
      </p:sp>
      <p:sp>
        <p:nvSpPr>
          <p:cNvPr id="4" name="Slide Number Placeholder 3"/>
          <p:cNvSpPr>
            <a:spLocks noGrp="1"/>
          </p:cNvSpPr>
          <p:nvPr>
            <p:ph type="sldNum" sz="quarter" idx="5"/>
          </p:nvPr>
        </p:nvSpPr>
        <p:spPr/>
        <p:txBody>
          <a:bodyPr/>
          <a:lstStyle/>
          <a:p>
            <a:fld id="{F35E5FB2-EF40-4CA9-9EF0-8EDD17D0FB6B}" type="slidenum">
              <a:rPr lang="en-US" smtClean="0"/>
              <a:t>3</a:t>
            </a:fld>
            <a:endParaRPr lang="en-US"/>
          </a:p>
        </p:txBody>
      </p:sp>
    </p:spTree>
    <p:extLst>
      <p:ext uri="{BB962C8B-B14F-4D97-AF65-F5344CB8AC3E}">
        <p14:creationId xmlns:p14="http://schemas.microsoft.com/office/powerpoint/2010/main" val="204698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has 19 state board of education districts: 11 elected and 8 appointed by the governor.  Each elected seat is comprised of 3 Ohio Senate Districts.  Elected Members serve staggered terms and five seats are up this year – Regions 2, 3, 4, 9, 10</a:t>
            </a:r>
          </a:p>
          <a:p>
            <a:endParaRPr lang="en-US" dirty="0"/>
          </a:p>
          <a:p>
            <a:r>
              <a:rPr lang="en-US" b="0" i="0" dirty="0">
                <a:solidFill>
                  <a:srgbClr val="2A2A2A"/>
                </a:solidFill>
                <a:effectLst/>
                <a:latin typeface="Benton Sans"/>
              </a:rPr>
              <a:t>Gov. DeWine </a:t>
            </a:r>
            <a:r>
              <a:rPr lang="en-US" b="0" i="0" u="none" strike="noStrike" dirty="0">
                <a:solidFill>
                  <a:srgbClr val="1565C0"/>
                </a:solidFill>
                <a:effectLst/>
                <a:latin typeface="Benton Sans"/>
                <a:hlinkClick r:id="rId3"/>
              </a:rPr>
              <a:t>redrew the 11 districts Jan. 31</a:t>
            </a:r>
            <a:r>
              <a:rPr lang="en-US" b="0" i="0" dirty="0">
                <a:solidFill>
                  <a:srgbClr val="2A2A2A"/>
                </a:solidFill>
                <a:effectLst/>
                <a:latin typeface="Benton Sans"/>
              </a:rPr>
              <a:t> using a Jan. 24 map the Ohio Supreme Court </a:t>
            </a:r>
            <a:r>
              <a:rPr lang="en-US" b="0" i="0" u="none" strike="noStrike" dirty="0">
                <a:solidFill>
                  <a:srgbClr val="1565C0"/>
                </a:solidFill>
                <a:effectLst/>
                <a:latin typeface="Benton Sans"/>
                <a:hlinkClick r:id="rId4"/>
              </a:rPr>
              <a:t>one week later found to be unconstitutional</a:t>
            </a:r>
            <a:r>
              <a:rPr lang="en-US" b="0" i="0" dirty="0">
                <a:solidFill>
                  <a:srgbClr val="2A2A2A"/>
                </a:solidFill>
                <a:effectLst/>
                <a:latin typeface="Benton Sans"/>
              </a:rPr>
              <a:t>. But DeWine didn’t change those districts, which today no longer reflect the boundaries of the state Senate districts being used for the 2022 elections.</a:t>
            </a:r>
          </a:p>
          <a:p>
            <a:endParaRPr lang="en-US" dirty="0">
              <a:solidFill>
                <a:srgbClr val="2A2A2A"/>
              </a:solidFill>
              <a:latin typeface="Benton Sans"/>
            </a:endParaRPr>
          </a:p>
          <a:p>
            <a:r>
              <a:rPr lang="en-US" dirty="0">
                <a:solidFill>
                  <a:srgbClr val="2A2A2A"/>
                </a:solidFill>
                <a:latin typeface="Benton Sans"/>
              </a:rPr>
              <a:t>So, when we get to 2024, we clearly have a problem…the State Board of Education districts will be redrawn again, this time to reflect approved Senate Districts. </a:t>
            </a:r>
            <a:r>
              <a:rPr lang="en-US" b="0" i="0" dirty="0">
                <a:solidFill>
                  <a:srgbClr val="2A2A2A"/>
                </a:solidFill>
                <a:effectLst/>
                <a:latin typeface="Benton Sans"/>
              </a:rPr>
              <a:t>Will that mean that some board members’ districts overlap, in turn excluding some Ohioans from representation on the State Board of Education? Or, will the state in 2024 have to decree new boundaries for already-elected board members?</a:t>
            </a:r>
            <a:endParaRPr lang="en-US" dirty="0"/>
          </a:p>
          <a:p>
            <a:endParaRPr lang="en-US" dirty="0">
              <a:solidFill>
                <a:srgbClr val="2A2A2A"/>
              </a:solidFill>
              <a:latin typeface="Benton Sans"/>
            </a:endParaRPr>
          </a:p>
          <a:p>
            <a:r>
              <a:rPr lang="en-US" b="0" i="0" dirty="0">
                <a:solidFill>
                  <a:srgbClr val="2A2A2A"/>
                </a:solidFill>
                <a:effectLst/>
                <a:latin typeface="Benton Sans"/>
              </a:rPr>
              <a:t>Some have argued that violates Ohio law, which requires that each education district “</a:t>
            </a:r>
            <a:r>
              <a:rPr lang="en-US" b="0" i="0" u="none" strike="noStrike" dirty="0">
                <a:solidFill>
                  <a:srgbClr val="1565C0"/>
                </a:solidFill>
                <a:effectLst/>
                <a:latin typeface="Benton Sans"/>
                <a:hlinkClick r:id="rId5"/>
              </a:rPr>
              <a:t>shall consist of the territory of three contiguous senate districts</a:t>
            </a:r>
            <a:r>
              <a:rPr lang="en-US" b="0" i="0" dirty="0">
                <a:solidFill>
                  <a:srgbClr val="2A2A2A"/>
                </a:solidFill>
                <a:effectLst/>
                <a:latin typeface="Benton Sans"/>
              </a:rPr>
              <a:t>” and prohibits dividing senate districts among different education districts.</a:t>
            </a:r>
          </a:p>
          <a:p>
            <a:endParaRPr lang="en-US" dirty="0">
              <a:solidFill>
                <a:srgbClr val="2A2A2A"/>
              </a:solidFill>
              <a:latin typeface="Benton Sans"/>
            </a:endParaRPr>
          </a:p>
        </p:txBody>
      </p:sp>
      <p:sp>
        <p:nvSpPr>
          <p:cNvPr id="4" name="Slide Number Placeholder 3"/>
          <p:cNvSpPr>
            <a:spLocks noGrp="1"/>
          </p:cNvSpPr>
          <p:nvPr>
            <p:ph type="sldNum" sz="quarter" idx="5"/>
          </p:nvPr>
        </p:nvSpPr>
        <p:spPr/>
        <p:txBody>
          <a:bodyPr/>
          <a:lstStyle/>
          <a:p>
            <a:fld id="{F35E5FB2-EF40-4CA9-9EF0-8EDD17D0FB6B}" type="slidenum">
              <a:rPr lang="en-US" smtClean="0"/>
              <a:t>4</a:t>
            </a:fld>
            <a:endParaRPr lang="en-US"/>
          </a:p>
        </p:txBody>
      </p:sp>
    </p:spTree>
    <p:extLst>
      <p:ext uri="{BB962C8B-B14F-4D97-AF65-F5344CB8AC3E}">
        <p14:creationId xmlns:p14="http://schemas.microsoft.com/office/powerpoint/2010/main" val="237064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Overcoming Obstacles to Learning (Learning Recovery)</a:t>
            </a:r>
          </a:p>
          <a:p>
            <a:r>
              <a:rPr lang="en-US" dirty="0"/>
              <a:t>Accelerating Learning</a:t>
            </a:r>
          </a:p>
          <a:p>
            <a:r>
              <a:rPr lang="en-US" dirty="0"/>
              <a:t>Preparing Students for Future Success (College and Career Readiness)</a:t>
            </a:r>
          </a:p>
          <a:p>
            <a:endParaRPr lang="en-US" dirty="0"/>
          </a:p>
        </p:txBody>
      </p:sp>
      <p:sp>
        <p:nvSpPr>
          <p:cNvPr id="4" name="Slide Number Placeholder 3"/>
          <p:cNvSpPr>
            <a:spLocks noGrp="1"/>
          </p:cNvSpPr>
          <p:nvPr>
            <p:ph type="sldNum" sz="quarter" idx="5"/>
          </p:nvPr>
        </p:nvSpPr>
        <p:spPr/>
        <p:txBody>
          <a:bodyPr/>
          <a:lstStyle/>
          <a:p>
            <a:fld id="{F35E5FB2-EF40-4CA9-9EF0-8EDD17D0FB6B}" type="slidenum">
              <a:rPr lang="en-US" smtClean="0"/>
              <a:t>5</a:t>
            </a:fld>
            <a:endParaRPr lang="en-US"/>
          </a:p>
        </p:txBody>
      </p:sp>
    </p:spTree>
    <p:extLst>
      <p:ext uri="{BB962C8B-B14F-4D97-AF65-F5344CB8AC3E}">
        <p14:creationId xmlns:p14="http://schemas.microsoft.com/office/powerpoint/2010/main" val="127825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Overcoming Obstacles to Learning (Learning Recovery)</a:t>
            </a:r>
          </a:p>
          <a:p>
            <a:r>
              <a:rPr lang="en-US" dirty="0"/>
              <a:t>Accelerating Learning</a:t>
            </a:r>
          </a:p>
          <a:p>
            <a:r>
              <a:rPr lang="en-US" dirty="0"/>
              <a:t>Preparing Students for Future Success (College and Career Readiness)</a:t>
            </a:r>
          </a:p>
          <a:p>
            <a:endParaRPr lang="en-US" dirty="0"/>
          </a:p>
        </p:txBody>
      </p:sp>
      <p:sp>
        <p:nvSpPr>
          <p:cNvPr id="4" name="Slide Number Placeholder 3"/>
          <p:cNvSpPr>
            <a:spLocks noGrp="1"/>
          </p:cNvSpPr>
          <p:nvPr>
            <p:ph type="sldNum" sz="quarter" idx="5"/>
          </p:nvPr>
        </p:nvSpPr>
        <p:spPr/>
        <p:txBody>
          <a:bodyPr/>
          <a:lstStyle/>
          <a:p>
            <a:fld id="{F35E5FB2-EF40-4CA9-9EF0-8EDD17D0FB6B}" type="slidenum">
              <a:rPr lang="en-US" smtClean="0"/>
              <a:t>6</a:t>
            </a:fld>
            <a:endParaRPr lang="en-US"/>
          </a:p>
        </p:txBody>
      </p:sp>
    </p:spTree>
    <p:extLst>
      <p:ext uri="{BB962C8B-B14F-4D97-AF65-F5344CB8AC3E}">
        <p14:creationId xmlns:p14="http://schemas.microsoft.com/office/powerpoint/2010/main" val="400124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A2A2A"/>
                </a:solidFill>
                <a:latin typeface="Benton Sans"/>
              </a:rPr>
              <a:t>Turnout for the August Primaries was historically low:  &lt;10%. It was the state’s second primary dealing only with state legislative and central committee races.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A2A2A"/>
                </a:solidFill>
                <a:latin typeface="Benton Sans"/>
              </a:rPr>
              <a:t>But May Primary was only 20.8% statewide.</a:t>
            </a:r>
          </a:p>
          <a:p>
            <a:r>
              <a:rPr lang="en-US" dirty="0">
                <a:solidFill>
                  <a:srgbClr val="2A2A2A"/>
                </a:solidFill>
                <a:latin typeface="Benton Sans"/>
              </a:rPr>
              <a:t>3 Incumbents changed: 2R 1D.</a:t>
            </a:r>
          </a:p>
          <a:p>
            <a:r>
              <a:rPr lang="en-US" dirty="0">
                <a:solidFill>
                  <a:srgbClr val="2A2A2A"/>
                </a:solidFill>
                <a:latin typeface="Benton Sans"/>
              </a:rPr>
              <a:t>25% of the seats in the General Assembly are uncontested in November.</a:t>
            </a:r>
          </a:p>
        </p:txBody>
      </p:sp>
      <p:sp>
        <p:nvSpPr>
          <p:cNvPr id="4" name="Slide Number Placeholder 3"/>
          <p:cNvSpPr>
            <a:spLocks noGrp="1"/>
          </p:cNvSpPr>
          <p:nvPr>
            <p:ph type="sldNum" sz="quarter" idx="5"/>
          </p:nvPr>
        </p:nvSpPr>
        <p:spPr/>
        <p:txBody>
          <a:bodyPr/>
          <a:lstStyle/>
          <a:p>
            <a:fld id="{F35E5FB2-EF40-4CA9-9EF0-8EDD17D0FB6B}" type="slidenum">
              <a:rPr lang="en-US" smtClean="0"/>
              <a:t>7</a:t>
            </a:fld>
            <a:endParaRPr lang="en-US"/>
          </a:p>
        </p:txBody>
      </p:sp>
    </p:spTree>
    <p:extLst>
      <p:ext uri="{BB962C8B-B14F-4D97-AF65-F5344CB8AC3E}">
        <p14:creationId xmlns:p14="http://schemas.microsoft.com/office/powerpoint/2010/main" val="179765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HB583 into law on June 24</a:t>
            </a:r>
            <a:r>
              <a:rPr lang="en-US" sz="1200" baseline="30000" dirty="0">
                <a:solidFill>
                  <a:srgbClr val="000000"/>
                </a:solidFill>
                <a:effectLst/>
                <a:latin typeface="Times New Roman" panose="02020603050405020304" pitchFamily="18" charset="0"/>
                <a:ea typeface="Times New Roman" panose="02020603050405020304" pitchFamily="18" charset="0"/>
              </a:rPr>
              <a:t>th</a:t>
            </a:r>
            <a:r>
              <a:rPr lang="en-US" sz="1200" dirty="0">
                <a:solidFill>
                  <a:srgbClr val="000000"/>
                </a:solidFill>
                <a:effectLst/>
                <a:latin typeface="Times New Roman" panose="02020603050405020304" pitchFamily="18" charset="0"/>
                <a:ea typeface="Times New Roman" panose="02020603050405020304" pitchFamily="18" charset="0"/>
              </a:rPr>
              <a:t> with an effective date of September 21, 2022. This bill was introduced originally to extend the permissive authority for school districts to set local requirements for substitute teachers. Prior to the bill’s passage, the Senate added a number of other provisions on miscellaneous topics, including the </a:t>
            </a:r>
            <a:r>
              <a:rPr lang="en-US" sz="1200" dirty="0" err="1">
                <a:solidFill>
                  <a:srgbClr val="000000"/>
                </a:solidFill>
                <a:effectLst/>
                <a:latin typeface="Times New Roman" panose="02020603050405020304" pitchFamily="18" charset="0"/>
                <a:ea typeface="Times New Roman" panose="02020603050405020304" pitchFamily="18" charset="0"/>
              </a:rPr>
              <a:t>postponenment</a:t>
            </a:r>
            <a:r>
              <a:rPr lang="en-US" sz="1200" dirty="0">
                <a:solidFill>
                  <a:srgbClr val="000000"/>
                </a:solidFill>
                <a:effectLst/>
                <a:latin typeface="Times New Roman" panose="02020603050405020304" pitchFamily="18" charset="0"/>
                <a:ea typeface="Times New Roman" panose="02020603050405020304" pitchFamily="18" charset="0"/>
              </a:rPr>
              <a:t> of Ohio’s new dyslexia screening </a:t>
            </a:r>
            <a:r>
              <a:rPr lang="en-US" sz="1200" dirty="0" err="1">
                <a:solidFill>
                  <a:srgbClr val="000000"/>
                </a:solidFill>
                <a:effectLst/>
                <a:latin typeface="Times New Roman" panose="02020603050405020304" pitchFamily="18" charset="0"/>
                <a:ea typeface="Times New Roman" panose="02020603050405020304" pitchFamily="18" charset="0"/>
              </a:rPr>
              <a:t>requirments</a:t>
            </a:r>
            <a:r>
              <a:rPr lang="en-US" sz="1200" dirty="0">
                <a:solidFill>
                  <a:srgbClr val="000000"/>
                </a:solidFill>
                <a:effectLst/>
                <a:latin typeface="Times New Roman" panose="02020603050405020304" pitchFamily="18" charset="0"/>
                <a:ea typeface="Times New Roman" panose="02020603050405020304" pitchFamily="18" charset="0"/>
              </a:rPr>
              <a:t>. (The Ohio Dyslexia Committee made some minor changes to the Dyslexia Guidebook at its June meeting to comply with the changes in HB 583.)</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Times New Roman" panose="02020603050405020304" pitchFamily="18" charset="0"/>
                <a:ea typeface="Times New Roman" panose="02020603050405020304" pitchFamily="18" charset="0"/>
              </a:rPr>
              <a:t>Provides the same substitute teacher flexibility as in the current year for the next two school years.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Times New Roman" panose="02020603050405020304" pitchFamily="18" charset="0"/>
                <a:ea typeface="Times New Roman" panose="02020603050405020304" pitchFamily="18" charset="0"/>
              </a:rPr>
              <a:t>Removes the prorated reduction in the income-based </a:t>
            </a:r>
            <a:r>
              <a:rPr lang="en-US" sz="1200" dirty="0" err="1">
                <a:solidFill>
                  <a:srgbClr val="000000"/>
                </a:solidFill>
                <a:effectLst/>
                <a:latin typeface="Times New Roman" panose="02020603050405020304" pitchFamily="18" charset="0"/>
                <a:ea typeface="Times New Roman" panose="02020603050405020304" pitchFamily="18" charset="0"/>
              </a:rPr>
              <a:t>EdChoice</a:t>
            </a:r>
            <a:r>
              <a:rPr lang="en-US" sz="1200" dirty="0">
                <a:solidFill>
                  <a:srgbClr val="000000"/>
                </a:solidFill>
                <a:effectLst/>
                <a:latin typeface="Times New Roman" panose="02020603050405020304" pitchFamily="18" charset="0"/>
                <a:ea typeface="Times New Roman" panose="02020603050405020304" pitchFamily="18" charset="0"/>
              </a:rPr>
              <a:t> voucher amount when a voucher student’s family income rises above the 250% of the federal poverty level threshold. </a:t>
            </a:r>
            <a:r>
              <a:rPr lang="en-US" dirty="0">
                <a:solidFill>
                  <a:srgbClr val="000000"/>
                </a:solidFill>
                <a:latin typeface="Times New Roman" panose="02020603050405020304" pitchFamily="18" charset="0"/>
                <a:ea typeface="Times New Roman" panose="02020603050405020304" pitchFamily="18" charset="0"/>
              </a:rPr>
              <a:t>Once a s</a:t>
            </a:r>
            <a:r>
              <a:rPr lang="en-US" sz="1200" dirty="0">
                <a:solidFill>
                  <a:srgbClr val="000000"/>
                </a:solidFill>
                <a:effectLst/>
                <a:latin typeface="Times New Roman" panose="02020603050405020304" pitchFamily="18" charset="0"/>
                <a:ea typeface="Times New Roman" panose="02020603050405020304" pitchFamily="18" charset="0"/>
              </a:rPr>
              <a:t>tudent qualifies for the income-based voucher, they will always qualify, regardless of income as do their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Siblings </a:t>
            </a: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Times New Roman" panose="02020603050405020304" pitchFamily="18" charset="0"/>
                <a:ea typeface="Times New Roman" panose="02020603050405020304" pitchFamily="18" charset="0"/>
              </a:rPr>
              <a:t>Afterschool Child Enrichment voucher will retain unused funds in their educational savings account for use in future years until the student graduates.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Times New Roman" panose="02020603050405020304" pitchFamily="18" charset="0"/>
                <a:ea typeface="Times New Roman" panose="02020603050405020304" pitchFamily="18" charset="0"/>
              </a:rPr>
              <a:t>Implements the statewide tutoring program as proposed in SB 306.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provision in SB 306 which would have required all ESCs to help with the placement of tutors for any district in their service area was made “permissive” in the final version.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Times New Roman" panose="02020603050405020304" pitchFamily="18" charset="0"/>
                <a:ea typeface="Times New Roman" panose="02020603050405020304" pitchFamily="18" charset="0"/>
              </a:rPr>
              <a:t>Makes changes to Ohio’s new dyslexia laws including:</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Postpones the requirement to begin screening students for dyslexia to the 2023-2024 school year, however, it expressly permits districts to implement early.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Clarifies that districts comply with the “statutory” requirements related to the dyslexia guidebook and makes clear districts “may” utilize the best practices contained therein.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Exempts Physical Education, Music and Fine Arts teachers from the dyslexia-related professional development requirements.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Changes the term “course” to “training” related to the professional development requirements.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Removes the term “multi-disciplinary” from the law (leaves the term “structured literacy”).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Times New Roman" panose="02020603050405020304" pitchFamily="18" charset="0"/>
                <a:ea typeface="Times New Roman" panose="02020603050405020304" pitchFamily="18" charset="0"/>
              </a:rPr>
              <a:t>Allows (for five years beginning July 1, 2023) individuals to obtain an alternative resident educator license in any subject area (current law has limitations).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35E5FB2-EF40-4CA9-9EF0-8EDD17D0FB6B}" type="slidenum">
              <a:rPr lang="en-US" smtClean="0"/>
              <a:t>11</a:t>
            </a:fld>
            <a:endParaRPr lang="en-US"/>
          </a:p>
        </p:txBody>
      </p:sp>
    </p:spTree>
    <p:extLst>
      <p:ext uri="{BB962C8B-B14F-4D97-AF65-F5344CB8AC3E}">
        <p14:creationId xmlns:p14="http://schemas.microsoft.com/office/powerpoint/2010/main" val="203653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Largely symbolic adding clarity to services expected and prioritizing literacy and ESL consistent with legislative interests/concerns about learning recovery.</a:t>
            </a:r>
          </a:p>
          <a:p>
            <a:r>
              <a:rPr lang="en-US" dirty="0"/>
              <a:t>Could be amended into another bill or looked at in the context of the next budget.</a:t>
            </a:r>
          </a:p>
          <a:p>
            <a:r>
              <a:rPr lang="en-US" dirty="0"/>
              <a:t>Other sections of 3312 could be updated/revised to reflect current realities.</a:t>
            </a:r>
          </a:p>
        </p:txBody>
      </p:sp>
      <p:sp>
        <p:nvSpPr>
          <p:cNvPr id="4" name="Slide Number Placeholder 3"/>
          <p:cNvSpPr>
            <a:spLocks noGrp="1"/>
          </p:cNvSpPr>
          <p:nvPr>
            <p:ph type="sldNum" sz="quarter" idx="5"/>
          </p:nvPr>
        </p:nvSpPr>
        <p:spPr/>
        <p:txBody>
          <a:bodyPr/>
          <a:lstStyle/>
          <a:p>
            <a:fld id="{F35E5FB2-EF40-4CA9-9EF0-8EDD17D0FB6B}" type="slidenum">
              <a:rPr lang="en-US" smtClean="0"/>
              <a:t>26</a:t>
            </a:fld>
            <a:endParaRPr lang="en-US"/>
          </a:p>
        </p:txBody>
      </p:sp>
    </p:spTree>
    <p:extLst>
      <p:ext uri="{BB962C8B-B14F-4D97-AF65-F5344CB8AC3E}">
        <p14:creationId xmlns:p14="http://schemas.microsoft.com/office/powerpoint/2010/main" val="271486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Connectivity Champions – have been going around </a:t>
            </a:r>
            <a:r>
              <a:rPr lang="en-US" dirty="0" err="1"/>
              <a:t>ohio</a:t>
            </a:r>
            <a:r>
              <a:rPr lang="en-US" dirty="0"/>
              <a:t> to public events, helping </a:t>
            </a:r>
            <a:r>
              <a:rPr lang="en-US" dirty="0" err="1"/>
              <a:t>ohioans</a:t>
            </a:r>
            <a:r>
              <a:rPr lang="en-US" dirty="0"/>
              <a:t> sign up for internet at free or reduced costs – Highly successful program – was supposed to only be a one year program but it has developed into a permanent fixture </a:t>
            </a:r>
          </a:p>
          <a:p>
            <a:r>
              <a:rPr lang="en-US" dirty="0"/>
              <a:t>Broadband Ohio is working to increase access to middle mile funding – Legislative day in late May </a:t>
            </a:r>
          </a:p>
          <a:p>
            <a:r>
              <a:rPr lang="en-US" dirty="0"/>
              <a:t>School Spring Job Board is up and running – all open teaching jobs listed </a:t>
            </a:r>
          </a:p>
          <a:p>
            <a:r>
              <a:rPr lang="en-US" dirty="0"/>
              <a:t>Partnership with Wright State – to build a second server data base – create redundancy </a:t>
            </a:r>
          </a:p>
        </p:txBody>
      </p:sp>
      <p:sp>
        <p:nvSpPr>
          <p:cNvPr id="4" name="Slide Number Placeholder 3"/>
          <p:cNvSpPr>
            <a:spLocks noGrp="1"/>
          </p:cNvSpPr>
          <p:nvPr>
            <p:ph type="sldNum" sz="quarter" idx="5"/>
          </p:nvPr>
        </p:nvSpPr>
        <p:spPr/>
        <p:txBody>
          <a:bodyPr/>
          <a:lstStyle/>
          <a:p>
            <a:fld id="{F35E5FB2-EF40-4CA9-9EF0-8EDD17D0FB6B}" type="slidenum">
              <a:rPr lang="en-US" smtClean="0"/>
              <a:t>37</a:t>
            </a:fld>
            <a:endParaRPr lang="en-US"/>
          </a:p>
        </p:txBody>
      </p:sp>
    </p:spTree>
    <p:extLst>
      <p:ext uri="{BB962C8B-B14F-4D97-AF65-F5344CB8AC3E}">
        <p14:creationId xmlns:p14="http://schemas.microsoft.com/office/powerpoint/2010/main" val="267489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futura-pt"/>
              </a:rPr>
              <a:t>Comprehensive School Threat Assessment Guidelines training will begin this fall. ESCs are going through the training starting this week. Comprehensive School Threat Assessment training explains the rationale for threat assessment, how the team functions, and what steps to follow in conducting an assessment. A key feature is a 5-step decision tree that allows teams to resolve most non-serious, transient threats in 2 steps and then reserves more extensive assessment and intervention for more serious, substantive threats from both students and adults.</a:t>
            </a:r>
          </a:p>
          <a:p>
            <a:r>
              <a:rPr lang="en-US" b="0" i="0" dirty="0">
                <a:effectLst/>
                <a:latin typeface="futura-pt"/>
              </a:rPr>
              <a:t>Professional Learning Directory soft launch September 2022 with full release November 14 (</a:t>
            </a:r>
            <a:r>
              <a:rPr lang="en-US" b="0" i="0" dirty="0" err="1">
                <a:effectLst/>
                <a:latin typeface="futura-pt"/>
              </a:rPr>
              <a:t>ish</a:t>
            </a:r>
            <a:r>
              <a:rPr lang="en-US" b="0" i="0" dirty="0">
                <a:effectLst/>
                <a:latin typeface="futura-pt"/>
              </a:rPr>
              <a:t>).</a:t>
            </a:r>
            <a:endParaRPr lang="en-US" dirty="0"/>
          </a:p>
        </p:txBody>
      </p:sp>
      <p:sp>
        <p:nvSpPr>
          <p:cNvPr id="4" name="Slide Number Placeholder 3"/>
          <p:cNvSpPr>
            <a:spLocks noGrp="1"/>
          </p:cNvSpPr>
          <p:nvPr>
            <p:ph type="sldNum" sz="quarter" idx="5"/>
          </p:nvPr>
        </p:nvSpPr>
        <p:spPr/>
        <p:txBody>
          <a:bodyPr/>
          <a:lstStyle/>
          <a:p>
            <a:fld id="{F35E5FB2-EF40-4CA9-9EF0-8EDD17D0FB6B}" type="slidenum">
              <a:rPr lang="en-US" smtClean="0"/>
              <a:t>39</a:t>
            </a:fld>
            <a:endParaRPr lang="en-US"/>
          </a:p>
        </p:txBody>
      </p:sp>
    </p:spTree>
    <p:extLst>
      <p:ext uri="{BB962C8B-B14F-4D97-AF65-F5344CB8AC3E}">
        <p14:creationId xmlns:p14="http://schemas.microsoft.com/office/powerpoint/2010/main" val="425563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570E35-8256-6A4A-BEF4-50E405CF069D}" type="datetimeFigureOut">
              <a:rPr lang="en-US" smtClean="0"/>
              <a:t>9/25/2022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1E4A84A-0D0A-D64F-AB1D-68BA2AD839D0}"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120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70E35-8256-6A4A-BEF4-50E405CF069D}"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4A84A-0D0A-D64F-AB1D-68BA2AD839D0}"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087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70E35-8256-6A4A-BEF4-50E405CF069D}"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4A84A-0D0A-D64F-AB1D-68BA2AD839D0}"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362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70E35-8256-6A4A-BEF4-50E405CF069D}"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4A84A-0D0A-D64F-AB1D-68BA2AD839D0}"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696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570E35-8256-6A4A-BEF4-50E405CF069D}"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4A84A-0D0A-D64F-AB1D-68BA2AD839D0}"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314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570E35-8256-6A4A-BEF4-50E405CF069D}"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4A84A-0D0A-D64F-AB1D-68BA2AD839D0}"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327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570E35-8256-6A4A-BEF4-50E405CF069D}" type="datetimeFigureOut">
              <a:rPr lang="en-US" smtClean="0"/>
              <a:t>9/25/2022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4A84A-0D0A-D64F-AB1D-68BA2AD839D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957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70E35-8256-6A4A-BEF4-50E405CF069D}" type="datetimeFigureOut">
              <a:rPr lang="en-US" smtClean="0"/>
              <a:t>9/25/2022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4A84A-0D0A-D64F-AB1D-68BA2AD839D0}"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456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70E35-8256-6A4A-BEF4-50E405CF069D}" type="datetimeFigureOut">
              <a:rPr lang="en-US" smtClean="0"/>
              <a:t>9/25/2022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4A84A-0D0A-D64F-AB1D-68BA2AD839D0}" type="slidenum">
              <a:rPr lang="en-US" smtClean="0"/>
              <a:t>‹#›</a:t>
            </a:fld>
            <a:endParaRPr lang="en-US"/>
          </a:p>
        </p:txBody>
      </p:sp>
    </p:spTree>
    <p:extLst>
      <p:ext uri="{BB962C8B-B14F-4D97-AF65-F5344CB8AC3E}">
        <p14:creationId xmlns:p14="http://schemas.microsoft.com/office/powerpoint/2010/main" val="8317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70E35-8256-6A4A-BEF4-50E405CF069D}"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4A84A-0D0A-D64F-AB1D-68BA2AD839D0}"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096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6570E35-8256-6A4A-BEF4-50E405CF069D}" type="datetimeFigureOut">
              <a:rPr lang="en-US" smtClean="0"/>
              <a:t>9/25/2022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1E4A84A-0D0A-D64F-AB1D-68BA2AD839D0}"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667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6570E35-8256-6A4A-BEF4-50E405CF069D}" type="datetimeFigureOut">
              <a:rPr lang="en-US" smtClean="0"/>
              <a:t>9/25/2022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1E4A84A-0D0A-D64F-AB1D-68BA2AD839D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139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Burford@oesca.org" TargetMode="External"/><Relationship Id="rId1" Type="http://schemas.openxmlformats.org/officeDocument/2006/relationships/slideLayout" Target="../slideLayouts/slideLayout2.xml"/><Relationship Id="rId5" Type="http://schemas.openxmlformats.org/officeDocument/2006/relationships/hyperlink" Target="mailto:Ben.Cech@ManagementCouncil.org"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descr="Front steps and columns of a majestic city building">
            <a:extLst>
              <a:ext uri="{FF2B5EF4-FFF2-40B4-BE49-F238E27FC236}">
                <a16:creationId xmlns:a16="http://schemas.microsoft.com/office/drawing/2014/main" id="{AAE00342-E485-5EB1-CE13-302B4FB6B577}"/>
              </a:ext>
            </a:extLst>
          </p:cNvPr>
          <p:cNvPicPr>
            <a:picLocks noChangeAspect="1"/>
          </p:cNvPicPr>
          <p:nvPr/>
        </p:nvPicPr>
        <p:blipFill rotWithShape="1">
          <a:blip r:embed="rId2"/>
          <a:srcRect t="13953" r="9090" b="9436"/>
          <a:stretch/>
        </p:blipFill>
        <p:spPr>
          <a:xfrm>
            <a:off x="2" y="10"/>
            <a:ext cx="12191695" cy="6857990"/>
          </a:xfrm>
          <a:prstGeom prst="rect">
            <a:avLst/>
          </a:prstGeom>
        </p:spPr>
      </p:pic>
      <p:sp>
        <p:nvSpPr>
          <p:cNvPr id="11" name="Rectangle 10">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2A299-89D3-DE43-AC4A-92AEC06E0948}"/>
              </a:ext>
            </a:extLst>
          </p:cNvPr>
          <p:cNvSpPr>
            <a:spLocks noGrp="1"/>
          </p:cNvSpPr>
          <p:nvPr>
            <p:ph type="ctrTitle"/>
          </p:nvPr>
        </p:nvSpPr>
        <p:spPr>
          <a:xfrm>
            <a:off x="1300526" y="3236470"/>
            <a:ext cx="6829044" cy="1252601"/>
          </a:xfrm>
        </p:spPr>
        <p:txBody>
          <a:bodyPr>
            <a:normAutofit fontScale="90000"/>
          </a:bodyPr>
          <a:lstStyle/>
          <a:p>
            <a:pPr algn="r"/>
            <a:r>
              <a:rPr lang="en-US" sz="3400" b="1" dirty="0">
                <a:solidFill>
                  <a:srgbClr val="FFFFFE"/>
                </a:solidFill>
              </a:rPr>
              <a:t>State of Education Update</a:t>
            </a:r>
            <a:br>
              <a:rPr lang="en-US" sz="4400" dirty="0">
                <a:solidFill>
                  <a:srgbClr val="FFFFFE"/>
                </a:solidFill>
              </a:rPr>
            </a:br>
            <a:r>
              <a:rPr lang="en-US" sz="2200" dirty="0">
                <a:solidFill>
                  <a:srgbClr val="FFFFFE"/>
                </a:solidFill>
              </a:rPr>
              <a:t>Budget, Policy, &amp; Politics</a:t>
            </a:r>
          </a:p>
        </p:txBody>
      </p:sp>
      <p:sp>
        <p:nvSpPr>
          <p:cNvPr id="3" name="Subtitle 2">
            <a:extLst>
              <a:ext uri="{FF2B5EF4-FFF2-40B4-BE49-F238E27FC236}">
                <a16:creationId xmlns:a16="http://schemas.microsoft.com/office/drawing/2014/main" id="{4A5FC1B9-5EA8-6549-AC48-F7BA672B3397}"/>
              </a:ext>
            </a:extLst>
          </p:cNvPr>
          <p:cNvSpPr>
            <a:spLocks noGrp="1"/>
          </p:cNvSpPr>
          <p:nvPr>
            <p:ph type="subTitle" idx="1"/>
          </p:nvPr>
        </p:nvSpPr>
        <p:spPr>
          <a:xfrm>
            <a:off x="1300525" y="4669144"/>
            <a:ext cx="6829043" cy="716529"/>
          </a:xfrm>
        </p:spPr>
        <p:txBody>
          <a:bodyPr>
            <a:normAutofit/>
          </a:bodyPr>
          <a:lstStyle/>
          <a:p>
            <a:pPr algn="r">
              <a:lnSpc>
                <a:spcPct val="110000"/>
              </a:lnSpc>
            </a:pPr>
            <a:r>
              <a:rPr lang="en-US" sz="2000" dirty="0">
                <a:solidFill>
                  <a:srgbClr val="FFFFFE"/>
                </a:solidFill>
              </a:rPr>
              <a:t>September  2022</a:t>
            </a:r>
          </a:p>
        </p:txBody>
      </p:sp>
      <p:cxnSp>
        <p:nvCxnSpPr>
          <p:cNvPr id="13" name="Straight Connector 12">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255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9FD6-3145-2C41-9FF9-8C5F5B4EAE6D}"/>
              </a:ext>
            </a:extLst>
          </p:cNvPr>
          <p:cNvSpPr>
            <a:spLocks noGrp="1"/>
          </p:cNvSpPr>
          <p:nvPr>
            <p:ph type="title"/>
          </p:nvPr>
        </p:nvSpPr>
        <p:spPr>
          <a:xfrm>
            <a:off x="1463302" y="1941657"/>
            <a:ext cx="9603275" cy="1049235"/>
          </a:xfrm>
        </p:spPr>
        <p:txBody>
          <a:bodyPr>
            <a:normAutofit/>
          </a:bodyPr>
          <a:lstStyle/>
          <a:p>
            <a:pPr algn="ctr"/>
            <a:r>
              <a:rPr lang="en-US" sz="4000" dirty="0"/>
              <a:t>Recently Enacted legislation</a:t>
            </a:r>
          </a:p>
        </p:txBody>
      </p:sp>
    </p:spTree>
    <p:extLst>
      <p:ext uri="{BB962C8B-B14F-4D97-AF65-F5344CB8AC3E}">
        <p14:creationId xmlns:p14="http://schemas.microsoft.com/office/powerpoint/2010/main" val="309608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9EF1-6223-8141-AE7B-929794899268}"/>
              </a:ext>
            </a:extLst>
          </p:cNvPr>
          <p:cNvSpPr>
            <a:spLocks noGrp="1"/>
          </p:cNvSpPr>
          <p:nvPr>
            <p:ph type="title"/>
          </p:nvPr>
        </p:nvSpPr>
        <p:spPr/>
        <p:txBody>
          <a:bodyPr/>
          <a:lstStyle/>
          <a:p>
            <a:r>
              <a:rPr lang="en-US" dirty="0"/>
              <a:t>HB 583:  Education “Omnibus” Bill</a:t>
            </a:r>
          </a:p>
        </p:txBody>
      </p:sp>
      <p:sp>
        <p:nvSpPr>
          <p:cNvPr id="3" name="Content Placeholder 2">
            <a:extLst>
              <a:ext uri="{FF2B5EF4-FFF2-40B4-BE49-F238E27FC236}">
                <a16:creationId xmlns:a16="http://schemas.microsoft.com/office/drawing/2014/main" id="{F05149A5-AF75-FE48-9BC2-B942C3A51F67}"/>
              </a:ext>
            </a:extLst>
          </p:cNvPr>
          <p:cNvSpPr>
            <a:spLocks noGrp="1"/>
          </p:cNvSpPr>
          <p:nvPr>
            <p:ph idx="1"/>
          </p:nvPr>
        </p:nvSpPr>
        <p:spPr>
          <a:xfrm>
            <a:off x="1451579" y="1930400"/>
            <a:ext cx="9603275" cy="3911600"/>
          </a:xfrm>
        </p:spPr>
        <p:txBody>
          <a:bodyPr>
            <a:normAutofit fontScale="92500" lnSpcReduction="10000"/>
          </a:bodyPr>
          <a:lstStyle/>
          <a:p>
            <a:r>
              <a:rPr lang="en-US" dirty="0"/>
              <a:t>Substitute Teachers</a:t>
            </a:r>
          </a:p>
          <a:p>
            <a:r>
              <a:rPr lang="en-US" dirty="0"/>
              <a:t>School Finance</a:t>
            </a:r>
          </a:p>
          <a:p>
            <a:r>
              <a:rPr lang="en-US" dirty="0"/>
              <a:t>School Choice</a:t>
            </a:r>
          </a:p>
          <a:p>
            <a:pPr lvl="1"/>
            <a:r>
              <a:rPr lang="en-US" dirty="0"/>
              <a:t>Scholarships</a:t>
            </a:r>
          </a:p>
          <a:p>
            <a:pPr lvl="1"/>
            <a:r>
              <a:rPr lang="en-US" dirty="0"/>
              <a:t>Education Savings Accounts</a:t>
            </a:r>
          </a:p>
          <a:p>
            <a:pPr lvl="1"/>
            <a:r>
              <a:rPr lang="en-US" dirty="0"/>
              <a:t>Community Schools</a:t>
            </a:r>
          </a:p>
          <a:p>
            <a:r>
              <a:rPr lang="en-US" dirty="0"/>
              <a:t>Tutoring</a:t>
            </a:r>
          </a:p>
          <a:p>
            <a:r>
              <a:rPr lang="en-US" dirty="0"/>
              <a:t>Dyslexia Screening</a:t>
            </a:r>
          </a:p>
          <a:p>
            <a:r>
              <a:rPr lang="en-US" dirty="0"/>
              <a:t>Resident Educator</a:t>
            </a:r>
          </a:p>
          <a:p>
            <a:endParaRPr lang="en-US" dirty="0"/>
          </a:p>
        </p:txBody>
      </p:sp>
    </p:spTree>
    <p:extLst>
      <p:ext uri="{BB962C8B-B14F-4D97-AF65-F5344CB8AC3E}">
        <p14:creationId xmlns:p14="http://schemas.microsoft.com/office/powerpoint/2010/main" val="345372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9FD6-3145-2C41-9FF9-8C5F5B4EAE6D}"/>
              </a:ext>
            </a:extLst>
          </p:cNvPr>
          <p:cNvSpPr>
            <a:spLocks noGrp="1"/>
          </p:cNvSpPr>
          <p:nvPr>
            <p:ph type="title"/>
          </p:nvPr>
        </p:nvSpPr>
        <p:spPr>
          <a:xfrm>
            <a:off x="1463302" y="1941657"/>
            <a:ext cx="9603275" cy="1049235"/>
          </a:xfrm>
        </p:spPr>
        <p:txBody>
          <a:bodyPr>
            <a:normAutofit/>
          </a:bodyPr>
          <a:lstStyle/>
          <a:p>
            <a:pPr algn="ctr"/>
            <a:r>
              <a:rPr lang="en-US" sz="4000" dirty="0"/>
              <a:t>Pending legislation</a:t>
            </a:r>
          </a:p>
        </p:txBody>
      </p:sp>
    </p:spTree>
    <p:extLst>
      <p:ext uri="{BB962C8B-B14F-4D97-AF65-F5344CB8AC3E}">
        <p14:creationId xmlns:p14="http://schemas.microsoft.com/office/powerpoint/2010/main" val="351182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9EF1-6223-8141-AE7B-929794899268}"/>
              </a:ext>
            </a:extLst>
          </p:cNvPr>
          <p:cNvSpPr>
            <a:spLocks noGrp="1"/>
          </p:cNvSpPr>
          <p:nvPr>
            <p:ph type="title"/>
          </p:nvPr>
        </p:nvSpPr>
        <p:spPr/>
        <p:txBody>
          <a:bodyPr/>
          <a:lstStyle/>
          <a:p>
            <a:r>
              <a:rPr lang="en-US" dirty="0"/>
              <a:t>HB 151:  Ohio teacher residency</a:t>
            </a:r>
          </a:p>
        </p:txBody>
      </p:sp>
      <p:sp>
        <p:nvSpPr>
          <p:cNvPr id="3" name="Content Placeholder 2">
            <a:extLst>
              <a:ext uri="{FF2B5EF4-FFF2-40B4-BE49-F238E27FC236}">
                <a16:creationId xmlns:a16="http://schemas.microsoft.com/office/drawing/2014/main" id="{F05149A5-AF75-FE48-9BC2-B942C3A51F67}"/>
              </a:ext>
            </a:extLst>
          </p:cNvPr>
          <p:cNvSpPr>
            <a:spLocks noGrp="1"/>
          </p:cNvSpPr>
          <p:nvPr>
            <p:ph idx="1"/>
          </p:nvPr>
        </p:nvSpPr>
        <p:spPr/>
        <p:txBody>
          <a:bodyPr/>
          <a:lstStyle/>
          <a:p>
            <a:r>
              <a:rPr lang="en-US" dirty="0"/>
              <a:t>After laying dormant for almost a year, HB 151 was overhauled and passed by the House in June.</a:t>
            </a:r>
          </a:p>
          <a:p>
            <a:r>
              <a:rPr lang="en-US" dirty="0"/>
              <a:t>Originally introduced to replace the Ohio Teacher Residency (OTR) program with a new Mentoring program, the House Education Committee revised that intent.</a:t>
            </a:r>
          </a:p>
          <a:p>
            <a:r>
              <a:rPr lang="en-US" dirty="0"/>
              <a:t>Substitute HB 151 would retain the OTR and the Resident Educator Summative Assessment, but provide more flexibility for participants.</a:t>
            </a:r>
          </a:p>
          <a:p>
            <a:endParaRPr lang="en-US" dirty="0"/>
          </a:p>
        </p:txBody>
      </p:sp>
    </p:spTree>
    <p:extLst>
      <p:ext uri="{BB962C8B-B14F-4D97-AF65-F5344CB8AC3E}">
        <p14:creationId xmlns:p14="http://schemas.microsoft.com/office/powerpoint/2010/main" val="389604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9EF1-6223-8141-AE7B-929794899268}"/>
              </a:ext>
            </a:extLst>
          </p:cNvPr>
          <p:cNvSpPr>
            <a:spLocks noGrp="1"/>
          </p:cNvSpPr>
          <p:nvPr>
            <p:ph type="title"/>
          </p:nvPr>
        </p:nvSpPr>
        <p:spPr/>
        <p:txBody>
          <a:bodyPr/>
          <a:lstStyle/>
          <a:p>
            <a:r>
              <a:rPr lang="en-US" dirty="0"/>
              <a:t>HB 151:  Ohio teacher residency</a:t>
            </a:r>
          </a:p>
        </p:txBody>
      </p:sp>
      <p:sp>
        <p:nvSpPr>
          <p:cNvPr id="3" name="Content Placeholder 2">
            <a:extLst>
              <a:ext uri="{FF2B5EF4-FFF2-40B4-BE49-F238E27FC236}">
                <a16:creationId xmlns:a16="http://schemas.microsoft.com/office/drawing/2014/main" id="{F05149A5-AF75-FE48-9BC2-B942C3A51F67}"/>
              </a:ext>
            </a:extLst>
          </p:cNvPr>
          <p:cNvSpPr>
            <a:spLocks noGrp="1"/>
          </p:cNvSpPr>
          <p:nvPr>
            <p:ph idx="1"/>
          </p:nvPr>
        </p:nvSpPr>
        <p:spPr/>
        <p:txBody>
          <a:bodyPr/>
          <a:lstStyle/>
          <a:p>
            <a:r>
              <a:rPr lang="en-US" sz="2400" dirty="0"/>
              <a:t>The new bill would:</a:t>
            </a:r>
          </a:p>
          <a:p>
            <a:pPr lvl="1"/>
            <a:r>
              <a:rPr lang="en-US" sz="2000" dirty="0"/>
              <a:t>Create new options for online access to “highly qualified mentors”.</a:t>
            </a:r>
          </a:p>
          <a:p>
            <a:pPr lvl="1"/>
            <a:r>
              <a:rPr lang="en-US" sz="2000" dirty="0"/>
              <a:t>Permit participants who fail the assessment to meet with an instructional coach to review score results and discuss improvement strategies.</a:t>
            </a:r>
          </a:p>
          <a:p>
            <a:pPr lvl="1"/>
            <a:r>
              <a:rPr lang="en-US" sz="2000" dirty="0"/>
              <a:t>The assessment could be taken multiple times (no limit).</a:t>
            </a:r>
          </a:p>
          <a:p>
            <a:pPr lvl="1"/>
            <a:r>
              <a:rPr lang="en-US" sz="2000" dirty="0"/>
              <a:t>A participant’s observation of a veteran teacher would qualify for CEUs for license renewal.</a:t>
            </a:r>
          </a:p>
          <a:p>
            <a:pPr marL="457200" lvl="1" indent="0">
              <a:buNone/>
            </a:pPr>
            <a:endParaRPr lang="en-US" i="1" dirty="0"/>
          </a:p>
          <a:p>
            <a:endParaRPr lang="en-US" dirty="0"/>
          </a:p>
        </p:txBody>
      </p:sp>
    </p:spTree>
    <p:extLst>
      <p:ext uri="{BB962C8B-B14F-4D97-AF65-F5344CB8AC3E}">
        <p14:creationId xmlns:p14="http://schemas.microsoft.com/office/powerpoint/2010/main" val="256994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9EF1-6223-8141-AE7B-929794899268}"/>
              </a:ext>
            </a:extLst>
          </p:cNvPr>
          <p:cNvSpPr>
            <a:spLocks noGrp="1"/>
          </p:cNvSpPr>
          <p:nvPr>
            <p:ph type="title"/>
          </p:nvPr>
        </p:nvSpPr>
        <p:spPr/>
        <p:txBody>
          <a:bodyPr/>
          <a:lstStyle/>
          <a:p>
            <a:r>
              <a:rPr lang="en-US" dirty="0"/>
              <a:t>HB 151:  Interscholastic Athletics</a:t>
            </a:r>
          </a:p>
        </p:txBody>
      </p:sp>
      <p:sp>
        <p:nvSpPr>
          <p:cNvPr id="3" name="Content Placeholder 2">
            <a:extLst>
              <a:ext uri="{FF2B5EF4-FFF2-40B4-BE49-F238E27FC236}">
                <a16:creationId xmlns:a16="http://schemas.microsoft.com/office/drawing/2014/main" id="{F05149A5-AF75-FE48-9BC2-B942C3A51F67}"/>
              </a:ext>
            </a:extLst>
          </p:cNvPr>
          <p:cNvSpPr>
            <a:spLocks noGrp="1"/>
          </p:cNvSpPr>
          <p:nvPr>
            <p:ph idx="1"/>
          </p:nvPr>
        </p:nvSpPr>
        <p:spPr>
          <a:xfrm>
            <a:off x="1451579" y="2015732"/>
            <a:ext cx="9603275" cy="3727146"/>
          </a:xfrm>
        </p:spPr>
        <p:txBody>
          <a:bodyPr>
            <a:normAutofit/>
          </a:bodyPr>
          <a:lstStyle/>
          <a:p>
            <a:r>
              <a:rPr lang="en-US" sz="2400" dirty="0"/>
              <a:t>Before passing the bill, it was amended on the House floor to include provisions from HB 61.</a:t>
            </a:r>
          </a:p>
          <a:p>
            <a:pPr lvl="1"/>
            <a:r>
              <a:rPr lang="en-US" sz="2000" dirty="0"/>
              <a:t>Schools would be required to to designate separate single-sex athletic teams based on the sex of the participants (also applies to OHSAA and college athletics).</a:t>
            </a:r>
          </a:p>
          <a:p>
            <a:pPr lvl="2"/>
            <a:r>
              <a:rPr lang="en-US" sz="1800" dirty="0"/>
              <a:t>If applicable, coed teams would be required. </a:t>
            </a:r>
          </a:p>
          <a:p>
            <a:pPr lvl="1"/>
            <a:r>
              <a:rPr lang="en-US" sz="2000" dirty="0"/>
              <a:t>Authorizes athletes to file a civil action if deprived of an athletic opportunity or suffers harm as a result of a violation of the bill, or experiences retaliation for reporting a violation. </a:t>
            </a:r>
          </a:p>
          <a:p>
            <a:pPr lvl="1"/>
            <a:endParaRPr lang="en-US" dirty="0"/>
          </a:p>
          <a:p>
            <a:pPr lvl="1"/>
            <a:endParaRPr lang="en-US" dirty="0"/>
          </a:p>
          <a:p>
            <a:pPr marL="457200" lvl="1" indent="0">
              <a:buNone/>
            </a:pPr>
            <a:endParaRPr lang="en-US" i="1" dirty="0"/>
          </a:p>
          <a:p>
            <a:endParaRPr lang="en-US" dirty="0"/>
          </a:p>
        </p:txBody>
      </p:sp>
    </p:spTree>
    <p:extLst>
      <p:ext uri="{BB962C8B-B14F-4D97-AF65-F5344CB8AC3E}">
        <p14:creationId xmlns:p14="http://schemas.microsoft.com/office/powerpoint/2010/main" val="1173175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9EF1-6223-8141-AE7B-929794899268}"/>
              </a:ext>
            </a:extLst>
          </p:cNvPr>
          <p:cNvSpPr>
            <a:spLocks noGrp="1"/>
          </p:cNvSpPr>
          <p:nvPr>
            <p:ph type="title"/>
          </p:nvPr>
        </p:nvSpPr>
        <p:spPr/>
        <p:txBody>
          <a:bodyPr/>
          <a:lstStyle/>
          <a:p>
            <a:r>
              <a:rPr lang="en-US" dirty="0"/>
              <a:t>HB 151:  Interscholastic Athletics</a:t>
            </a:r>
          </a:p>
        </p:txBody>
      </p:sp>
      <p:sp>
        <p:nvSpPr>
          <p:cNvPr id="3" name="Content Placeholder 2">
            <a:extLst>
              <a:ext uri="{FF2B5EF4-FFF2-40B4-BE49-F238E27FC236}">
                <a16:creationId xmlns:a16="http://schemas.microsoft.com/office/drawing/2014/main" id="{F05149A5-AF75-FE48-9BC2-B942C3A51F67}"/>
              </a:ext>
            </a:extLst>
          </p:cNvPr>
          <p:cNvSpPr>
            <a:spLocks noGrp="1"/>
          </p:cNvSpPr>
          <p:nvPr>
            <p:ph idx="1"/>
          </p:nvPr>
        </p:nvSpPr>
        <p:spPr>
          <a:xfrm>
            <a:off x="1451579" y="2015732"/>
            <a:ext cx="9603275" cy="3727146"/>
          </a:xfrm>
        </p:spPr>
        <p:txBody>
          <a:bodyPr>
            <a:normAutofit lnSpcReduction="10000"/>
          </a:bodyPr>
          <a:lstStyle/>
          <a:p>
            <a:r>
              <a:rPr lang="en-US" sz="2400" dirty="0"/>
              <a:t>If an athletic participant’s sex is disputed, the participant’s sex must be established through a signed physician’s statement. The physician must base the statement on only: </a:t>
            </a:r>
          </a:p>
          <a:p>
            <a:pPr lvl="1"/>
            <a:r>
              <a:rPr lang="en-US" sz="2000" dirty="0"/>
              <a:t>The participant’s internal and external reproductive anatomy; </a:t>
            </a:r>
          </a:p>
          <a:p>
            <a:pPr lvl="1"/>
            <a:r>
              <a:rPr lang="en-US" sz="2000" dirty="0"/>
              <a:t>The participant’s normal endogenously produced levels of testosterone; </a:t>
            </a:r>
          </a:p>
          <a:p>
            <a:pPr lvl="1"/>
            <a:r>
              <a:rPr lang="en-US" sz="2000" dirty="0"/>
              <a:t>An analysis of the participant’s genetic makeup. </a:t>
            </a:r>
          </a:p>
          <a:p>
            <a:r>
              <a:rPr lang="en-US" sz="2400" dirty="0"/>
              <a:t>Dubbed the “Save Women’s Sports Act.” </a:t>
            </a:r>
          </a:p>
          <a:p>
            <a:r>
              <a:rPr lang="en-US" i="1" dirty="0"/>
              <a:t>The bill has not yet been assigned to a committee in the Senate.</a:t>
            </a:r>
          </a:p>
          <a:p>
            <a:pPr lvl="1"/>
            <a:endParaRPr lang="en-US" dirty="0"/>
          </a:p>
          <a:p>
            <a:pPr lvl="1"/>
            <a:endParaRPr lang="en-US" dirty="0"/>
          </a:p>
          <a:p>
            <a:pPr marL="457200" lvl="1" indent="0">
              <a:buNone/>
            </a:pPr>
            <a:endParaRPr lang="en-US" i="1" dirty="0"/>
          </a:p>
          <a:p>
            <a:endParaRPr lang="en-US" dirty="0"/>
          </a:p>
        </p:txBody>
      </p:sp>
    </p:spTree>
    <p:extLst>
      <p:ext uri="{BB962C8B-B14F-4D97-AF65-F5344CB8AC3E}">
        <p14:creationId xmlns:p14="http://schemas.microsoft.com/office/powerpoint/2010/main" val="150354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FC51-D78B-2849-BEA2-1D3DCBF6278B}"/>
              </a:ext>
            </a:extLst>
          </p:cNvPr>
          <p:cNvSpPr>
            <a:spLocks noGrp="1"/>
          </p:cNvSpPr>
          <p:nvPr>
            <p:ph type="title"/>
          </p:nvPr>
        </p:nvSpPr>
        <p:spPr/>
        <p:txBody>
          <a:bodyPr/>
          <a:lstStyle/>
          <a:p>
            <a:r>
              <a:rPr lang="en-US" dirty="0"/>
              <a:t>HB 333:  School counselors</a:t>
            </a:r>
          </a:p>
        </p:txBody>
      </p:sp>
      <p:sp>
        <p:nvSpPr>
          <p:cNvPr id="3" name="Content Placeholder 2">
            <a:extLst>
              <a:ext uri="{FF2B5EF4-FFF2-40B4-BE49-F238E27FC236}">
                <a16:creationId xmlns:a16="http://schemas.microsoft.com/office/drawing/2014/main" id="{73320B5B-AD53-FB48-84C9-390A9607C993}"/>
              </a:ext>
            </a:extLst>
          </p:cNvPr>
          <p:cNvSpPr>
            <a:spLocks noGrp="1"/>
          </p:cNvSpPr>
          <p:nvPr>
            <p:ph idx="1"/>
          </p:nvPr>
        </p:nvSpPr>
        <p:spPr/>
        <p:txBody>
          <a:bodyPr>
            <a:normAutofit fontScale="92500" lnSpcReduction="10000"/>
          </a:bodyPr>
          <a:lstStyle/>
          <a:p>
            <a:r>
              <a:rPr lang="en-US" dirty="0"/>
              <a:t>Re</a:t>
            </a:r>
            <a:r>
              <a:rPr lang="en-US" sz="2400" dirty="0"/>
              <a:t>quires ODE, within 120 days after the bill’s effective date, to make recommendations for a job description for public school counselors. </a:t>
            </a:r>
          </a:p>
          <a:p>
            <a:r>
              <a:rPr lang="en-US" sz="2400" dirty="0"/>
              <a:t>Requires each public school to consider the recommendations made by ODE when preparing job descriptions and assigning duties to school counselors. </a:t>
            </a:r>
          </a:p>
          <a:p>
            <a:r>
              <a:rPr lang="en-US" sz="2400" dirty="0"/>
              <a:t>Requires ODE to designate at least one employee to serve as a liaison for school counselors across the state. </a:t>
            </a:r>
          </a:p>
          <a:p>
            <a:r>
              <a:rPr lang="en-US" sz="2200" i="1" dirty="0"/>
              <a:t>HB 333 passed the House in May and it has been assigned to the Senate Primary &amp; Secondary Education Committee.</a:t>
            </a:r>
          </a:p>
          <a:p>
            <a:endParaRPr lang="en-US" dirty="0"/>
          </a:p>
        </p:txBody>
      </p:sp>
    </p:spTree>
    <p:extLst>
      <p:ext uri="{BB962C8B-B14F-4D97-AF65-F5344CB8AC3E}">
        <p14:creationId xmlns:p14="http://schemas.microsoft.com/office/powerpoint/2010/main" val="156455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F5C4-B559-F547-9CC2-26DD158C7164}"/>
              </a:ext>
            </a:extLst>
          </p:cNvPr>
          <p:cNvSpPr>
            <a:spLocks noGrp="1"/>
          </p:cNvSpPr>
          <p:nvPr>
            <p:ph type="title"/>
          </p:nvPr>
        </p:nvSpPr>
        <p:spPr/>
        <p:txBody>
          <a:bodyPr/>
          <a:lstStyle/>
          <a:p>
            <a:r>
              <a:rPr lang="en-US" dirty="0"/>
              <a:t>HB 492:  Mental Health training for coaches</a:t>
            </a:r>
          </a:p>
        </p:txBody>
      </p:sp>
      <p:sp>
        <p:nvSpPr>
          <p:cNvPr id="3" name="Content Placeholder 2">
            <a:extLst>
              <a:ext uri="{FF2B5EF4-FFF2-40B4-BE49-F238E27FC236}">
                <a16:creationId xmlns:a16="http://schemas.microsoft.com/office/drawing/2014/main" id="{8688FEDB-5EC4-F648-B38B-A827B44EE7C1}"/>
              </a:ext>
            </a:extLst>
          </p:cNvPr>
          <p:cNvSpPr>
            <a:spLocks noGrp="1"/>
          </p:cNvSpPr>
          <p:nvPr>
            <p:ph idx="1"/>
          </p:nvPr>
        </p:nvSpPr>
        <p:spPr/>
        <p:txBody>
          <a:bodyPr/>
          <a:lstStyle/>
          <a:p>
            <a:r>
              <a:rPr lang="en-US" dirty="0"/>
              <a:t>Prohibits an individual from coaching an athletic activity at a public or chartered nonpublic school unless he/she has completed a student mental health training course approved by the Department of Mental Health. </a:t>
            </a:r>
          </a:p>
          <a:p>
            <a:r>
              <a:rPr lang="en-US" dirty="0"/>
              <a:t>For renewal of pupil activity permits, changes the frequency of sudden cardiac arrest training and brain trauma and brain injury management training to align with the duration of the permit. </a:t>
            </a:r>
          </a:p>
          <a:p>
            <a:r>
              <a:rPr lang="en-US" i="1" dirty="0"/>
              <a:t>The bill passed the House in June but has not been assigned to a Senate committee.</a:t>
            </a:r>
          </a:p>
          <a:p>
            <a:endParaRPr lang="en-US" dirty="0"/>
          </a:p>
        </p:txBody>
      </p:sp>
    </p:spTree>
    <p:extLst>
      <p:ext uri="{BB962C8B-B14F-4D97-AF65-F5344CB8AC3E}">
        <p14:creationId xmlns:p14="http://schemas.microsoft.com/office/powerpoint/2010/main" val="3643439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0620-290F-B441-BE9B-3183C16EE811}"/>
              </a:ext>
            </a:extLst>
          </p:cNvPr>
          <p:cNvSpPr>
            <a:spLocks noGrp="1"/>
          </p:cNvSpPr>
          <p:nvPr>
            <p:ph type="title"/>
          </p:nvPr>
        </p:nvSpPr>
        <p:spPr/>
        <p:txBody>
          <a:bodyPr/>
          <a:lstStyle/>
          <a:p>
            <a:r>
              <a:rPr lang="en-US" dirty="0"/>
              <a:t>HB 497:  Eliminate Third Grade Reading Guarantee Retention</a:t>
            </a:r>
          </a:p>
        </p:txBody>
      </p:sp>
      <p:sp>
        <p:nvSpPr>
          <p:cNvPr id="3" name="Content Placeholder 2">
            <a:extLst>
              <a:ext uri="{FF2B5EF4-FFF2-40B4-BE49-F238E27FC236}">
                <a16:creationId xmlns:a16="http://schemas.microsoft.com/office/drawing/2014/main" id="{FA610A76-CD84-B445-BB22-21056938C0E7}"/>
              </a:ext>
            </a:extLst>
          </p:cNvPr>
          <p:cNvSpPr>
            <a:spLocks noGrp="1"/>
          </p:cNvSpPr>
          <p:nvPr>
            <p:ph idx="1"/>
          </p:nvPr>
        </p:nvSpPr>
        <p:spPr>
          <a:xfrm>
            <a:off x="1451579" y="1853754"/>
            <a:ext cx="9603275" cy="3612591"/>
          </a:xfrm>
        </p:spPr>
        <p:txBody>
          <a:bodyPr>
            <a:normAutofit lnSpcReduction="10000"/>
          </a:bodyPr>
          <a:lstStyle/>
          <a:p>
            <a:r>
              <a:rPr lang="en-US" sz="2200" dirty="0"/>
              <a:t>Eliminates student retention under the Third Grade Reading Guarantee. </a:t>
            </a:r>
          </a:p>
          <a:p>
            <a:r>
              <a:rPr lang="en-US" sz="2200" dirty="0"/>
              <a:t>Maintains the requirement that districts offer intervention and remediation services to students reading below grade level. </a:t>
            </a:r>
          </a:p>
          <a:p>
            <a:r>
              <a:rPr lang="en-US" sz="2200" dirty="0"/>
              <a:t>Requires only one administration of the third-grade English language arts assessment per year. </a:t>
            </a:r>
          </a:p>
          <a:p>
            <a:r>
              <a:rPr lang="en-US" sz="2200" dirty="0"/>
              <a:t>Under the current version of the bill, the new report card provisions around early literacy are not addressed.</a:t>
            </a:r>
          </a:p>
          <a:p>
            <a:r>
              <a:rPr lang="en-US" sz="1900" i="1" dirty="0"/>
              <a:t>HB 497 passed the House in June; has not been assigned to a Senate committee.</a:t>
            </a:r>
            <a:endParaRPr lang="en-US" dirty="0"/>
          </a:p>
        </p:txBody>
      </p:sp>
    </p:spTree>
    <p:extLst>
      <p:ext uri="{BB962C8B-B14F-4D97-AF65-F5344CB8AC3E}">
        <p14:creationId xmlns:p14="http://schemas.microsoft.com/office/powerpoint/2010/main" val="15563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5007-F8AF-054E-9267-BC91EB261894}"/>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36AD3134-E1A3-8E48-88C1-5685C56AAAD1}"/>
              </a:ext>
            </a:extLst>
          </p:cNvPr>
          <p:cNvSpPr>
            <a:spLocks noGrp="1"/>
          </p:cNvSpPr>
          <p:nvPr>
            <p:ph idx="1"/>
          </p:nvPr>
        </p:nvSpPr>
        <p:spPr>
          <a:xfrm>
            <a:off x="1451579" y="2015732"/>
            <a:ext cx="9603275" cy="3866908"/>
          </a:xfrm>
        </p:spPr>
        <p:txBody>
          <a:bodyPr>
            <a:normAutofit lnSpcReduction="10000"/>
          </a:bodyPr>
          <a:lstStyle/>
          <a:p>
            <a:r>
              <a:rPr lang="en-US" dirty="0"/>
              <a:t>Budget</a:t>
            </a:r>
          </a:p>
          <a:p>
            <a:r>
              <a:rPr lang="en-US" dirty="0"/>
              <a:t>Politics</a:t>
            </a:r>
          </a:p>
          <a:p>
            <a:pPr lvl="1"/>
            <a:r>
              <a:rPr lang="en-US" dirty="0"/>
              <a:t>ODE &amp; State Board of Education Update</a:t>
            </a:r>
          </a:p>
          <a:p>
            <a:pPr lvl="1"/>
            <a:r>
              <a:rPr lang="en-US" dirty="0"/>
              <a:t>Statehouse Update</a:t>
            </a:r>
          </a:p>
          <a:p>
            <a:r>
              <a:rPr lang="en-US" dirty="0"/>
              <a:t>Policy</a:t>
            </a:r>
          </a:p>
          <a:p>
            <a:pPr lvl="1"/>
            <a:r>
              <a:rPr lang="en-US" dirty="0"/>
              <a:t>Recently Enacted</a:t>
            </a:r>
          </a:p>
          <a:p>
            <a:pPr lvl="1"/>
            <a:r>
              <a:rPr lang="en-US" dirty="0"/>
              <a:t>Lame duck session (post November election)</a:t>
            </a:r>
          </a:p>
          <a:p>
            <a:r>
              <a:rPr lang="en-US" dirty="0"/>
              <a:t>ITC &amp; ESC-Led Initiatives</a:t>
            </a:r>
          </a:p>
          <a:p>
            <a:r>
              <a:rPr lang="en-US" dirty="0"/>
              <a:t>Discussion</a:t>
            </a:r>
          </a:p>
        </p:txBody>
      </p:sp>
    </p:spTree>
    <p:extLst>
      <p:ext uri="{BB962C8B-B14F-4D97-AF65-F5344CB8AC3E}">
        <p14:creationId xmlns:p14="http://schemas.microsoft.com/office/powerpoint/2010/main" val="805812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A622-67CA-F04A-B0D6-CCC9A8F961C1}"/>
              </a:ext>
            </a:extLst>
          </p:cNvPr>
          <p:cNvSpPr>
            <a:spLocks noGrp="1"/>
          </p:cNvSpPr>
          <p:nvPr>
            <p:ph type="title"/>
          </p:nvPr>
        </p:nvSpPr>
        <p:spPr/>
        <p:txBody>
          <a:bodyPr/>
          <a:lstStyle/>
          <a:p>
            <a:r>
              <a:rPr lang="en-US" dirty="0"/>
              <a:t>HB 554:  Teacher License Flexibility</a:t>
            </a:r>
          </a:p>
        </p:txBody>
      </p:sp>
      <p:sp>
        <p:nvSpPr>
          <p:cNvPr id="3" name="Content Placeholder 2">
            <a:extLst>
              <a:ext uri="{FF2B5EF4-FFF2-40B4-BE49-F238E27FC236}">
                <a16:creationId xmlns:a16="http://schemas.microsoft.com/office/drawing/2014/main" id="{D2B46E87-888B-A74B-ACA4-55D64719A13D}"/>
              </a:ext>
            </a:extLst>
          </p:cNvPr>
          <p:cNvSpPr>
            <a:spLocks noGrp="1"/>
          </p:cNvSpPr>
          <p:nvPr>
            <p:ph idx="1"/>
          </p:nvPr>
        </p:nvSpPr>
        <p:spPr/>
        <p:txBody>
          <a:bodyPr>
            <a:normAutofit/>
          </a:bodyPr>
          <a:lstStyle/>
          <a:p>
            <a:r>
              <a:rPr lang="en-US" dirty="0"/>
              <a:t>Requires the State Board of Education, upon application, to issue nonrenewable, two- year temporary educator licenses to individuals with expired professional teacher certificates or professional educator licenses. </a:t>
            </a:r>
          </a:p>
          <a:p>
            <a:pPr lvl="1"/>
            <a:r>
              <a:rPr lang="en-US" dirty="0"/>
              <a:t>An individual must not have any disciplinary sanctions on the expired certificate or license. </a:t>
            </a:r>
          </a:p>
          <a:p>
            <a:pPr lvl="1"/>
            <a:r>
              <a:rPr lang="en-US" dirty="0"/>
              <a:t>An individual who receives a temporary educator license must complete any training required by the district or school prior to providing instruction.</a:t>
            </a:r>
          </a:p>
          <a:p>
            <a:pPr lvl="1"/>
            <a:r>
              <a:rPr lang="en-US" dirty="0"/>
              <a:t>Valid for teaching in the same subject areas and grades for which the expired certificate or license was issued, including any endorsements attached to the certificate or license. </a:t>
            </a:r>
          </a:p>
          <a:p>
            <a:pPr lvl="1"/>
            <a:endParaRPr lang="en-US" dirty="0"/>
          </a:p>
          <a:p>
            <a:endParaRPr lang="en-US" sz="2400" dirty="0"/>
          </a:p>
          <a:p>
            <a:endParaRPr lang="en-US" dirty="0"/>
          </a:p>
          <a:p>
            <a:endParaRPr lang="en-US" dirty="0"/>
          </a:p>
        </p:txBody>
      </p:sp>
    </p:spTree>
    <p:extLst>
      <p:ext uri="{BB962C8B-B14F-4D97-AF65-F5344CB8AC3E}">
        <p14:creationId xmlns:p14="http://schemas.microsoft.com/office/powerpoint/2010/main" val="459975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A622-67CA-F04A-B0D6-CCC9A8F961C1}"/>
              </a:ext>
            </a:extLst>
          </p:cNvPr>
          <p:cNvSpPr>
            <a:spLocks noGrp="1"/>
          </p:cNvSpPr>
          <p:nvPr>
            <p:ph type="title"/>
          </p:nvPr>
        </p:nvSpPr>
        <p:spPr/>
        <p:txBody>
          <a:bodyPr/>
          <a:lstStyle/>
          <a:p>
            <a:r>
              <a:rPr lang="en-US" dirty="0"/>
              <a:t>HB 554:  Teacher License Flexibility</a:t>
            </a:r>
          </a:p>
        </p:txBody>
      </p:sp>
      <p:sp>
        <p:nvSpPr>
          <p:cNvPr id="3" name="Content Placeholder 2">
            <a:extLst>
              <a:ext uri="{FF2B5EF4-FFF2-40B4-BE49-F238E27FC236}">
                <a16:creationId xmlns:a16="http://schemas.microsoft.com/office/drawing/2014/main" id="{D2B46E87-888B-A74B-ACA4-55D64719A13D}"/>
              </a:ext>
            </a:extLst>
          </p:cNvPr>
          <p:cNvSpPr>
            <a:spLocks noGrp="1"/>
          </p:cNvSpPr>
          <p:nvPr>
            <p:ph idx="1"/>
          </p:nvPr>
        </p:nvSpPr>
        <p:spPr/>
        <p:txBody>
          <a:bodyPr>
            <a:normAutofit fontScale="85000" lnSpcReduction="20000"/>
          </a:bodyPr>
          <a:lstStyle/>
          <a:p>
            <a:r>
              <a:rPr lang="en-US" sz="2600" dirty="0"/>
              <a:t>The bill would require the State Board to issue professional educator licenses to those temporary license holders who complete specified continuing education coursework. </a:t>
            </a:r>
          </a:p>
          <a:p>
            <a:pPr lvl="1"/>
            <a:r>
              <a:rPr lang="en-US" sz="2200" dirty="0"/>
              <a:t>License holder must complete either 18 continuing education units (180 contact hours) or 6 semester hours of coursework in the area of licensure or in an area related to the teaching field. </a:t>
            </a:r>
          </a:p>
          <a:p>
            <a:pPr lvl="1"/>
            <a:r>
              <a:rPr lang="en-US" sz="2200" dirty="0"/>
              <a:t>The professional educator license and any endorsements are valid for teaching in the same subject areas and grades for which individual’s expired certificate or license was issued. </a:t>
            </a:r>
          </a:p>
          <a:p>
            <a:r>
              <a:rPr lang="en-US" sz="2200" i="1" dirty="0"/>
              <a:t>The bill was passed by the House in June; assigned to Senate Primary &amp; Secondary Education Comm.</a:t>
            </a:r>
            <a:endParaRPr lang="en-US" dirty="0"/>
          </a:p>
          <a:p>
            <a:endParaRPr lang="en-US" sz="2400" dirty="0"/>
          </a:p>
          <a:p>
            <a:endParaRPr lang="en-US" dirty="0"/>
          </a:p>
          <a:p>
            <a:endParaRPr lang="en-US" dirty="0"/>
          </a:p>
        </p:txBody>
      </p:sp>
    </p:spTree>
    <p:extLst>
      <p:ext uri="{BB962C8B-B14F-4D97-AF65-F5344CB8AC3E}">
        <p14:creationId xmlns:p14="http://schemas.microsoft.com/office/powerpoint/2010/main" val="3083453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E336-A82B-2A41-A1E2-1D05E450660A}"/>
              </a:ext>
            </a:extLst>
          </p:cNvPr>
          <p:cNvSpPr>
            <a:spLocks noGrp="1"/>
          </p:cNvSpPr>
          <p:nvPr>
            <p:ph type="title"/>
          </p:nvPr>
        </p:nvSpPr>
        <p:spPr/>
        <p:txBody>
          <a:bodyPr/>
          <a:lstStyle/>
          <a:p>
            <a:r>
              <a:rPr lang="en-US" dirty="0"/>
              <a:t>HB 606:  Seizure safe schools</a:t>
            </a:r>
          </a:p>
        </p:txBody>
      </p:sp>
      <p:sp>
        <p:nvSpPr>
          <p:cNvPr id="3" name="Content Placeholder 2">
            <a:extLst>
              <a:ext uri="{FF2B5EF4-FFF2-40B4-BE49-F238E27FC236}">
                <a16:creationId xmlns:a16="http://schemas.microsoft.com/office/drawing/2014/main" id="{71368D79-1A9E-EE4F-A94A-76D3EB57DBB8}"/>
              </a:ext>
            </a:extLst>
          </p:cNvPr>
          <p:cNvSpPr>
            <a:spLocks noGrp="1"/>
          </p:cNvSpPr>
          <p:nvPr>
            <p:ph idx="1"/>
          </p:nvPr>
        </p:nvSpPr>
        <p:spPr/>
        <p:txBody>
          <a:bodyPr>
            <a:normAutofit/>
          </a:bodyPr>
          <a:lstStyle/>
          <a:p>
            <a:r>
              <a:rPr lang="en-US" dirty="0"/>
              <a:t>A school nurse (or other employee if no nurse) must create an individualized seizure action plan for each student enrolled who has an active seizure disorder diagnosis. </a:t>
            </a:r>
          </a:p>
          <a:p>
            <a:r>
              <a:rPr lang="en-US" dirty="0"/>
              <a:t>The plan shall include a written request from the parent and a written statement about the students medications, etc., by the treating health professional.</a:t>
            </a:r>
          </a:p>
          <a:p>
            <a:r>
              <a:rPr lang="en-US" dirty="0"/>
              <a:t>The school nurse or other administrator would be required to inform any staff member who interacts with the student about the plan (classroom teacher, bus driver, etc.).</a:t>
            </a:r>
          </a:p>
          <a:p>
            <a:r>
              <a:rPr lang="en-US" dirty="0"/>
              <a:t>One person in each building (other than the school nurse) must undergo one hour of training every two years on the implementation of student seizure plans. </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051933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64EE-5AD4-5342-852D-D01556682631}"/>
              </a:ext>
            </a:extLst>
          </p:cNvPr>
          <p:cNvSpPr>
            <a:spLocks noGrp="1"/>
          </p:cNvSpPr>
          <p:nvPr>
            <p:ph type="title"/>
          </p:nvPr>
        </p:nvSpPr>
        <p:spPr/>
        <p:txBody>
          <a:bodyPr/>
          <a:lstStyle/>
          <a:p>
            <a:r>
              <a:rPr lang="en-US" dirty="0"/>
              <a:t>HB 606:  Seizure safe schools</a:t>
            </a:r>
          </a:p>
        </p:txBody>
      </p:sp>
      <p:sp>
        <p:nvSpPr>
          <p:cNvPr id="3" name="Content Placeholder 2">
            <a:extLst>
              <a:ext uri="{FF2B5EF4-FFF2-40B4-BE49-F238E27FC236}">
                <a16:creationId xmlns:a16="http://schemas.microsoft.com/office/drawing/2014/main" id="{690F71D6-97B5-ED4B-B682-1E622400D3E8}"/>
              </a:ext>
            </a:extLst>
          </p:cNvPr>
          <p:cNvSpPr>
            <a:spLocks noGrp="1"/>
          </p:cNvSpPr>
          <p:nvPr>
            <p:ph idx="1"/>
          </p:nvPr>
        </p:nvSpPr>
        <p:spPr>
          <a:xfrm>
            <a:off x="1451579" y="1853754"/>
            <a:ext cx="9603275" cy="3949169"/>
          </a:xfrm>
        </p:spPr>
        <p:txBody>
          <a:bodyPr>
            <a:normAutofit fontScale="92500"/>
          </a:bodyPr>
          <a:lstStyle/>
          <a:p>
            <a:r>
              <a:rPr lang="en-US" dirty="0"/>
              <a:t>The training must address the following:</a:t>
            </a:r>
          </a:p>
          <a:p>
            <a:pPr lvl="1"/>
            <a:r>
              <a:rPr lang="en-US" dirty="0"/>
              <a:t>Recognizing the signs and symptoms of a seizure; </a:t>
            </a:r>
          </a:p>
          <a:p>
            <a:pPr lvl="1"/>
            <a:r>
              <a:rPr lang="en-US" dirty="0"/>
              <a:t>Appropriate treatment for a student exhibiting the symptoms of a seizure; </a:t>
            </a:r>
          </a:p>
          <a:p>
            <a:pPr lvl="1"/>
            <a:r>
              <a:rPr lang="en-US" dirty="0"/>
              <a:t>Administering seizure disorder drugs prescribed for the student. </a:t>
            </a:r>
          </a:p>
          <a:p>
            <a:r>
              <a:rPr lang="en-US" dirty="0"/>
              <a:t>Districts also must require each person employed as an administrator, guidance counselor, teacher, or bus driver to:</a:t>
            </a:r>
          </a:p>
          <a:p>
            <a:pPr lvl="1"/>
            <a:r>
              <a:rPr lang="en-US" dirty="0"/>
              <a:t>Complete a minimum of one hour of self-study or in-person training on seizure disorders.</a:t>
            </a:r>
          </a:p>
          <a:p>
            <a:pPr lvl="1"/>
            <a:r>
              <a:rPr lang="en-US" dirty="0"/>
              <a:t>This training must occur within 12 months after the bill’s effective date. </a:t>
            </a:r>
          </a:p>
          <a:p>
            <a:pPr lvl="2"/>
            <a:r>
              <a:rPr lang="en-US" dirty="0"/>
              <a:t>Any such individual employed after that date must complete a training within 90 days of employment. </a:t>
            </a:r>
          </a:p>
          <a:p>
            <a:r>
              <a:rPr lang="en-US" i="1" dirty="0"/>
              <a:t>The bill was passed by the House in June; assigned to Senate Primary &amp; Secondary Education Comm.</a:t>
            </a:r>
            <a:endParaRPr lang="en-US" dirty="0"/>
          </a:p>
          <a:p>
            <a:endParaRPr lang="en-US" dirty="0"/>
          </a:p>
          <a:p>
            <a:endParaRPr lang="en-US" dirty="0"/>
          </a:p>
        </p:txBody>
      </p:sp>
    </p:spTree>
    <p:extLst>
      <p:ext uri="{BB962C8B-B14F-4D97-AF65-F5344CB8AC3E}">
        <p14:creationId xmlns:p14="http://schemas.microsoft.com/office/powerpoint/2010/main" val="1964141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F103-F5EA-0D40-A3B7-E3EC6819D072}"/>
              </a:ext>
            </a:extLst>
          </p:cNvPr>
          <p:cNvSpPr>
            <a:spLocks noGrp="1"/>
          </p:cNvSpPr>
          <p:nvPr>
            <p:ph type="title"/>
          </p:nvPr>
        </p:nvSpPr>
        <p:spPr/>
        <p:txBody>
          <a:bodyPr/>
          <a:lstStyle/>
          <a:p>
            <a:r>
              <a:rPr lang="en-US" dirty="0"/>
              <a:t>SB 233:  School nurses</a:t>
            </a:r>
          </a:p>
        </p:txBody>
      </p:sp>
      <p:sp>
        <p:nvSpPr>
          <p:cNvPr id="3" name="Content Placeholder 2">
            <a:extLst>
              <a:ext uri="{FF2B5EF4-FFF2-40B4-BE49-F238E27FC236}">
                <a16:creationId xmlns:a16="http://schemas.microsoft.com/office/drawing/2014/main" id="{BD6C9E6D-16FB-5045-ADC6-4CF6FA12B92D}"/>
              </a:ext>
            </a:extLst>
          </p:cNvPr>
          <p:cNvSpPr>
            <a:spLocks noGrp="1"/>
          </p:cNvSpPr>
          <p:nvPr>
            <p:ph idx="1"/>
          </p:nvPr>
        </p:nvSpPr>
        <p:spPr>
          <a:xfrm>
            <a:off x="1451579" y="2015732"/>
            <a:ext cx="9603275" cy="3872112"/>
          </a:xfrm>
        </p:spPr>
        <p:txBody>
          <a:bodyPr>
            <a:normAutofit fontScale="85000" lnSpcReduction="10000"/>
          </a:bodyPr>
          <a:lstStyle/>
          <a:p>
            <a:r>
              <a:rPr lang="en-US" dirty="0"/>
              <a:t>The bill would remove the prohibition for school districts to require a school nurse to hold an ODE School Nurse license </a:t>
            </a:r>
          </a:p>
          <a:p>
            <a:pPr lvl="1"/>
            <a:r>
              <a:rPr lang="en-US" dirty="0"/>
              <a:t>HB 442 passed during the lame duck session in 2020, contained a provision prohibiting districts from requiring the ODE license; districts could hire an RN without the ODE license.</a:t>
            </a:r>
          </a:p>
          <a:p>
            <a:r>
              <a:rPr lang="en-US" dirty="0"/>
              <a:t>Require school nurses to hold an ODE School Nurse license.</a:t>
            </a:r>
          </a:p>
          <a:p>
            <a:r>
              <a:rPr lang="en-US" dirty="0"/>
              <a:t>Provide that any school nurse hired as a result of HB 442 who does not hold an ODE School Nurse license could receive a one-year temporary license to allow time to obtain one. </a:t>
            </a:r>
          </a:p>
          <a:p>
            <a:r>
              <a:rPr lang="en-US" dirty="0"/>
              <a:t>Continue to allow school districts to contract with a health care organization to provide nursing services and those providers would not be required to hold an ODE School Nurse license.</a:t>
            </a:r>
          </a:p>
          <a:p>
            <a:r>
              <a:rPr lang="en-US" i="1" dirty="0"/>
              <a:t>The bill was introduced in September and has received two hearings in the Senate Primary &amp; Secondary Education Committee.</a:t>
            </a:r>
          </a:p>
          <a:p>
            <a:endParaRPr lang="en-US" dirty="0"/>
          </a:p>
        </p:txBody>
      </p:sp>
    </p:spTree>
    <p:extLst>
      <p:ext uri="{BB962C8B-B14F-4D97-AF65-F5344CB8AC3E}">
        <p14:creationId xmlns:p14="http://schemas.microsoft.com/office/powerpoint/2010/main" val="113578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86AE-6497-3E4E-8EAE-DEBD3B8E635A}"/>
              </a:ext>
            </a:extLst>
          </p:cNvPr>
          <p:cNvSpPr>
            <a:spLocks noGrp="1"/>
          </p:cNvSpPr>
          <p:nvPr>
            <p:ph type="title"/>
          </p:nvPr>
        </p:nvSpPr>
        <p:spPr/>
        <p:txBody>
          <a:bodyPr>
            <a:noAutofit/>
          </a:bodyPr>
          <a:lstStyle/>
          <a:p>
            <a:pPr algn="ctr"/>
            <a:r>
              <a:rPr lang="en-US" dirty="0">
                <a:cs typeface="Times New Roman" panose="02020603050405020304" pitchFamily="18" charset="0"/>
              </a:rPr>
              <a:t>Lame duck and the Unknown Unknowns</a:t>
            </a:r>
            <a:endParaRPr lang="en-US" dirty="0"/>
          </a:p>
        </p:txBody>
      </p:sp>
      <p:sp>
        <p:nvSpPr>
          <p:cNvPr id="3" name="Content Placeholder 2">
            <a:extLst>
              <a:ext uri="{FF2B5EF4-FFF2-40B4-BE49-F238E27FC236}">
                <a16:creationId xmlns:a16="http://schemas.microsoft.com/office/drawing/2014/main" id="{FD947E31-B8FA-CE40-AC48-784408FFCB99}"/>
              </a:ext>
            </a:extLst>
          </p:cNvPr>
          <p:cNvSpPr>
            <a:spLocks noGrp="1"/>
          </p:cNvSpPr>
          <p:nvPr>
            <p:ph idx="1"/>
          </p:nvPr>
        </p:nvSpPr>
        <p:spPr>
          <a:xfrm>
            <a:off x="838200" y="2004045"/>
            <a:ext cx="10515600" cy="4351338"/>
          </a:xfrm>
        </p:spPr>
        <p:txBody>
          <a:bodyPr>
            <a:normAutofit/>
          </a:bodyPr>
          <a:lstStyle/>
          <a:p>
            <a:pPr marL="0" indent="0">
              <a:buNone/>
            </a:pPr>
            <a:endParaRPr lang="en-US" b="0" i="0" dirty="0">
              <a:solidFill>
                <a:srgbClr val="181818"/>
              </a:solidFill>
              <a:effectLst/>
              <a:latin typeface="Merriweather" panose="020B0604020202020204" pitchFamily="2" charset="0"/>
            </a:endParaRPr>
          </a:p>
          <a:p>
            <a:pPr marL="0" indent="0">
              <a:buNone/>
            </a:pPr>
            <a:endParaRPr lang="en-US" dirty="0">
              <a:solidFill>
                <a:srgbClr val="181818"/>
              </a:solidFill>
              <a:latin typeface="Merriweather" panose="020B0604020202020204" pitchFamily="2" charset="0"/>
            </a:endParaRPr>
          </a:p>
          <a:p>
            <a:pPr marL="0" indent="0">
              <a:buNone/>
            </a:pPr>
            <a:r>
              <a:rPr lang="en-US" b="0" i="0" dirty="0">
                <a:solidFill>
                  <a:srgbClr val="181818"/>
                </a:solidFill>
                <a:effectLst/>
                <a:latin typeface="Merriweather" panose="020B0604020202020204" pitchFamily="2" charset="0"/>
              </a:rPr>
              <a:t>“</a:t>
            </a:r>
            <a:r>
              <a:rPr lang="en-US" b="0" i="1" dirty="0">
                <a:solidFill>
                  <a:srgbClr val="181818"/>
                </a:solidFill>
                <a:effectLst/>
                <a:latin typeface="Merriweather" panose="020B0604020202020204" pitchFamily="2" charset="0"/>
              </a:rPr>
              <a:t>Reports that say that something hasn't happened are always interesting to me, because as we know, there are known knowns; there are things we know we know. We also know there are known unknowns; that is to say we know there are some things we do not know. But there are also </a:t>
            </a:r>
            <a:r>
              <a:rPr lang="en-US" b="1" i="1" dirty="0">
                <a:solidFill>
                  <a:srgbClr val="181818"/>
                </a:solidFill>
                <a:effectLst/>
                <a:latin typeface="Merriweather" panose="020B0604020202020204" pitchFamily="2" charset="0"/>
              </a:rPr>
              <a:t>unknown unknowns- the ones we don't know we don't know</a:t>
            </a:r>
            <a:r>
              <a:rPr lang="en-US" b="0" i="0" dirty="0">
                <a:solidFill>
                  <a:srgbClr val="181818"/>
                </a:solidFill>
                <a:effectLst/>
                <a:latin typeface="Merriweather" panose="020B0604020202020204" pitchFamily="2" charset="0"/>
              </a:rPr>
              <a:t>.”</a:t>
            </a:r>
            <a:br>
              <a:rPr lang="en-US" dirty="0"/>
            </a:br>
            <a:r>
              <a:rPr lang="en-US" b="0" i="0" dirty="0">
                <a:solidFill>
                  <a:srgbClr val="181818"/>
                </a:solidFill>
                <a:effectLst/>
                <a:latin typeface="Merriweather" panose="020B0604020202020204" pitchFamily="2" charset="0"/>
              </a:rPr>
              <a:t>― </a:t>
            </a:r>
            <a:r>
              <a:rPr lang="en-US" b="1" i="0" dirty="0">
                <a:solidFill>
                  <a:srgbClr val="333333"/>
                </a:solidFill>
                <a:effectLst/>
                <a:latin typeface="Lato" panose="020F0502020204030203" pitchFamily="34" charset="0"/>
              </a:rPr>
              <a:t>Donald Rumsfeld</a:t>
            </a:r>
            <a:endParaRPr lang="en-US" dirty="0"/>
          </a:p>
        </p:txBody>
      </p:sp>
    </p:spTree>
    <p:extLst>
      <p:ext uri="{BB962C8B-B14F-4D97-AF65-F5344CB8AC3E}">
        <p14:creationId xmlns:p14="http://schemas.microsoft.com/office/powerpoint/2010/main" val="172549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86AE-6497-3E4E-8EAE-DEBD3B8E635A}"/>
              </a:ext>
            </a:extLst>
          </p:cNvPr>
          <p:cNvSpPr>
            <a:spLocks noGrp="1"/>
          </p:cNvSpPr>
          <p:nvPr>
            <p:ph type="title"/>
          </p:nvPr>
        </p:nvSpPr>
        <p:spPr>
          <a:xfrm>
            <a:off x="1451579" y="521487"/>
            <a:ext cx="9603275" cy="1049235"/>
          </a:xfrm>
        </p:spPr>
        <p:txBody>
          <a:bodyPr>
            <a:noAutofit/>
          </a:bodyPr>
          <a:lstStyle/>
          <a:p>
            <a:br>
              <a:rPr lang="en-US" dirty="0">
                <a:cs typeface="Times New Roman" panose="02020603050405020304" pitchFamily="18" charset="0"/>
              </a:rPr>
            </a:br>
            <a:r>
              <a:rPr lang="en-US" dirty="0">
                <a:cs typeface="Times New Roman" panose="02020603050405020304" pitchFamily="18" charset="0"/>
              </a:rPr>
              <a:t>H.B. 719:  TO Amend the Educational Regional Service System</a:t>
            </a:r>
            <a:br>
              <a:rPr lang="en-US" dirty="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D947E31-B8FA-CE40-AC48-784408FFCB99}"/>
              </a:ext>
            </a:extLst>
          </p:cNvPr>
          <p:cNvSpPr>
            <a:spLocks noGrp="1"/>
          </p:cNvSpPr>
          <p:nvPr>
            <p:ph idx="1"/>
          </p:nvPr>
        </p:nvSpPr>
        <p:spPr>
          <a:xfrm>
            <a:off x="838200" y="2004045"/>
            <a:ext cx="10515600" cy="4351338"/>
          </a:xfrm>
        </p:spPr>
        <p:txBody>
          <a:bodyPr>
            <a:normAutofit/>
          </a:bodyPr>
          <a:lstStyle/>
          <a:p>
            <a:endParaRPr lang="en-US" dirty="0"/>
          </a:p>
          <a:p>
            <a:r>
              <a:rPr lang="en-US" sz="2400" dirty="0"/>
              <a:t>The bill would amend section 3312.01 of the Revised Code regarding services provided by the Educational Regional Service System.</a:t>
            </a:r>
          </a:p>
          <a:p>
            <a:pPr lvl="1"/>
            <a:r>
              <a:rPr lang="en-US" sz="2000" dirty="0"/>
              <a:t> Services, including special education and related services, </a:t>
            </a:r>
            <a:r>
              <a:rPr lang="en-US" sz="2000" u="sng" dirty="0"/>
              <a:t>SERVICES RELATED TO READING AND LITERACY, AND SERVICES FOR ENGLISH LEARNERS</a:t>
            </a:r>
            <a:r>
              <a:rPr lang="en-US" sz="2000" dirty="0"/>
              <a:t> , shall be provided under the system to school districts, community schools established under Chapter 3314. of the Revised Code, and chartered nonpublic schools. </a:t>
            </a:r>
            <a:endParaRPr lang="en-US" dirty="0"/>
          </a:p>
        </p:txBody>
      </p:sp>
    </p:spTree>
    <p:extLst>
      <p:ext uri="{BB962C8B-B14F-4D97-AF65-F5344CB8AC3E}">
        <p14:creationId xmlns:p14="http://schemas.microsoft.com/office/powerpoint/2010/main" val="2376301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86AE-6497-3E4E-8EAE-DEBD3B8E635A}"/>
              </a:ext>
            </a:extLst>
          </p:cNvPr>
          <p:cNvSpPr>
            <a:spLocks noGrp="1"/>
          </p:cNvSpPr>
          <p:nvPr>
            <p:ph type="title"/>
          </p:nvPr>
        </p:nvSpPr>
        <p:spPr/>
        <p:txBody>
          <a:bodyPr>
            <a:noAutofit/>
          </a:bodyPr>
          <a:lstStyle/>
          <a:p>
            <a:br>
              <a:rPr lang="en-US" dirty="0">
                <a:cs typeface="Times New Roman" panose="02020603050405020304" pitchFamily="18" charset="0"/>
              </a:rPr>
            </a:br>
            <a:r>
              <a:rPr lang="en-US" dirty="0">
                <a:cs typeface="Times New Roman" panose="02020603050405020304" pitchFamily="18" charset="0"/>
              </a:rPr>
              <a:t>H.B. 529:  “Teacher Transparency Bill”</a:t>
            </a:r>
            <a:br>
              <a:rPr lang="en-US" dirty="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D947E31-B8FA-CE40-AC48-784408FFCB99}"/>
              </a:ext>
            </a:extLst>
          </p:cNvPr>
          <p:cNvSpPr>
            <a:spLocks noGrp="1"/>
          </p:cNvSpPr>
          <p:nvPr>
            <p:ph idx="1"/>
          </p:nvPr>
        </p:nvSpPr>
        <p:spPr>
          <a:xfrm>
            <a:off x="838200" y="2004045"/>
            <a:ext cx="10515600" cy="4351338"/>
          </a:xfrm>
        </p:spPr>
        <p:txBody>
          <a:bodyPr>
            <a:normAutofit/>
          </a:bodyPr>
          <a:lstStyle/>
          <a:p>
            <a:endParaRPr lang="en-US" dirty="0"/>
          </a:p>
          <a:p>
            <a:r>
              <a:rPr lang="en-US" sz="2400" dirty="0"/>
              <a:t>The bill would require that by July 1 of each school year, each school must post on its website:</a:t>
            </a:r>
          </a:p>
          <a:p>
            <a:pPr lvl="1"/>
            <a:r>
              <a:rPr lang="en-US" sz="2000" dirty="0"/>
              <a:t>Every textbook</a:t>
            </a:r>
          </a:p>
          <a:p>
            <a:pPr lvl="1"/>
            <a:r>
              <a:rPr lang="en-US" sz="2000" dirty="0"/>
              <a:t>Every course syllabus with a list of instructional materials</a:t>
            </a:r>
          </a:p>
          <a:p>
            <a:pPr lvl="1"/>
            <a:r>
              <a:rPr lang="en-US" sz="2000" dirty="0"/>
              <a:t>A written summary of each instructional course</a:t>
            </a:r>
          </a:p>
          <a:p>
            <a:pPr lvl="1"/>
            <a:r>
              <a:rPr lang="en-US" sz="2000" dirty="0"/>
              <a:t>The state academic standards related to each course</a:t>
            </a:r>
          </a:p>
          <a:p>
            <a:endParaRPr lang="en-US" dirty="0"/>
          </a:p>
        </p:txBody>
      </p:sp>
    </p:spTree>
    <p:extLst>
      <p:ext uri="{BB962C8B-B14F-4D97-AF65-F5344CB8AC3E}">
        <p14:creationId xmlns:p14="http://schemas.microsoft.com/office/powerpoint/2010/main" val="2666339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D986-A378-4E4C-B181-2E203C6FFB6B}"/>
              </a:ext>
            </a:extLst>
          </p:cNvPr>
          <p:cNvSpPr>
            <a:spLocks noGrp="1"/>
          </p:cNvSpPr>
          <p:nvPr>
            <p:ph type="title"/>
          </p:nvPr>
        </p:nvSpPr>
        <p:spPr/>
        <p:txBody>
          <a:bodyPr>
            <a:noAutofit/>
          </a:bodyPr>
          <a:lstStyle/>
          <a:p>
            <a:br>
              <a:rPr lang="en-US" dirty="0">
                <a:cs typeface="Times New Roman" panose="02020603050405020304" pitchFamily="18" charset="0"/>
              </a:rPr>
            </a:br>
            <a:r>
              <a:rPr lang="en-US" dirty="0">
                <a:cs typeface="Times New Roman" panose="02020603050405020304" pitchFamily="18" charset="0"/>
              </a:rPr>
              <a:t>H.B. 529:  “Teacher Transparency Bill”</a:t>
            </a:r>
            <a:br>
              <a:rPr lang="en-US" dirty="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3183997-BDEB-2640-BE5D-65AC4247E543}"/>
              </a:ext>
            </a:extLst>
          </p:cNvPr>
          <p:cNvSpPr>
            <a:spLocks noGrp="1"/>
          </p:cNvSpPr>
          <p:nvPr>
            <p:ph idx="1"/>
          </p:nvPr>
        </p:nvSpPr>
        <p:spPr>
          <a:xfrm>
            <a:off x="1451579" y="1853754"/>
            <a:ext cx="9603275" cy="3721856"/>
          </a:xfrm>
        </p:spPr>
        <p:txBody>
          <a:bodyPr>
            <a:normAutofit lnSpcReduction="10000"/>
          </a:bodyPr>
          <a:lstStyle/>
          <a:p>
            <a:r>
              <a:rPr lang="en-US" sz="2600" dirty="0"/>
              <a:t>”Instructional Materials” include:</a:t>
            </a:r>
          </a:p>
          <a:p>
            <a:pPr lvl="1"/>
            <a:r>
              <a:rPr lang="en-US" sz="2200" dirty="0"/>
              <a:t>Textbooks</a:t>
            </a:r>
          </a:p>
          <a:p>
            <a:pPr lvl="1"/>
            <a:r>
              <a:rPr lang="en-US" sz="2200" dirty="0"/>
              <a:t>Reading Materials</a:t>
            </a:r>
          </a:p>
          <a:p>
            <a:pPr lvl="1"/>
            <a:r>
              <a:rPr lang="en-US" sz="2200" dirty="0"/>
              <a:t>Videos </a:t>
            </a:r>
          </a:p>
          <a:p>
            <a:pPr lvl="1"/>
            <a:r>
              <a:rPr lang="en-US" sz="2200" dirty="0"/>
              <a:t>Digital Materials</a:t>
            </a:r>
          </a:p>
          <a:p>
            <a:pPr lvl="1"/>
            <a:r>
              <a:rPr lang="en-US" sz="2200" dirty="0"/>
              <a:t>Web Sites</a:t>
            </a:r>
          </a:p>
          <a:p>
            <a:pPr lvl="1"/>
            <a:r>
              <a:rPr lang="en-US" sz="2200" dirty="0"/>
              <a:t>Online Applications</a:t>
            </a:r>
          </a:p>
          <a:p>
            <a:pPr lvl="1"/>
            <a:r>
              <a:rPr lang="en-US" sz="2200" dirty="0"/>
              <a:t>“Any other materials used for student instruction” </a:t>
            </a:r>
          </a:p>
          <a:p>
            <a:endParaRPr lang="en-US" dirty="0"/>
          </a:p>
        </p:txBody>
      </p:sp>
    </p:spTree>
    <p:extLst>
      <p:ext uri="{BB962C8B-B14F-4D97-AF65-F5344CB8AC3E}">
        <p14:creationId xmlns:p14="http://schemas.microsoft.com/office/powerpoint/2010/main" val="11942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9BBD-65D5-EA4A-81EE-7509D3DF7640}"/>
              </a:ext>
            </a:extLst>
          </p:cNvPr>
          <p:cNvSpPr>
            <a:spLocks noGrp="1"/>
          </p:cNvSpPr>
          <p:nvPr>
            <p:ph type="title"/>
          </p:nvPr>
        </p:nvSpPr>
        <p:spPr/>
        <p:txBody>
          <a:bodyPr>
            <a:noAutofit/>
          </a:bodyPr>
          <a:lstStyle/>
          <a:p>
            <a:br>
              <a:rPr lang="en-US" dirty="0">
                <a:latin typeface="Times New Roman" panose="02020603050405020304" pitchFamily="18" charset="0"/>
                <a:cs typeface="Times New Roman" panose="02020603050405020304" pitchFamily="18" charset="0"/>
              </a:rPr>
            </a:br>
            <a:r>
              <a:rPr lang="en-US" dirty="0">
                <a:cs typeface="Times New Roman" panose="02020603050405020304" pitchFamily="18" charset="0"/>
              </a:rPr>
              <a:t>H.B. 529:  “Teacher Transparency Bill”</a:t>
            </a:r>
            <a:br>
              <a:rPr lang="en-US" dirty="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F87B387-D6EC-5B4F-880F-69CE823D7BCF}"/>
              </a:ext>
            </a:extLst>
          </p:cNvPr>
          <p:cNvSpPr>
            <a:spLocks noGrp="1"/>
          </p:cNvSpPr>
          <p:nvPr>
            <p:ph idx="1"/>
          </p:nvPr>
        </p:nvSpPr>
        <p:spPr>
          <a:xfrm>
            <a:off x="1451579" y="1940312"/>
            <a:ext cx="9603275" cy="3813717"/>
          </a:xfrm>
        </p:spPr>
        <p:txBody>
          <a:bodyPr>
            <a:normAutofit fontScale="92500" lnSpcReduction="10000"/>
          </a:bodyPr>
          <a:lstStyle/>
          <a:p>
            <a:r>
              <a:rPr lang="en-US" sz="2400" dirty="0"/>
              <a:t>“Used for student instruction” means:</a:t>
            </a:r>
          </a:p>
          <a:p>
            <a:pPr lvl="1"/>
            <a:r>
              <a:rPr lang="en-US" sz="2000" dirty="0"/>
              <a:t>“Any task assigned, or any information distributed or otherwise presented to students”</a:t>
            </a:r>
          </a:p>
          <a:p>
            <a:r>
              <a:rPr lang="en-US" sz="2400" dirty="0"/>
              <a:t>“Activities” include:</a:t>
            </a:r>
          </a:p>
          <a:p>
            <a:pPr lvl="1"/>
            <a:r>
              <a:rPr lang="en-US" sz="2000" dirty="0"/>
              <a:t>Presentations</a:t>
            </a:r>
          </a:p>
          <a:p>
            <a:pPr lvl="1"/>
            <a:r>
              <a:rPr lang="en-US" sz="2000" dirty="0"/>
              <a:t>Assemblies</a:t>
            </a:r>
          </a:p>
          <a:p>
            <a:pPr lvl="1"/>
            <a:r>
              <a:rPr lang="en-US" sz="2000" dirty="0"/>
              <a:t>Lectures</a:t>
            </a:r>
          </a:p>
          <a:p>
            <a:pPr lvl="1"/>
            <a:r>
              <a:rPr lang="en-US" sz="2000" dirty="0"/>
              <a:t>“Or other activities facilitated by the entity’s staff, excluding student presentations”</a:t>
            </a:r>
          </a:p>
          <a:p>
            <a:r>
              <a:rPr lang="en-US" sz="2400" dirty="0"/>
              <a:t>Introduced in January; assigned to the House Primary and Secondary Education Committee but no hearings have been held as yet.</a:t>
            </a:r>
          </a:p>
          <a:p>
            <a:endParaRPr lang="en-US" sz="2200" dirty="0"/>
          </a:p>
          <a:p>
            <a:endParaRPr lang="en-US" dirty="0"/>
          </a:p>
        </p:txBody>
      </p:sp>
    </p:spTree>
    <p:extLst>
      <p:ext uri="{BB962C8B-B14F-4D97-AF65-F5344CB8AC3E}">
        <p14:creationId xmlns:p14="http://schemas.microsoft.com/office/powerpoint/2010/main" val="376884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D6B1-AE99-6E45-A082-E07292223408}"/>
              </a:ext>
            </a:extLst>
          </p:cNvPr>
          <p:cNvSpPr>
            <a:spLocks noGrp="1"/>
          </p:cNvSpPr>
          <p:nvPr>
            <p:ph type="title"/>
          </p:nvPr>
        </p:nvSpPr>
        <p:spPr/>
        <p:txBody>
          <a:bodyPr/>
          <a:lstStyle/>
          <a:p>
            <a:r>
              <a:rPr lang="en-US" dirty="0"/>
              <a:t>State Budget update</a:t>
            </a:r>
          </a:p>
        </p:txBody>
      </p:sp>
    </p:spTree>
    <p:extLst>
      <p:ext uri="{BB962C8B-B14F-4D97-AF65-F5344CB8AC3E}">
        <p14:creationId xmlns:p14="http://schemas.microsoft.com/office/powerpoint/2010/main" val="3977780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57A2-B392-8F46-8B67-E6B0A3DA0D21}"/>
              </a:ext>
            </a:extLst>
          </p:cNvPr>
          <p:cNvSpPr>
            <a:spLocks noGrp="1"/>
          </p:cNvSpPr>
          <p:nvPr>
            <p:ph type="title"/>
          </p:nvPr>
        </p:nvSpPr>
        <p:spPr>
          <a:xfrm>
            <a:off x="1440693" y="804519"/>
            <a:ext cx="9603275" cy="1049235"/>
          </a:xfrm>
        </p:spPr>
        <p:txBody>
          <a:bodyPr/>
          <a:lstStyle/>
          <a:p>
            <a:r>
              <a:rPr lang="en-US" dirty="0"/>
              <a:t>HB 322 &amp; 327:  Pending CRT legislation</a:t>
            </a:r>
          </a:p>
        </p:txBody>
      </p:sp>
      <p:sp>
        <p:nvSpPr>
          <p:cNvPr id="3" name="Content Placeholder 2">
            <a:extLst>
              <a:ext uri="{FF2B5EF4-FFF2-40B4-BE49-F238E27FC236}">
                <a16:creationId xmlns:a16="http://schemas.microsoft.com/office/drawing/2014/main" id="{D8FFE90F-6F03-2644-B03A-0C48DDF506CE}"/>
              </a:ext>
            </a:extLst>
          </p:cNvPr>
          <p:cNvSpPr>
            <a:spLocks noGrp="1"/>
          </p:cNvSpPr>
          <p:nvPr>
            <p:ph idx="1"/>
          </p:nvPr>
        </p:nvSpPr>
        <p:spPr/>
        <p:txBody>
          <a:bodyPr>
            <a:normAutofit/>
          </a:bodyPr>
          <a:lstStyle/>
          <a:p>
            <a:r>
              <a:rPr lang="en-US" dirty="0"/>
              <a:t>HB 322 and HB 327 (Critical Race Theory (CRT) bills) are still pending in the Ohio House; of the two it appears HB 327 is the preferred bill.</a:t>
            </a:r>
          </a:p>
          <a:p>
            <a:pPr lvl="1"/>
            <a:r>
              <a:rPr lang="en-US" dirty="0"/>
              <a:t>The bill sponsors for HB 327 have continued to make changes to the bill based on feedback.</a:t>
            </a:r>
          </a:p>
          <a:p>
            <a:pPr lvl="1"/>
            <a:r>
              <a:rPr lang="en-US" dirty="0"/>
              <a:t>Another option discussed as an alternative to the CRT proposals is a bill to require an update to Ohio’s Professional Educator Standards to:</a:t>
            </a:r>
          </a:p>
          <a:p>
            <a:pPr lvl="2"/>
            <a:r>
              <a:rPr lang="en-US" dirty="0"/>
              <a:t>Provide that using political views in the classroom, etc., would constitute “conduct unbecoming” of an educator. </a:t>
            </a:r>
          </a:p>
          <a:p>
            <a:pPr lvl="1"/>
            <a:r>
              <a:rPr lang="en-US" dirty="0"/>
              <a:t>HB 327 was recently amended to include these Educator Standards changes.</a:t>
            </a:r>
          </a:p>
          <a:p>
            <a:endParaRPr lang="en-US" dirty="0"/>
          </a:p>
        </p:txBody>
      </p:sp>
    </p:spTree>
    <p:extLst>
      <p:ext uri="{BB962C8B-B14F-4D97-AF65-F5344CB8AC3E}">
        <p14:creationId xmlns:p14="http://schemas.microsoft.com/office/powerpoint/2010/main" val="3798909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9CC1-9E23-8A46-A54D-7DE7C73D9092}"/>
              </a:ext>
            </a:extLst>
          </p:cNvPr>
          <p:cNvSpPr>
            <a:spLocks noGrp="1"/>
          </p:cNvSpPr>
          <p:nvPr>
            <p:ph type="title"/>
          </p:nvPr>
        </p:nvSpPr>
        <p:spPr/>
        <p:txBody>
          <a:bodyPr/>
          <a:lstStyle/>
          <a:p>
            <a:r>
              <a:rPr lang="en-US" dirty="0"/>
              <a:t>HB 616:  Another CRT Bill	</a:t>
            </a:r>
          </a:p>
        </p:txBody>
      </p:sp>
      <p:sp>
        <p:nvSpPr>
          <p:cNvPr id="3" name="Content Placeholder 2">
            <a:extLst>
              <a:ext uri="{FF2B5EF4-FFF2-40B4-BE49-F238E27FC236}">
                <a16:creationId xmlns:a16="http://schemas.microsoft.com/office/drawing/2014/main" id="{1221EFC4-1EF4-164A-9544-8CAF452AD105}"/>
              </a:ext>
            </a:extLst>
          </p:cNvPr>
          <p:cNvSpPr>
            <a:spLocks noGrp="1"/>
          </p:cNvSpPr>
          <p:nvPr>
            <p:ph idx="1"/>
          </p:nvPr>
        </p:nvSpPr>
        <p:spPr>
          <a:xfrm>
            <a:off x="1451579" y="1853754"/>
            <a:ext cx="9603275" cy="4031231"/>
          </a:xfrm>
        </p:spPr>
        <p:txBody>
          <a:bodyPr>
            <a:normAutofit lnSpcReduction="10000"/>
          </a:bodyPr>
          <a:lstStyle/>
          <a:p>
            <a:r>
              <a:rPr lang="en-US" dirty="0"/>
              <a:t>Introduced in April, HB 616 is another bill aimed at Critical Race Theory and other social issues.</a:t>
            </a:r>
          </a:p>
          <a:p>
            <a:r>
              <a:rPr lang="en-US" dirty="0"/>
              <a:t>The bill would prohibit schools from teaching ”divisive or inherently racist concepts" including all of the following: </a:t>
            </a:r>
          </a:p>
          <a:p>
            <a:pPr lvl="1"/>
            <a:r>
              <a:rPr lang="en-US" dirty="0"/>
              <a:t>Critical race theory; </a:t>
            </a:r>
          </a:p>
          <a:p>
            <a:pPr lvl="1"/>
            <a:r>
              <a:rPr lang="en-US" dirty="0"/>
              <a:t>Intersectional theory; </a:t>
            </a:r>
          </a:p>
          <a:p>
            <a:pPr lvl="1"/>
            <a:r>
              <a:rPr lang="en-US" dirty="0"/>
              <a:t>The 1619 project; </a:t>
            </a:r>
          </a:p>
          <a:p>
            <a:pPr lvl="1"/>
            <a:r>
              <a:rPr lang="en-US" dirty="0"/>
              <a:t>Diversity, equity, and inclusion learning outcomes;  </a:t>
            </a:r>
          </a:p>
          <a:p>
            <a:pPr lvl="1"/>
            <a:r>
              <a:rPr lang="en-US" dirty="0"/>
              <a:t>Inherited racial guilt; and</a:t>
            </a:r>
          </a:p>
          <a:p>
            <a:pPr lvl="1"/>
            <a:r>
              <a:rPr lang="en-US" dirty="0"/>
              <a:t>Any other concept that the state board of education defines as divisive or inherently racist.</a:t>
            </a:r>
          </a:p>
          <a:p>
            <a:endParaRPr lang="en-US" dirty="0"/>
          </a:p>
        </p:txBody>
      </p:sp>
    </p:spTree>
    <p:extLst>
      <p:ext uri="{BB962C8B-B14F-4D97-AF65-F5344CB8AC3E}">
        <p14:creationId xmlns:p14="http://schemas.microsoft.com/office/powerpoint/2010/main" val="1722129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9CC1-9E23-8A46-A54D-7DE7C73D9092}"/>
              </a:ext>
            </a:extLst>
          </p:cNvPr>
          <p:cNvSpPr>
            <a:spLocks noGrp="1"/>
          </p:cNvSpPr>
          <p:nvPr>
            <p:ph type="title"/>
          </p:nvPr>
        </p:nvSpPr>
        <p:spPr/>
        <p:txBody>
          <a:bodyPr/>
          <a:lstStyle/>
          <a:p>
            <a:r>
              <a:rPr lang="en-US" dirty="0"/>
              <a:t>HB 616:  Another CRT Bill	</a:t>
            </a:r>
          </a:p>
        </p:txBody>
      </p:sp>
      <p:sp>
        <p:nvSpPr>
          <p:cNvPr id="3" name="Content Placeholder 2">
            <a:extLst>
              <a:ext uri="{FF2B5EF4-FFF2-40B4-BE49-F238E27FC236}">
                <a16:creationId xmlns:a16="http://schemas.microsoft.com/office/drawing/2014/main" id="{1221EFC4-1EF4-164A-9544-8CAF452AD105}"/>
              </a:ext>
            </a:extLst>
          </p:cNvPr>
          <p:cNvSpPr>
            <a:spLocks noGrp="1"/>
          </p:cNvSpPr>
          <p:nvPr>
            <p:ph idx="1"/>
          </p:nvPr>
        </p:nvSpPr>
        <p:spPr>
          <a:xfrm>
            <a:off x="1451579" y="1853754"/>
            <a:ext cx="9603275" cy="4031231"/>
          </a:xfrm>
        </p:spPr>
        <p:txBody>
          <a:bodyPr>
            <a:normAutofit fontScale="92500" lnSpcReduction="20000"/>
          </a:bodyPr>
          <a:lstStyle/>
          <a:p>
            <a:r>
              <a:rPr lang="en-US" sz="2400" dirty="0"/>
              <a:t>Teachers could not earn CEUs for “any seminar or other program that teaches, promotes, or endorses divisive or inherently racist concepts.”</a:t>
            </a:r>
          </a:p>
          <a:p>
            <a:r>
              <a:rPr lang="en-US" sz="2400" dirty="0"/>
              <a:t>In addition to restrictions on teaching “divisive or racist concepts”, HB 616 also addresses issues related to instruction on sexual orientation or gender identity.</a:t>
            </a:r>
          </a:p>
          <a:p>
            <a:r>
              <a:rPr lang="en-US" sz="2400" dirty="0"/>
              <a:t>The bill would establish a complaint process through ODE against a teacher, administrator or superintendent regarding violations of the restrictions in HB 616.</a:t>
            </a:r>
          </a:p>
          <a:p>
            <a:endParaRPr lang="en-US" dirty="0"/>
          </a:p>
          <a:p>
            <a:r>
              <a:rPr lang="en-US" i="1" dirty="0"/>
              <a:t> HB 616 was assigned to the House State and Local Government Committee and has received one hearing (sponsor testimony).</a:t>
            </a:r>
          </a:p>
        </p:txBody>
      </p:sp>
    </p:spTree>
    <p:extLst>
      <p:ext uri="{BB962C8B-B14F-4D97-AF65-F5344CB8AC3E}">
        <p14:creationId xmlns:p14="http://schemas.microsoft.com/office/powerpoint/2010/main" val="116662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57A2-B392-8F46-8B67-E6B0A3DA0D21}"/>
              </a:ext>
            </a:extLst>
          </p:cNvPr>
          <p:cNvSpPr>
            <a:spLocks noGrp="1"/>
          </p:cNvSpPr>
          <p:nvPr>
            <p:ph type="title"/>
          </p:nvPr>
        </p:nvSpPr>
        <p:spPr/>
        <p:txBody>
          <a:bodyPr/>
          <a:lstStyle/>
          <a:p>
            <a:r>
              <a:rPr lang="en-US" dirty="0"/>
              <a:t>HB 290:  Universal Vouchers</a:t>
            </a:r>
          </a:p>
        </p:txBody>
      </p:sp>
      <p:sp>
        <p:nvSpPr>
          <p:cNvPr id="3" name="Content Placeholder 2">
            <a:extLst>
              <a:ext uri="{FF2B5EF4-FFF2-40B4-BE49-F238E27FC236}">
                <a16:creationId xmlns:a16="http://schemas.microsoft.com/office/drawing/2014/main" id="{D8FFE90F-6F03-2644-B03A-0C48DDF506CE}"/>
              </a:ext>
            </a:extLst>
          </p:cNvPr>
          <p:cNvSpPr>
            <a:spLocks noGrp="1"/>
          </p:cNvSpPr>
          <p:nvPr>
            <p:ph idx="1"/>
          </p:nvPr>
        </p:nvSpPr>
        <p:spPr/>
        <p:txBody>
          <a:bodyPr>
            <a:normAutofit lnSpcReduction="10000"/>
          </a:bodyPr>
          <a:lstStyle/>
          <a:p>
            <a:r>
              <a:rPr lang="en-US" dirty="0"/>
              <a:t>HB 290, otherwise known as the backpack bill, had its first hearing in the House Finance Committee on February 15</a:t>
            </a:r>
            <a:r>
              <a:rPr lang="en-US" baseline="30000" dirty="0"/>
              <a:t>th</a:t>
            </a:r>
            <a:r>
              <a:rPr lang="en-US" dirty="0"/>
              <a:t>.</a:t>
            </a:r>
          </a:p>
          <a:p>
            <a:pPr lvl="1"/>
            <a:r>
              <a:rPr lang="en-US" dirty="0"/>
              <a:t>HB 290 would allow all students in Ohio to request a voucher to attend a private school.</a:t>
            </a:r>
          </a:p>
          <a:p>
            <a:pPr lvl="1"/>
            <a:r>
              <a:rPr lang="en-US" dirty="0"/>
              <a:t>The bill establishes an education savings account (ESA) for students applying for a voucher.</a:t>
            </a:r>
          </a:p>
          <a:p>
            <a:pPr lvl="2"/>
            <a:r>
              <a:rPr lang="en-US" dirty="0"/>
              <a:t>Funds in the account could be used for tuition and educational materials.</a:t>
            </a:r>
          </a:p>
          <a:p>
            <a:pPr lvl="2"/>
            <a:r>
              <a:rPr lang="en-US" dirty="0"/>
              <a:t>The ESAs would be administered by the Treasurer of State.</a:t>
            </a:r>
          </a:p>
          <a:p>
            <a:pPr lvl="1"/>
            <a:r>
              <a:rPr lang="en-US" dirty="0"/>
              <a:t>Because the bill would require a significant appropriation amount (cost to the state), the bill is not expected to pass this year.</a:t>
            </a:r>
          </a:p>
          <a:p>
            <a:pPr lvl="2"/>
            <a:r>
              <a:rPr lang="en-US" dirty="0"/>
              <a:t>However, if it does not pass, we can expect this issue to resurface during the next budget debate in early 2023.</a:t>
            </a:r>
          </a:p>
          <a:p>
            <a:pPr lvl="2"/>
            <a:endParaRPr lang="en-US" dirty="0"/>
          </a:p>
          <a:p>
            <a:pPr lvl="1"/>
            <a:endParaRPr lang="en-US" dirty="0"/>
          </a:p>
        </p:txBody>
      </p:sp>
    </p:spTree>
    <p:extLst>
      <p:ext uri="{BB962C8B-B14F-4D97-AF65-F5344CB8AC3E}">
        <p14:creationId xmlns:p14="http://schemas.microsoft.com/office/powerpoint/2010/main" val="2017363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F27D-B0CA-4221-CC95-D7D85804228D}"/>
              </a:ext>
            </a:extLst>
          </p:cNvPr>
          <p:cNvSpPr>
            <a:spLocks noGrp="1"/>
          </p:cNvSpPr>
          <p:nvPr>
            <p:ph type="title"/>
          </p:nvPr>
        </p:nvSpPr>
        <p:spPr/>
        <p:txBody>
          <a:bodyPr>
            <a:normAutofit/>
          </a:bodyPr>
          <a:lstStyle/>
          <a:p>
            <a:r>
              <a:rPr lang="en-US" dirty="0"/>
              <a:t>SB 347 - </a:t>
            </a:r>
            <a:r>
              <a:rPr lang="en-US" b="0" i="0" u="none" strike="noStrike" dirty="0">
                <a:effectLst/>
              </a:rPr>
              <a:t>Establish SERS contribution based benefit cap </a:t>
            </a:r>
            <a:endParaRPr lang="en-US" dirty="0"/>
          </a:p>
        </p:txBody>
      </p:sp>
      <p:sp>
        <p:nvSpPr>
          <p:cNvPr id="3" name="Content Placeholder 2">
            <a:extLst>
              <a:ext uri="{FF2B5EF4-FFF2-40B4-BE49-F238E27FC236}">
                <a16:creationId xmlns:a16="http://schemas.microsoft.com/office/drawing/2014/main" id="{9796AF40-9C21-5FE1-5362-8C9C6D3EA041}"/>
              </a:ext>
            </a:extLst>
          </p:cNvPr>
          <p:cNvSpPr>
            <a:spLocks noGrp="1"/>
          </p:cNvSpPr>
          <p:nvPr>
            <p:ph idx="1"/>
          </p:nvPr>
        </p:nvSpPr>
        <p:spPr>
          <a:xfrm>
            <a:off x="1032455" y="1853754"/>
            <a:ext cx="11159545" cy="5142016"/>
          </a:xfrm>
        </p:spPr>
        <p:txBody>
          <a:bodyPr>
            <a:normAutofit/>
          </a:bodyPr>
          <a:lstStyle/>
          <a:p>
            <a:r>
              <a:rPr lang="en-US" sz="1800" dirty="0"/>
              <a:t>Introduced by Sen. </a:t>
            </a:r>
            <a:r>
              <a:rPr lang="en-US" sz="1800" dirty="0" err="1"/>
              <a:t>Schuring</a:t>
            </a:r>
            <a:r>
              <a:rPr lang="en-US" sz="1800" dirty="0"/>
              <a:t> &amp; Sen. </a:t>
            </a:r>
            <a:r>
              <a:rPr lang="en-US" sz="1800" dirty="0" err="1"/>
              <a:t>Hottinger</a:t>
            </a:r>
            <a:r>
              <a:rPr lang="en-US" sz="1800" dirty="0"/>
              <a:t> - Referred to Senate Insurance Committee </a:t>
            </a:r>
          </a:p>
          <a:p>
            <a:pPr lvl="1"/>
            <a:r>
              <a:rPr lang="en-US" sz="1600" dirty="0"/>
              <a:t>No Co-sponsors </a:t>
            </a:r>
          </a:p>
          <a:p>
            <a:r>
              <a:rPr lang="en-US" sz="1800" dirty="0">
                <a:effectLst/>
              </a:rPr>
              <a:t>Requires the SERS Board to establish the “contribution-based benefit cap” (CBBC), a limit on the retirement allowance a member may receive. </a:t>
            </a:r>
          </a:p>
          <a:p>
            <a:pPr lvl="1"/>
            <a:r>
              <a:rPr lang="en-US" sz="1600" dirty="0">
                <a:effectLst/>
              </a:rPr>
              <a:t>CBBC is set by an actuary, can be revised when needed</a:t>
            </a:r>
          </a:p>
          <a:p>
            <a:r>
              <a:rPr lang="en-US" sz="1800" dirty="0">
                <a:effectLst/>
              </a:rPr>
              <a:t>Requires the SERS Board to calculate a member’s CBBC based on the member’s contributions converted to an annuity and multiplied by the CBBC factor designated by the Board and reduce the member’s retirement allowance to an amount equal to the member’s CBBC if the retirement allowance would exceed the CBBC. </a:t>
            </a:r>
          </a:p>
          <a:p>
            <a:r>
              <a:rPr lang="en-US" sz="1800" dirty="0">
                <a:effectLst/>
              </a:rPr>
              <a:t>Applies the CBBC to retirement allowances and to survivor benefits that are based on retirement allowances. </a:t>
            </a:r>
          </a:p>
          <a:p>
            <a:r>
              <a:rPr lang="en-US" sz="1800" dirty="0">
                <a:effectLst/>
              </a:rPr>
              <a:t>Specifies that the CBBC takes effect August 1, 2023. </a:t>
            </a:r>
            <a:endParaRPr lang="en-US" sz="1800" dirty="0"/>
          </a:p>
        </p:txBody>
      </p:sp>
    </p:spTree>
    <p:extLst>
      <p:ext uri="{BB962C8B-B14F-4D97-AF65-F5344CB8AC3E}">
        <p14:creationId xmlns:p14="http://schemas.microsoft.com/office/powerpoint/2010/main" val="2622821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2DA1-40D3-7F7D-ACA5-352B43716086}"/>
              </a:ext>
            </a:extLst>
          </p:cNvPr>
          <p:cNvSpPr>
            <a:spLocks noGrp="1"/>
          </p:cNvSpPr>
          <p:nvPr>
            <p:ph type="title"/>
          </p:nvPr>
        </p:nvSpPr>
        <p:spPr/>
        <p:txBody>
          <a:bodyPr>
            <a:normAutofit/>
          </a:bodyPr>
          <a:lstStyle/>
          <a:p>
            <a:r>
              <a:rPr lang="en-US" dirty="0"/>
              <a:t>SB 348 - </a:t>
            </a:r>
            <a:r>
              <a:rPr lang="en-US" b="0" i="0" u="none" strike="noStrike" dirty="0">
                <a:effectLst/>
              </a:rPr>
              <a:t>Establish SERS membership determination procedure</a:t>
            </a:r>
            <a:endParaRPr lang="en-US" dirty="0"/>
          </a:p>
        </p:txBody>
      </p:sp>
      <p:sp>
        <p:nvSpPr>
          <p:cNvPr id="3" name="Content Placeholder 2">
            <a:extLst>
              <a:ext uri="{FF2B5EF4-FFF2-40B4-BE49-F238E27FC236}">
                <a16:creationId xmlns:a16="http://schemas.microsoft.com/office/drawing/2014/main" id="{A8EAB146-0FF2-FF7D-56F3-6806EAF433C7}"/>
              </a:ext>
            </a:extLst>
          </p:cNvPr>
          <p:cNvSpPr>
            <a:spLocks noGrp="1"/>
          </p:cNvSpPr>
          <p:nvPr>
            <p:ph idx="1"/>
          </p:nvPr>
        </p:nvSpPr>
        <p:spPr>
          <a:xfrm>
            <a:off x="1044093" y="1867133"/>
            <a:ext cx="10418246" cy="4012656"/>
          </a:xfrm>
        </p:spPr>
        <p:txBody>
          <a:bodyPr>
            <a:normAutofit fontScale="85000" lnSpcReduction="20000"/>
          </a:bodyPr>
          <a:lstStyle/>
          <a:p>
            <a:r>
              <a:rPr lang="en-US" dirty="0"/>
              <a:t>Introduced by Senator </a:t>
            </a:r>
            <a:r>
              <a:rPr lang="en-US" dirty="0" err="1"/>
              <a:t>Reineke</a:t>
            </a:r>
            <a:r>
              <a:rPr lang="en-US" dirty="0"/>
              <a:t>  - Referred to Senate Insurance Committee </a:t>
            </a:r>
          </a:p>
          <a:p>
            <a:pPr lvl="1"/>
            <a:r>
              <a:rPr lang="en-US" dirty="0"/>
              <a:t>No current co-sponsors</a:t>
            </a:r>
          </a:p>
          <a:p>
            <a:r>
              <a:rPr lang="en-US" dirty="0"/>
              <a:t>Establishes a SERS membership determination procedure and to limit the amount that the retirement system can charge for late contributions </a:t>
            </a:r>
          </a:p>
          <a:p>
            <a:r>
              <a:rPr lang="en-US" dirty="0"/>
              <a:t>Employees may request SERS board to start review process within 5 years of employment start date </a:t>
            </a:r>
          </a:p>
          <a:p>
            <a:pPr lvl="1"/>
            <a:r>
              <a:rPr lang="en-US" dirty="0"/>
              <a:t>Unless the employee can provide medical evidence that they were psychically or mentally uncapable</a:t>
            </a:r>
          </a:p>
          <a:p>
            <a:r>
              <a:rPr lang="en-US" dirty="0"/>
              <a:t>SERS Board reviews services, makes determination, decision is final. </a:t>
            </a:r>
          </a:p>
          <a:p>
            <a:r>
              <a:rPr lang="en-US" dirty="0"/>
              <a:t>If Board finds employer failed or refused to make contributions, any delinquent contributions are subject for collection</a:t>
            </a:r>
          </a:p>
          <a:p>
            <a:pPr lvl="1"/>
            <a:r>
              <a:rPr lang="en-US" dirty="0"/>
              <a:t>Any taxes paid on insurance for old age, survivors and disability to be reduced by that amount </a:t>
            </a:r>
          </a:p>
          <a:p>
            <a:pPr lvl="1"/>
            <a:r>
              <a:rPr lang="en-US" dirty="0"/>
              <a:t>Full Service Credit will be awarded, regardless on other benefit reduction</a:t>
            </a:r>
          </a:p>
          <a:p>
            <a:r>
              <a:rPr lang="en-US" dirty="0"/>
              <a:t>Penalty or charge of interest amounts are capped at 5%</a:t>
            </a:r>
          </a:p>
          <a:p>
            <a:endParaRPr lang="en-US" dirty="0"/>
          </a:p>
        </p:txBody>
      </p:sp>
    </p:spTree>
    <p:extLst>
      <p:ext uri="{BB962C8B-B14F-4D97-AF65-F5344CB8AC3E}">
        <p14:creationId xmlns:p14="http://schemas.microsoft.com/office/powerpoint/2010/main" val="3972524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4FE-B5B4-2241-AA58-478CACEE849E}"/>
              </a:ext>
            </a:extLst>
          </p:cNvPr>
          <p:cNvSpPr>
            <a:spLocks noGrp="1"/>
          </p:cNvSpPr>
          <p:nvPr>
            <p:ph type="title"/>
          </p:nvPr>
        </p:nvSpPr>
        <p:spPr>
          <a:xfrm>
            <a:off x="831850" y="1709739"/>
            <a:ext cx="10515600" cy="2037072"/>
          </a:xfrm>
        </p:spPr>
        <p:txBody>
          <a:bodyPr>
            <a:normAutofit fontScale="90000"/>
          </a:bodyPr>
          <a:lstStyle/>
          <a:p>
            <a:pPr algn="ctr"/>
            <a:br>
              <a:rPr lang="en-US" dirty="0"/>
            </a:br>
            <a:br>
              <a:rPr lang="en-US" dirty="0"/>
            </a:br>
            <a:br>
              <a:rPr lang="en-US" dirty="0"/>
            </a:br>
            <a:r>
              <a:rPr lang="en-US" dirty="0"/>
              <a:t>ITC-Led Initiatives</a:t>
            </a:r>
          </a:p>
        </p:txBody>
      </p:sp>
    </p:spTree>
    <p:extLst>
      <p:ext uri="{BB962C8B-B14F-4D97-AF65-F5344CB8AC3E}">
        <p14:creationId xmlns:p14="http://schemas.microsoft.com/office/powerpoint/2010/main" val="2373857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57A2-B392-8F46-8B67-E6B0A3DA0D21}"/>
              </a:ext>
            </a:extLst>
          </p:cNvPr>
          <p:cNvSpPr>
            <a:spLocks noGrp="1"/>
          </p:cNvSpPr>
          <p:nvPr>
            <p:ph type="title"/>
          </p:nvPr>
        </p:nvSpPr>
        <p:spPr/>
        <p:txBody>
          <a:bodyPr/>
          <a:lstStyle/>
          <a:p>
            <a:r>
              <a:rPr lang="en-US" dirty="0"/>
              <a:t>ITC-Led Initiatives</a:t>
            </a:r>
          </a:p>
        </p:txBody>
      </p:sp>
      <p:sp>
        <p:nvSpPr>
          <p:cNvPr id="3" name="Content Placeholder 2">
            <a:extLst>
              <a:ext uri="{FF2B5EF4-FFF2-40B4-BE49-F238E27FC236}">
                <a16:creationId xmlns:a16="http://schemas.microsoft.com/office/drawing/2014/main" id="{D8FFE90F-6F03-2644-B03A-0C48DDF506CE}"/>
              </a:ext>
            </a:extLst>
          </p:cNvPr>
          <p:cNvSpPr>
            <a:spLocks noGrp="1"/>
          </p:cNvSpPr>
          <p:nvPr>
            <p:ph idx="1"/>
          </p:nvPr>
        </p:nvSpPr>
        <p:spPr/>
        <p:txBody>
          <a:bodyPr>
            <a:normAutofit/>
          </a:bodyPr>
          <a:lstStyle/>
          <a:p>
            <a:r>
              <a:rPr lang="en-US" dirty="0"/>
              <a:t>Ohio Connectivity Champions</a:t>
            </a:r>
          </a:p>
          <a:p>
            <a:r>
              <a:rPr lang="en-US" dirty="0"/>
              <a:t>Broadband Ohio</a:t>
            </a:r>
          </a:p>
          <a:p>
            <a:r>
              <a:rPr lang="en-US" dirty="0"/>
              <a:t>School Spring Job Board </a:t>
            </a:r>
          </a:p>
          <a:p>
            <a:r>
              <a:rPr lang="en-US" dirty="0"/>
              <a:t>Partnership with Wright State </a:t>
            </a:r>
          </a:p>
          <a:p>
            <a:r>
              <a:rPr lang="en-US" dirty="0" err="1"/>
              <a:t>INFOhio</a:t>
            </a:r>
            <a:endParaRPr lang="en-US" dirty="0"/>
          </a:p>
        </p:txBody>
      </p:sp>
    </p:spTree>
    <p:extLst>
      <p:ext uri="{BB962C8B-B14F-4D97-AF65-F5344CB8AC3E}">
        <p14:creationId xmlns:p14="http://schemas.microsoft.com/office/powerpoint/2010/main" val="3197471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4FE-B5B4-2241-AA58-478CACEE849E}"/>
              </a:ext>
            </a:extLst>
          </p:cNvPr>
          <p:cNvSpPr>
            <a:spLocks noGrp="1"/>
          </p:cNvSpPr>
          <p:nvPr>
            <p:ph type="title"/>
          </p:nvPr>
        </p:nvSpPr>
        <p:spPr>
          <a:xfrm>
            <a:off x="831850" y="1709739"/>
            <a:ext cx="10515600" cy="2037072"/>
          </a:xfrm>
        </p:spPr>
        <p:txBody>
          <a:bodyPr>
            <a:normAutofit fontScale="90000"/>
          </a:bodyPr>
          <a:lstStyle/>
          <a:p>
            <a:pPr algn="ctr"/>
            <a:br>
              <a:rPr lang="en-US" dirty="0"/>
            </a:br>
            <a:br>
              <a:rPr lang="en-US" dirty="0"/>
            </a:br>
            <a:br>
              <a:rPr lang="en-US" dirty="0"/>
            </a:br>
            <a:r>
              <a:rPr lang="en-US" dirty="0"/>
              <a:t>ESC-Led Initiatives</a:t>
            </a:r>
          </a:p>
        </p:txBody>
      </p:sp>
    </p:spTree>
    <p:extLst>
      <p:ext uri="{BB962C8B-B14F-4D97-AF65-F5344CB8AC3E}">
        <p14:creationId xmlns:p14="http://schemas.microsoft.com/office/powerpoint/2010/main" val="4163927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57A2-B392-8F46-8B67-E6B0A3DA0D21}"/>
              </a:ext>
            </a:extLst>
          </p:cNvPr>
          <p:cNvSpPr>
            <a:spLocks noGrp="1"/>
          </p:cNvSpPr>
          <p:nvPr>
            <p:ph type="title"/>
          </p:nvPr>
        </p:nvSpPr>
        <p:spPr/>
        <p:txBody>
          <a:bodyPr/>
          <a:lstStyle/>
          <a:p>
            <a:r>
              <a:rPr lang="en-US" dirty="0"/>
              <a:t>ESC-Led Initiatives</a:t>
            </a:r>
          </a:p>
        </p:txBody>
      </p:sp>
      <p:sp>
        <p:nvSpPr>
          <p:cNvPr id="3" name="Content Placeholder 2">
            <a:extLst>
              <a:ext uri="{FF2B5EF4-FFF2-40B4-BE49-F238E27FC236}">
                <a16:creationId xmlns:a16="http://schemas.microsoft.com/office/drawing/2014/main" id="{D8FFE90F-6F03-2644-B03A-0C48DDF506CE}"/>
              </a:ext>
            </a:extLst>
          </p:cNvPr>
          <p:cNvSpPr>
            <a:spLocks noGrp="1"/>
          </p:cNvSpPr>
          <p:nvPr>
            <p:ph idx="1"/>
          </p:nvPr>
        </p:nvSpPr>
        <p:spPr/>
        <p:txBody>
          <a:bodyPr>
            <a:normAutofit/>
          </a:bodyPr>
          <a:lstStyle/>
          <a:p>
            <a:r>
              <a:rPr lang="en-US" dirty="0"/>
              <a:t>Ohio Threat Assessment Training</a:t>
            </a:r>
          </a:p>
          <a:p>
            <a:r>
              <a:rPr lang="en-US" dirty="0"/>
              <a:t>Professional Learning Directory</a:t>
            </a:r>
          </a:p>
          <a:p>
            <a:r>
              <a:rPr lang="en-US" dirty="0"/>
              <a:t>Communities of Practice and Network Learning Communities</a:t>
            </a:r>
          </a:p>
          <a:p>
            <a:pPr lvl="1"/>
            <a:endParaRPr lang="en-US" dirty="0"/>
          </a:p>
        </p:txBody>
      </p:sp>
    </p:spTree>
    <p:extLst>
      <p:ext uri="{BB962C8B-B14F-4D97-AF65-F5344CB8AC3E}">
        <p14:creationId xmlns:p14="http://schemas.microsoft.com/office/powerpoint/2010/main" val="383838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0232-7B99-C44F-8107-BC6359F2B366}"/>
              </a:ext>
            </a:extLst>
          </p:cNvPr>
          <p:cNvSpPr>
            <a:spLocks noGrp="1"/>
          </p:cNvSpPr>
          <p:nvPr>
            <p:ph type="title"/>
          </p:nvPr>
        </p:nvSpPr>
        <p:spPr/>
        <p:txBody>
          <a:bodyPr/>
          <a:lstStyle/>
          <a:p>
            <a:r>
              <a:rPr lang="en-US" dirty="0"/>
              <a:t>ODE Update - State Board of Education</a:t>
            </a:r>
          </a:p>
        </p:txBody>
      </p:sp>
      <p:sp>
        <p:nvSpPr>
          <p:cNvPr id="3" name="Content Placeholder 2">
            <a:extLst>
              <a:ext uri="{FF2B5EF4-FFF2-40B4-BE49-F238E27FC236}">
                <a16:creationId xmlns:a16="http://schemas.microsoft.com/office/drawing/2014/main" id="{78574185-A3F2-E942-AF5F-9115ED113070}"/>
              </a:ext>
            </a:extLst>
          </p:cNvPr>
          <p:cNvSpPr>
            <a:spLocks noGrp="1"/>
          </p:cNvSpPr>
          <p:nvPr>
            <p:ph idx="1"/>
          </p:nvPr>
        </p:nvSpPr>
        <p:spPr>
          <a:xfrm>
            <a:off x="838200" y="1505415"/>
            <a:ext cx="10515600" cy="4671548"/>
          </a:xfrm>
        </p:spPr>
        <p:txBody>
          <a:bodyPr>
            <a:normAutofit/>
          </a:bodyPr>
          <a:lstStyle/>
          <a:p>
            <a:endParaRPr lang="en-US" dirty="0"/>
          </a:p>
          <a:p>
            <a:r>
              <a:rPr lang="en-US" dirty="0"/>
              <a:t>Elections</a:t>
            </a:r>
          </a:p>
          <a:p>
            <a:r>
              <a:rPr lang="en-US" dirty="0"/>
              <a:t>State Superintendent Search</a:t>
            </a:r>
          </a:p>
          <a:p>
            <a:r>
              <a:rPr lang="en-US" dirty="0"/>
              <a:t>HB 298 – Remove appointed members</a:t>
            </a:r>
          </a:p>
          <a:p>
            <a:pPr lvl="1"/>
            <a:r>
              <a:rPr lang="en-US" dirty="0"/>
              <a:t>Has bipartisan support </a:t>
            </a:r>
          </a:p>
          <a:p>
            <a:endParaRPr lang="en-US" dirty="0"/>
          </a:p>
        </p:txBody>
      </p:sp>
      <p:pic>
        <p:nvPicPr>
          <p:cNvPr id="5" name="Picture 4">
            <a:extLst>
              <a:ext uri="{FF2B5EF4-FFF2-40B4-BE49-F238E27FC236}">
                <a16:creationId xmlns:a16="http://schemas.microsoft.com/office/drawing/2014/main" id="{32A5F6BD-FA2B-9098-B584-D25BBF0044D2}"/>
              </a:ext>
            </a:extLst>
          </p:cNvPr>
          <p:cNvPicPr>
            <a:picLocks noChangeAspect="1"/>
          </p:cNvPicPr>
          <p:nvPr/>
        </p:nvPicPr>
        <p:blipFill>
          <a:blip r:embed="rId3"/>
          <a:stretch>
            <a:fillRect/>
          </a:stretch>
        </p:blipFill>
        <p:spPr>
          <a:xfrm>
            <a:off x="5438790" y="2207049"/>
            <a:ext cx="5616064" cy="3145536"/>
          </a:xfrm>
          <a:prstGeom prst="rect">
            <a:avLst/>
          </a:prstGeom>
        </p:spPr>
      </p:pic>
    </p:spTree>
    <p:extLst>
      <p:ext uri="{BB962C8B-B14F-4D97-AF65-F5344CB8AC3E}">
        <p14:creationId xmlns:p14="http://schemas.microsoft.com/office/powerpoint/2010/main" val="388023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4FE-B5B4-2241-AA58-478CACEE849E}"/>
              </a:ext>
            </a:extLst>
          </p:cNvPr>
          <p:cNvSpPr>
            <a:spLocks noGrp="1"/>
          </p:cNvSpPr>
          <p:nvPr>
            <p:ph type="title"/>
          </p:nvPr>
        </p:nvSpPr>
        <p:spPr>
          <a:xfrm>
            <a:off x="831850" y="1709739"/>
            <a:ext cx="10515600" cy="2037072"/>
          </a:xfrm>
        </p:spPr>
        <p:txBody>
          <a:bodyPr>
            <a:normAutofit fontScale="90000"/>
          </a:bodyPr>
          <a:lstStyle/>
          <a:p>
            <a:pPr algn="ctr"/>
            <a:br>
              <a:rPr lang="en-US" dirty="0"/>
            </a:br>
            <a:br>
              <a:rPr lang="en-US" dirty="0"/>
            </a:br>
            <a:br>
              <a:rPr lang="en-US" dirty="0"/>
            </a:br>
            <a:r>
              <a:rPr lang="en-US" dirty="0"/>
              <a:t>Discussion</a:t>
            </a:r>
          </a:p>
        </p:txBody>
      </p:sp>
      <p:sp>
        <p:nvSpPr>
          <p:cNvPr id="3" name="Text Placeholder 2">
            <a:extLst>
              <a:ext uri="{FF2B5EF4-FFF2-40B4-BE49-F238E27FC236}">
                <a16:creationId xmlns:a16="http://schemas.microsoft.com/office/drawing/2014/main" id="{2DAA89B6-6D03-5F49-8F13-5F3BBBE194FE}"/>
              </a:ext>
            </a:extLst>
          </p:cNvPr>
          <p:cNvSpPr>
            <a:spLocks noGrp="1"/>
          </p:cNvSpPr>
          <p:nvPr>
            <p:ph type="body" idx="1"/>
          </p:nvPr>
        </p:nvSpPr>
        <p:spPr/>
        <p:txBody>
          <a:bodyPr/>
          <a:lstStyle/>
          <a:p>
            <a:pPr algn="ctr"/>
            <a:r>
              <a:rPr lang="en-US" dirty="0"/>
              <a:t>Questions? Comments? Concerns?</a:t>
            </a:r>
          </a:p>
        </p:txBody>
      </p:sp>
    </p:spTree>
    <p:extLst>
      <p:ext uri="{BB962C8B-B14F-4D97-AF65-F5344CB8AC3E}">
        <p14:creationId xmlns:p14="http://schemas.microsoft.com/office/powerpoint/2010/main" val="1321106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789D-17ED-AD49-9929-A7F1BDED128C}"/>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BADA88D9-753F-6843-9D96-2074A5C150A8}"/>
              </a:ext>
            </a:extLst>
          </p:cNvPr>
          <p:cNvSpPr>
            <a:spLocks noGrp="1"/>
          </p:cNvSpPr>
          <p:nvPr>
            <p:ph idx="1"/>
          </p:nvPr>
        </p:nvSpPr>
        <p:spPr>
          <a:xfrm>
            <a:off x="2710543" y="3261360"/>
            <a:ext cx="2666057" cy="2204985"/>
          </a:xfrm>
        </p:spPr>
        <p:txBody>
          <a:bodyPr/>
          <a:lstStyle/>
          <a:p>
            <a:pPr marL="0" indent="0" algn="ctr">
              <a:lnSpc>
                <a:spcPct val="100000"/>
              </a:lnSpc>
              <a:spcBef>
                <a:spcPts val="0"/>
              </a:spcBef>
              <a:buNone/>
            </a:pPr>
            <a:endParaRPr lang="en-US" b="1" dirty="0"/>
          </a:p>
          <a:p>
            <a:pPr marL="0" indent="0" algn="ctr">
              <a:lnSpc>
                <a:spcPct val="100000"/>
              </a:lnSpc>
              <a:spcBef>
                <a:spcPts val="0"/>
              </a:spcBef>
              <a:buNone/>
            </a:pPr>
            <a:endParaRPr lang="en-US" b="1" dirty="0"/>
          </a:p>
          <a:p>
            <a:pPr marL="0" indent="0" algn="ctr">
              <a:lnSpc>
                <a:spcPct val="100000"/>
              </a:lnSpc>
              <a:spcBef>
                <a:spcPts val="0"/>
              </a:spcBef>
              <a:buNone/>
            </a:pPr>
            <a:endParaRPr lang="en-US" b="1" dirty="0"/>
          </a:p>
          <a:p>
            <a:pPr marL="0" indent="0" algn="ctr">
              <a:lnSpc>
                <a:spcPct val="100000"/>
              </a:lnSpc>
              <a:spcBef>
                <a:spcPts val="0"/>
              </a:spcBef>
              <a:buNone/>
            </a:pPr>
            <a:r>
              <a:rPr lang="en-US" b="1" dirty="0"/>
              <a:t>Craig Burford</a:t>
            </a:r>
          </a:p>
          <a:p>
            <a:pPr marL="0" indent="0" algn="ctr">
              <a:lnSpc>
                <a:spcPct val="100000"/>
              </a:lnSpc>
              <a:spcBef>
                <a:spcPts val="0"/>
              </a:spcBef>
              <a:buNone/>
            </a:pPr>
            <a:r>
              <a:rPr lang="en-US" sz="1600" dirty="0"/>
              <a:t>Ohio ESC Association</a:t>
            </a:r>
          </a:p>
          <a:p>
            <a:pPr marL="0" indent="0" algn="ctr">
              <a:lnSpc>
                <a:spcPct val="100000"/>
              </a:lnSpc>
              <a:spcBef>
                <a:spcPts val="0"/>
              </a:spcBef>
              <a:buNone/>
            </a:pPr>
            <a:r>
              <a:rPr lang="en-US" sz="1600" dirty="0"/>
              <a:t>614-561-6818</a:t>
            </a:r>
          </a:p>
          <a:p>
            <a:pPr marL="0" indent="0" algn="ctr">
              <a:lnSpc>
                <a:spcPct val="100000"/>
              </a:lnSpc>
              <a:spcBef>
                <a:spcPts val="0"/>
              </a:spcBef>
              <a:buNone/>
            </a:pPr>
            <a:r>
              <a:rPr lang="en-US" sz="1600" dirty="0">
                <a:solidFill>
                  <a:srgbClr val="C00000"/>
                </a:solidFill>
                <a:hlinkClick r:id="rId2">
                  <a:extLst>
                    <a:ext uri="{A12FA001-AC4F-418D-AE19-62706E023703}">
                      <ahyp:hlinkClr xmlns:ahyp="http://schemas.microsoft.com/office/drawing/2018/hyperlinkcolor" val="tx"/>
                    </a:ext>
                  </a:extLst>
                </a:hlinkClick>
              </a:rPr>
              <a:t>Burford@oesca.org</a:t>
            </a:r>
            <a:endParaRPr lang="en-US" sz="1600" dirty="0">
              <a:solidFill>
                <a:srgbClr val="C00000"/>
              </a:solidFill>
            </a:endParaRPr>
          </a:p>
          <a:p>
            <a:pPr marL="0" indent="0" algn="ctr">
              <a:buNone/>
            </a:pPr>
            <a:endParaRPr lang="en-US" dirty="0"/>
          </a:p>
          <a:p>
            <a:pPr marL="0" indent="0" algn="ctr">
              <a:buNone/>
            </a:pPr>
            <a:endParaRPr lang="en-US" dirty="0"/>
          </a:p>
          <a:p>
            <a:pPr marL="0" indent="0" algn="ctr">
              <a:buNone/>
            </a:pPr>
            <a:endParaRPr lang="en-US" dirty="0"/>
          </a:p>
        </p:txBody>
      </p:sp>
      <p:pic>
        <p:nvPicPr>
          <p:cNvPr id="5" name="Picture 4" descr="Logo&#10;&#10;Description automatically generated">
            <a:extLst>
              <a:ext uri="{FF2B5EF4-FFF2-40B4-BE49-F238E27FC236}">
                <a16:creationId xmlns:a16="http://schemas.microsoft.com/office/drawing/2014/main" id="{0E565FB3-C3B3-BCD2-0C7C-1E4D5989EA14}"/>
              </a:ext>
            </a:extLst>
          </p:cNvPr>
          <p:cNvPicPr>
            <a:picLocks noChangeAspect="1"/>
          </p:cNvPicPr>
          <p:nvPr/>
        </p:nvPicPr>
        <p:blipFill>
          <a:blip r:embed="rId3"/>
          <a:stretch>
            <a:fillRect/>
          </a:stretch>
        </p:blipFill>
        <p:spPr>
          <a:xfrm>
            <a:off x="2710543" y="2413391"/>
            <a:ext cx="2666057" cy="1020500"/>
          </a:xfrm>
          <a:prstGeom prst="rect">
            <a:avLst/>
          </a:prstGeom>
        </p:spPr>
      </p:pic>
      <p:pic>
        <p:nvPicPr>
          <p:cNvPr id="6" name="Picture 5" descr="Company name, circle&#10;&#10;Description automatically generated with medium confidence">
            <a:extLst>
              <a:ext uri="{FF2B5EF4-FFF2-40B4-BE49-F238E27FC236}">
                <a16:creationId xmlns:a16="http://schemas.microsoft.com/office/drawing/2014/main" id="{8ECCF913-C91D-25B4-E30B-655DADC751CD}"/>
              </a:ext>
            </a:extLst>
          </p:cNvPr>
          <p:cNvPicPr>
            <a:picLocks noChangeAspect="1"/>
          </p:cNvPicPr>
          <p:nvPr/>
        </p:nvPicPr>
        <p:blipFill>
          <a:blip r:embed="rId4"/>
          <a:stretch>
            <a:fillRect/>
          </a:stretch>
        </p:blipFill>
        <p:spPr>
          <a:xfrm>
            <a:off x="8140473" y="2253149"/>
            <a:ext cx="1340984" cy="1340984"/>
          </a:xfrm>
          <a:prstGeom prst="rect">
            <a:avLst/>
          </a:prstGeom>
        </p:spPr>
      </p:pic>
      <p:sp>
        <p:nvSpPr>
          <p:cNvPr id="7" name="Content Placeholder 2">
            <a:extLst>
              <a:ext uri="{FF2B5EF4-FFF2-40B4-BE49-F238E27FC236}">
                <a16:creationId xmlns:a16="http://schemas.microsoft.com/office/drawing/2014/main" id="{69566B8E-1A92-746F-6EC4-CE3B4367448B}"/>
              </a:ext>
            </a:extLst>
          </p:cNvPr>
          <p:cNvSpPr txBox="1">
            <a:spLocks/>
          </p:cNvSpPr>
          <p:nvPr/>
        </p:nvSpPr>
        <p:spPr>
          <a:xfrm>
            <a:off x="7199878" y="3261360"/>
            <a:ext cx="3222173" cy="220498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lnSpc>
                <a:spcPct val="100000"/>
              </a:lnSpc>
              <a:spcBef>
                <a:spcPts val="0"/>
              </a:spcBef>
              <a:buFont typeface="Arial" panose="020B0604020202020204" pitchFamily="34" charset="0"/>
              <a:buNone/>
            </a:pPr>
            <a:endParaRPr lang="en-US" b="1" dirty="0"/>
          </a:p>
          <a:p>
            <a:pPr marL="0" indent="0" algn="ctr">
              <a:lnSpc>
                <a:spcPct val="100000"/>
              </a:lnSpc>
              <a:spcBef>
                <a:spcPts val="0"/>
              </a:spcBef>
              <a:buFont typeface="Arial" panose="020B0604020202020204" pitchFamily="34" charset="0"/>
              <a:buNone/>
            </a:pPr>
            <a:endParaRPr lang="en-US" b="1" dirty="0"/>
          </a:p>
          <a:p>
            <a:pPr marL="0" indent="0" algn="ctr">
              <a:lnSpc>
                <a:spcPct val="100000"/>
              </a:lnSpc>
              <a:spcBef>
                <a:spcPts val="0"/>
              </a:spcBef>
              <a:buFont typeface="Arial" panose="020B0604020202020204" pitchFamily="34" charset="0"/>
              <a:buNone/>
            </a:pPr>
            <a:endParaRPr lang="en-US" b="1" dirty="0"/>
          </a:p>
          <a:p>
            <a:pPr marL="0" indent="0" algn="ctr">
              <a:lnSpc>
                <a:spcPct val="100000"/>
              </a:lnSpc>
              <a:spcBef>
                <a:spcPts val="0"/>
              </a:spcBef>
              <a:buFont typeface="Arial" panose="020B0604020202020204" pitchFamily="34" charset="0"/>
              <a:buNone/>
            </a:pPr>
            <a:r>
              <a:rPr lang="en-US" b="1" dirty="0"/>
              <a:t>Ben Cech</a:t>
            </a:r>
          </a:p>
          <a:p>
            <a:pPr marL="0" indent="0" algn="ctr">
              <a:lnSpc>
                <a:spcPct val="100000"/>
              </a:lnSpc>
              <a:spcBef>
                <a:spcPts val="0"/>
              </a:spcBef>
              <a:buFont typeface="Arial" panose="020B0604020202020204" pitchFamily="34" charset="0"/>
              <a:buNone/>
            </a:pPr>
            <a:r>
              <a:rPr lang="en-US" sz="1600" dirty="0"/>
              <a:t>Management Council</a:t>
            </a:r>
          </a:p>
          <a:p>
            <a:pPr marL="0" indent="0" algn="ctr">
              <a:lnSpc>
                <a:spcPct val="100000"/>
              </a:lnSpc>
              <a:spcBef>
                <a:spcPts val="0"/>
              </a:spcBef>
              <a:buFont typeface="Arial" panose="020B0604020202020204" pitchFamily="34" charset="0"/>
              <a:buNone/>
            </a:pPr>
            <a:r>
              <a:rPr lang="en-US" sz="1600" dirty="0"/>
              <a:t>330-931-1452</a:t>
            </a:r>
          </a:p>
          <a:p>
            <a:pPr marL="0" indent="0" algn="ctr">
              <a:lnSpc>
                <a:spcPct val="100000"/>
              </a:lnSpc>
              <a:spcBef>
                <a:spcPts val="0"/>
              </a:spcBef>
              <a:buFont typeface="Arial" panose="020B0604020202020204" pitchFamily="34" charset="0"/>
              <a:buNone/>
            </a:pPr>
            <a:r>
              <a:rPr lang="en-US" sz="1600" dirty="0">
                <a:solidFill>
                  <a:srgbClr val="C00000"/>
                </a:solidFill>
                <a:hlinkClick r:id="rId5"/>
              </a:rPr>
              <a:t>Ben.Cech@ManagementCouncil.org</a:t>
            </a:r>
            <a:r>
              <a:rPr lang="en-US" sz="1600" dirty="0">
                <a:solidFill>
                  <a:srgbClr val="C00000"/>
                </a:solidFill>
              </a:rPr>
              <a:t> </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76402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05CFAD9-EABE-4F83-B098-604752164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2">
            <a:extLst>
              <a:ext uri="{FF2B5EF4-FFF2-40B4-BE49-F238E27FC236}">
                <a16:creationId xmlns:a16="http://schemas.microsoft.com/office/drawing/2014/main" id="{C99610E4-6194-4817-B152-498995E771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D885E9F4-7DB6-4B77-B1FF-80BFCE8127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B639A2B-C30C-4F6F-B847-6960F3CF8A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9" name="Rectangle 28">
            <a:extLst>
              <a:ext uri="{FF2B5EF4-FFF2-40B4-BE49-F238E27FC236}">
                <a16:creationId xmlns:a16="http://schemas.microsoft.com/office/drawing/2014/main" id="{AD356384-AA06-485D-9636-EB17EFE5E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4D11ECD-703D-41EC-8EF6-8AAD971B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ED70232-7B99-C44F-8107-BC6359F2B366}"/>
              </a:ext>
            </a:extLst>
          </p:cNvPr>
          <p:cNvSpPr>
            <a:spLocks noGrp="1"/>
          </p:cNvSpPr>
          <p:nvPr>
            <p:ph type="title"/>
          </p:nvPr>
        </p:nvSpPr>
        <p:spPr>
          <a:xfrm>
            <a:off x="8673476" y="1468464"/>
            <a:ext cx="2858835" cy="1873219"/>
          </a:xfrm>
        </p:spPr>
        <p:txBody>
          <a:bodyPr vert="horz" lIns="91440" tIns="45720" rIns="91440" bIns="0" rtlCol="0" anchor="b">
            <a:normAutofit/>
          </a:bodyPr>
          <a:lstStyle/>
          <a:p>
            <a:r>
              <a:rPr lang="en-US" sz="3300"/>
              <a:t>Ohio Department of Education</a:t>
            </a:r>
          </a:p>
        </p:txBody>
      </p:sp>
      <p:pic>
        <p:nvPicPr>
          <p:cNvPr id="13" name="Picture 12" descr="Icon&#10;&#10;Description automatically generated">
            <a:extLst>
              <a:ext uri="{FF2B5EF4-FFF2-40B4-BE49-F238E27FC236}">
                <a16:creationId xmlns:a16="http://schemas.microsoft.com/office/drawing/2014/main" id="{F8B5DD99-ECAD-1A4C-8030-079C9CC7C2C3}"/>
              </a:ext>
            </a:extLst>
          </p:cNvPr>
          <p:cNvPicPr>
            <a:picLocks noChangeAspect="1"/>
          </p:cNvPicPr>
          <p:nvPr/>
        </p:nvPicPr>
        <p:blipFill>
          <a:blip r:embed="rId4"/>
          <a:stretch>
            <a:fillRect/>
          </a:stretch>
        </p:blipFill>
        <p:spPr>
          <a:xfrm>
            <a:off x="1195139" y="3120671"/>
            <a:ext cx="2491907" cy="2491907"/>
          </a:xfrm>
          <a:prstGeom prst="rect">
            <a:avLst/>
          </a:prstGeom>
        </p:spPr>
      </p:pic>
      <p:pic>
        <p:nvPicPr>
          <p:cNvPr id="9" name="Picture 8" descr="Icon&#10;&#10;Description automatically generated">
            <a:extLst>
              <a:ext uri="{FF2B5EF4-FFF2-40B4-BE49-F238E27FC236}">
                <a16:creationId xmlns:a16="http://schemas.microsoft.com/office/drawing/2014/main" id="{B398C63F-00A8-783A-89E7-671EC33C30D4}"/>
              </a:ext>
            </a:extLst>
          </p:cNvPr>
          <p:cNvPicPr>
            <a:picLocks noChangeAspect="1"/>
          </p:cNvPicPr>
          <p:nvPr/>
        </p:nvPicPr>
        <p:blipFill>
          <a:blip r:embed="rId5"/>
          <a:stretch>
            <a:fillRect/>
          </a:stretch>
        </p:blipFill>
        <p:spPr>
          <a:xfrm>
            <a:off x="1229750" y="553333"/>
            <a:ext cx="2491723" cy="2491723"/>
          </a:xfrm>
          <a:prstGeom prst="rect">
            <a:avLst/>
          </a:prstGeom>
        </p:spPr>
      </p:pic>
      <p:pic>
        <p:nvPicPr>
          <p:cNvPr id="11" name="Picture 10" descr="Icon&#10;&#10;Description automatically generated">
            <a:extLst>
              <a:ext uri="{FF2B5EF4-FFF2-40B4-BE49-F238E27FC236}">
                <a16:creationId xmlns:a16="http://schemas.microsoft.com/office/drawing/2014/main" id="{C2837350-1E38-E270-F1AA-C242BEE905F9}"/>
              </a:ext>
            </a:extLst>
          </p:cNvPr>
          <p:cNvPicPr>
            <a:picLocks noChangeAspect="1"/>
          </p:cNvPicPr>
          <p:nvPr/>
        </p:nvPicPr>
        <p:blipFill>
          <a:blip r:embed="rId6"/>
          <a:stretch>
            <a:fillRect/>
          </a:stretch>
        </p:blipFill>
        <p:spPr>
          <a:xfrm>
            <a:off x="4955604" y="553149"/>
            <a:ext cx="2491907" cy="2491907"/>
          </a:xfrm>
          <a:prstGeom prst="rect">
            <a:avLst/>
          </a:prstGeom>
        </p:spPr>
      </p:pic>
      <p:pic>
        <p:nvPicPr>
          <p:cNvPr id="16" name="Picture 15" descr="Text&#10;&#10;Description automatically generated">
            <a:extLst>
              <a:ext uri="{FF2B5EF4-FFF2-40B4-BE49-F238E27FC236}">
                <a16:creationId xmlns:a16="http://schemas.microsoft.com/office/drawing/2014/main" id="{43421191-1783-1F95-D55B-0AB1330F2240}"/>
              </a:ext>
            </a:extLst>
          </p:cNvPr>
          <p:cNvPicPr>
            <a:picLocks noChangeAspect="1"/>
          </p:cNvPicPr>
          <p:nvPr/>
        </p:nvPicPr>
        <p:blipFill>
          <a:blip r:embed="rId7"/>
          <a:stretch>
            <a:fillRect/>
          </a:stretch>
        </p:blipFill>
        <p:spPr>
          <a:xfrm>
            <a:off x="4882183" y="3138577"/>
            <a:ext cx="2905799" cy="2491723"/>
          </a:xfrm>
          <a:prstGeom prst="rect">
            <a:avLst/>
          </a:prstGeom>
        </p:spPr>
      </p:pic>
      <p:cxnSp>
        <p:nvCxnSpPr>
          <p:cNvPr id="33" name="Straight Connector 32">
            <a:extLst>
              <a:ext uri="{FF2B5EF4-FFF2-40B4-BE49-F238E27FC236}">
                <a16:creationId xmlns:a16="http://schemas.microsoft.com/office/drawing/2014/main" id="{CBDB9CC5-B3CE-47A0-9E65-9BA6DF87A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8" name="Picture 34">
            <a:extLst>
              <a:ext uri="{FF2B5EF4-FFF2-40B4-BE49-F238E27FC236}">
                <a16:creationId xmlns:a16="http://schemas.microsoft.com/office/drawing/2014/main" id="{2B685894-6C5B-4457-AAAF-D072E1C13F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0E98CCF0-2A50-4A7C-8DB2-0A6D9B6DB8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947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5" name="Picture 64">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66">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ED70232-7B99-C44F-8107-BC6359F2B366}"/>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t>Ohio Department of Education</a:t>
            </a:r>
          </a:p>
        </p:txBody>
      </p:sp>
      <p:pic>
        <p:nvPicPr>
          <p:cNvPr id="4" name="Picture 3" descr="Diagram&#10;&#10;Description automatically generated">
            <a:extLst>
              <a:ext uri="{FF2B5EF4-FFF2-40B4-BE49-F238E27FC236}">
                <a16:creationId xmlns:a16="http://schemas.microsoft.com/office/drawing/2014/main" id="{5CB4FA4F-0079-B176-FEF1-1F8BA85BDD24}"/>
              </a:ext>
            </a:extLst>
          </p:cNvPr>
          <p:cNvPicPr>
            <a:picLocks noChangeAspect="1"/>
          </p:cNvPicPr>
          <p:nvPr/>
        </p:nvPicPr>
        <p:blipFill>
          <a:blip r:embed="rId4"/>
          <a:stretch>
            <a:fillRect/>
          </a:stretch>
        </p:blipFill>
        <p:spPr>
          <a:xfrm>
            <a:off x="2322436" y="1928644"/>
            <a:ext cx="7877477" cy="4785566"/>
          </a:xfrm>
          <a:prstGeom prst="rect">
            <a:avLst/>
          </a:prstGeom>
        </p:spPr>
      </p:pic>
    </p:spTree>
    <p:extLst>
      <p:ext uri="{BB962C8B-B14F-4D97-AF65-F5344CB8AC3E}">
        <p14:creationId xmlns:p14="http://schemas.microsoft.com/office/powerpoint/2010/main" val="4146187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0232-7B99-C44F-8107-BC6359F2B366}"/>
              </a:ext>
            </a:extLst>
          </p:cNvPr>
          <p:cNvSpPr>
            <a:spLocks noGrp="1"/>
          </p:cNvSpPr>
          <p:nvPr>
            <p:ph type="title"/>
          </p:nvPr>
        </p:nvSpPr>
        <p:spPr/>
        <p:txBody>
          <a:bodyPr/>
          <a:lstStyle/>
          <a:p>
            <a:r>
              <a:rPr lang="en-US" dirty="0"/>
              <a:t>Ohio General Assembly</a:t>
            </a:r>
          </a:p>
        </p:txBody>
      </p:sp>
      <p:sp>
        <p:nvSpPr>
          <p:cNvPr id="3" name="Content Placeholder 2">
            <a:extLst>
              <a:ext uri="{FF2B5EF4-FFF2-40B4-BE49-F238E27FC236}">
                <a16:creationId xmlns:a16="http://schemas.microsoft.com/office/drawing/2014/main" id="{78574185-A3F2-E942-AF5F-9115ED113070}"/>
              </a:ext>
            </a:extLst>
          </p:cNvPr>
          <p:cNvSpPr>
            <a:spLocks noGrp="1"/>
          </p:cNvSpPr>
          <p:nvPr>
            <p:ph idx="1"/>
          </p:nvPr>
        </p:nvSpPr>
        <p:spPr>
          <a:xfrm>
            <a:off x="838200" y="1505415"/>
            <a:ext cx="10515600" cy="4671548"/>
          </a:xfrm>
        </p:spPr>
        <p:txBody>
          <a:bodyPr>
            <a:normAutofit/>
          </a:bodyPr>
          <a:lstStyle/>
          <a:p>
            <a:endParaRPr lang="en-US" dirty="0"/>
          </a:p>
          <a:p>
            <a:r>
              <a:rPr lang="en-US" dirty="0"/>
              <a:t>Primary Elections</a:t>
            </a:r>
          </a:p>
          <a:p>
            <a:r>
              <a:rPr lang="en-US" dirty="0"/>
              <a:t>General Election</a:t>
            </a:r>
          </a:p>
          <a:p>
            <a:pPr lvl="1"/>
            <a:r>
              <a:rPr lang="en-US" dirty="0"/>
              <a:t>34 Uncontested Seats</a:t>
            </a:r>
          </a:p>
          <a:p>
            <a:endParaRPr lang="en-US" dirty="0"/>
          </a:p>
        </p:txBody>
      </p:sp>
    </p:spTree>
    <p:extLst>
      <p:ext uri="{BB962C8B-B14F-4D97-AF65-F5344CB8AC3E}">
        <p14:creationId xmlns:p14="http://schemas.microsoft.com/office/powerpoint/2010/main" val="122276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D6B1-AE99-6E45-A082-E07292223408}"/>
              </a:ext>
            </a:extLst>
          </p:cNvPr>
          <p:cNvSpPr>
            <a:spLocks noGrp="1"/>
          </p:cNvSpPr>
          <p:nvPr>
            <p:ph type="title"/>
          </p:nvPr>
        </p:nvSpPr>
        <p:spPr/>
        <p:txBody>
          <a:bodyPr/>
          <a:lstStyle/>
          <a:p>
            <a:r>
              <a:rPr lang="en-US" dirty="0"/>
              <a:t>statehouse update</a:t>
            </a:r>
          </a:p>
        </p:txBody>
      </p:sp>
    </p:spTree>
    <p:extLst>
      <p:ext uri="{BB962C8B-B14F-4D97-AF65-F5344CB8AC3E}">
        <p14:creationId xmlns:p14="http://schemas.microsoft.com/office/powerpoint/2010/main" val="126854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0232-7B99-C44F-8107-BC6359F2B366}"/>
              </a:ext>
            </a:extLst>
          </p:cNvPr>
          <p:cNvSpPr>
            <a:spLocks noGrp="1"/>
          </p:cNvSpPr>
          <p:nvPr>
            <p:ph type="title"/>
          </p:nvPr>
        </p:nvSpPr>
        <p:spPr/>
        <p:txBody>
          <a:bodyPr/>
          <a:lstStyle/>
          <a:p>
            <a:r>
              <a:rPr lang="en-US" dirty="0"/>
              <a:t>General Assembly </a:t>
            </a:r>
          </a:p>
        </p:txBody>
      </p:sp>
      <p:sp>
        <p:nvSpPr>
          <p:cNvPr id="3" name="Content Placeholder 2">
            <a:extLst>
              <a:ext uri="{FF2B5EF4-FFF2-40B4-BE49-F238E27FC236}">
                <a16:creationId xmlns:a16="http://schemas.microsoft.com/office/drawing/2014/main" id="{78574185-A3F2-E942-AF5F-9115ED113070}"/>
              </a:ext>
            </a:extLst>
          </p:cNvPr>
          <p:cNvSpPr>
            <a:spLocks noGrp="1"/>
          </p:cNvSpPr>
          <p:nvPr>
            <p:ph idx="1"/>
          </p:nvPr>
        </p:nvSpPr>
        <p:spPr>
          <a:xfrm>
            <a:off x="838200" y="1505415"/>
            <a:ext cx="10515600" cy="4671548"/>
          </a:xfrm>
        </p:spPr>
        <p:txBody>
          <a:bodyPr>
            <a:normAutofit/>
          </a:bodyPr>
          <a:lstStyle/>
          <a:p>
            <a:endParaRPr lang="en-US" dirty="0"/>
          </a:p>
          <a:p>
            <a:r>
              <a:rPr lang="en-US" dirty="0"/>
              <a:t>The legislature has been recessed for the summer since early June</a:t>
            </a:r>
          </a:p>
          <a:p>
            <a:r>
              <a:rPr lang="en-US" dirty="0"/>
              <a:t>Due to issues with the new legislative district maps, statehouse Primary election was on hold</a:t>
            </a:r>
          </a:p>
          <a:p>
            <a:pPr lvl="1"/>
            <a:r>
              <a:rPr lang="en-US" dirty="0"/>
              <a:t>Unusual August 2</a:t>
            </a:r>
            <a:r>
              <a:rPr lang="en-US" baseline="30000" dirty="0"/>
              <a:t>nd</a:t>
            </a:r>
            <a:r>
              <a:rPr lang="en-US" dirty="0"/>
              <a:t> Primary</a:t>
            </a:r>
          </a:p>
          <a:p>
            <a:r>
              <a:rPr lang="en-US" dirty="0"/>
              <a:t>While some “as-needed” sessions are scheduled in September and October, the legislature may meet again until after the November General election</a:t>
            </a:r>
          </a:p>
          <a:p>
            <a:r>
              <a:rPr lang="en-US" dirty="0"/>
              <a:t>Meanwhile four House members have announced they are vying for the role of Speaker of the House in the next General Assembly which begins in January 2023</a:t>
            </a:r>
          </a:p>
          <a:p>
            <a:r>
              <a:rPr lang="en-US" dirty="0"/>
              <a:t>The Lame Duck session for the current General Assembly is expected to be active given the lack of action over the past several months</a:t>
            </a:r>
          </a:p>
          <a:p>
            <a:endParaRPr lang="en-US" dirty="0"/>
          </a:p>
        </p:txBody>
      </p:sp>
    </p:spTree>
    <p:extLst>
      <p:ext uri="{BB962C8B-B14F-4D97-AF65-F5344CB8AC3E}">
        <p14:creationId xmlns:p14="http://schemas.microsoft.com/office/powerpoint/2010/main" val="130816930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{AB145BDF-46E0-FD4E-800B-BA563A1A971A}tf10001119</Template>
  <TotalTime>22725</TotalTime>
  <Words>3655</Words>
  <Application>Microsoft Office PowerPoint</Application>
  <PresentationFormat>Widescreen</PresentationFormat>
  <Paragraphs>293</Paragraphs>
  <Slides>41</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Benton Sans</vt:lpstr>
      <vt:lpstr>Calibri</vt:lpstr>
      <vt:lpstr>Calibri Light</vt:lpstr>
      <vt:lpstr>Courier New</vt:lpstr>
      <vt:lpstr>futura-pt</vt:lpstr>
      <vt:lpstr>Gill Sans MT</vt:lpstr>
      <vt:lpstr>Lato</vt:lpstr>
      <vt:lpstr>Merriweather</vt:lpstr>
      <vt:lpstr>Symbol</vt:lpstr>
      <vt:lpstr>Times New Roman</vt:lpstr>
      <vt:lpstr>Gallery</vt:lpstr>
      <vt:lpstr>State of Education Update Budget, Policy, &amp; Politics</vt:lpstr>
      <vt:lpstr>overview</vt:lpstr>
      <vt:lpstr>State Budget update</vt:lpstr>
      <vt:lpstr>ODE Update - State Board of Education</vt:lpstr>
      <vt:lpstr>Ohio Department of Education</vt:lpstr>
      <vt:lpstr>Ohio Department of Education</vt:lpstr>
      <vt:lpstr>Ohio General Assembly</vt:lpstr>
      <vt:lpstr>statehouse update</vt:lpstr>
      <vt:lpstr>General Assembly </vt:lpstr>
      <vt:lpstr>Recently Enacted legislation</vt:lpstr>
      <vt:lpstr>HB 583:  Education “Omnibus” Bill</vt:lpstr>
      <vt:lpstr>Pending legislation</vt:lpstr>
      <vt:lpstr>HB 151:  Ohio teacher residency</vt:lpstr>
      <vt:lpstr>HB 151:  Ohio teacher residency</vt:lpstr>
      <vt:lpstr>HB 151:  Interscholastic Athletics</vt:lpstr>
      <vt:lpstr>HB 151:  Interscholastic Athletics</vt:lpstr>
      <vt:lpstr>HB 333:  School counselors</vt:lpstr>
      <vt:lpstr>HB 492:  Mental Health training for coaches</vt:lpstr>
      <vt:lpstr>HB 497:  Eliminate Third Grade Reading Guarantee Retention</vt:lpstr>
      <vt:lpstr>HB 554:  Teacher License Flexibility</vt:lpstr>
      <vt:lpstr>HB 554:  Teacher License Flexibility</vt:lpstr>
      <vt:lpstr>HB 606:  Seizure safe schools</vt:lpstr>
      <vt:lpstr>HB 606:  Seizure safe schools</vt:lpstr>
      <vt:lpstr>SB 233:  School nurses</vt:lpstr>
      <vt:lpstr>Lame duck and the Unknown Unknowns</vt:lpstr>
      <vt:lpstr> H.B. 719:  TO Amend the Educational Regional Service System </vt:lpstr>
      <vt:lpstr> H.B. 529:  “Teacher Transparency Bill” </vt:lpstr>
      <vt:lpstr> H.B. 529:  “Teacher Transparency Bill” </vt:lpstr>
      <vt:lpstr> H.B. 529:  “Teacher Transparency Bill” </vt:lpstr>
      <vt:lpstr>HB 322 &amp; 327:  Pending CRT legislation</vt:lpstr>
      <vt:lpstr>HB 616:  Another CRT Bill </vt:lpstr>
      <vt:lpstr>HB 616:  Another CRT Bill </vt:lpstr>
      <vt:lpstr>HB 290:  Universal Vouchers</vt:lpstr>
      <vt:lpstr>SB 347 - Establish SERS contribution based benefit cap </vt:lpstr>
      <vt:lpstr>SB 348 - Establish SERS membership determination procedure</vt:lpstr>
      <vt:lpstr>   ITC-Led Initiatives</vt:lpstr>
      <vt:lpstr>ITC-Led Initiatives</vt:lpstr>
      <vt:lpstr>   ESC-Led Initiatives</vt:lpstr>
      <vt:lpstr>ESC-Led Initiatives</vt:lpstr>
      <vt:lpstr>   Discussion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Update</dc:title>
  <dc:creator>Barbara Shaner</dc:creator>
  <cp:lastModifiedBy>Craig Burford</cp:lastModifiedBy>
  <cp:revision>79</cp:revision>
  <dcterms:created xsi:type="dcterms:W3CDTF">2022-03-04T14:15:25Z</dcterms:created>
  <dcterms:modified xsi:type="dcterms:W3CDTF">2022-09-25T19:26:49Z</dcterms:modified>
</cp:coreProperties>
</file>