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  <p:sldMasterId id="2147483654" r:id="rId5"/>
  </p:sldMasterIdLst>
  <p:notesMasterIdLst>
    <p:notesMasterId r:id="rId25"/>
  </p:notesMasterIdLst>
  <p:sldIdLst>
    <p:sldId id="256" r:id="rId6"/>
    <p:sldId id="331" r:id="rId7"/>
    <p:sldId id="4471" r:id="rId8"/>
    <p:sldId id="4386" r:id="rId9"/>
    <p:sldId id="4472" r:id="rId10"/>
    <p:sldId id="4473" r:id="rId11"/>
    <p:sldId id="332" r:id="rId12"/>
    <p:sldId id="333" r:id="rId13"/>
    <p:sldId id="4391" r:id="rId14"/>
    <p:sldId id="4475" r:id="rId15"/>
    <p:sldId id="4439" r:id="rId16"/>
    <p:sldId id="4400" r:id="rId17"/>
    <p:sldId id="1940" r:id="rId18"/>
    <p:sldId id="259" r:id="rId19"/>
    <p:sldId id="273" r:id="rId20"/>
    <p:sldId id="275" r:id="rId21"/>
    <p:sldId id="276" r:id="rId22"/>
    <p:sldId id="336" r:id="rId23"/>
    <p:sldId id="1268" r:id="rId24"/>
  </p:sldIdLst>
  <p:sldSz cx="14630400" cy="8229600"/>
  <p:notesSz cx="7010400" cy="9296400"/>
  <p:defaultTextStyle>
    <a:defPPr>
      <a:defRPr lang="en-US"/>
    </a:defPPr>
    <a:lvl1pPr marL="0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8613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97225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45838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94450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43063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91675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40288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88901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 userDrawn="1">
          <p15:clr>
            <a:srgbClr val="A4A3A4"/>
          </p15:clr>
        </p15:guide>
        <p15:guide id="2" pos="1032" userDrawn="1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920"/>
    <a:srgbClr val="3D7AA9"/>
    <a:srgbClr val="83A2CA"/>
    <a:srgbClr val="730018"/>
    <a:srgbClr val="535151"/>
    <a:srgbClr val="73A5CC"/>
    <a:srgbClr val="D19D11"/>
    <a:srgbClr val="94AF2A"/>
    <a:srgbClr val="A1A1A1"/>
    <a:srgbClr val="52505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75" autoAdjust="0"/>
    <p:restoredTop sz="41161" autoAdjust="0"/>
  </p:normalViewPr>
  <p:slideViewPr>
    <p:cSldViewPr snapToGrid="0" snapToObjects="1">
      <p:cViewPr varScale="1">
        <p:scale>
          <a:sx n="26" d="100"/>
          <a:sy n="26" d="100"/>
        </p:scale>
        <p:origin x="2400" y="24"/>
      </p:cViewPr>
      <p:guideLst>
        <p:guide orient="horz" pos="1416"/>
        <p:guide pos="1032"/>
        <p:guide orient="horz" pos="2592"/>
        <p:guide pos="465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9" d="100"/>
          <a:sy n="59" d="100"/>
        </p:scale>
        <p:origin x="322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F2B8A50-36A2-40FA-85F8-D22A6400798F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88EB8E9-7E05-4C60-A58D-798732DD5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3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48613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97225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45838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194450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743063" algn="l" defTabSz="10972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1675" algn="l" defTabSz="10972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0288" algn="l" defTabSz="10972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8901" algn="l" defTabSz="10972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554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83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538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900" dirty="0">
              <a:solidFill>
                <a:srgbClr val="000000"/>
              </a:solidFill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275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33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96389" y="4400549"/>
            <a:ext cx="5675811" cy="4284663"/>
          </a:xfrm>
        </p:spPr>
        <p:txBody>
          <a:bodyPr/>
          <a:lstStyle/>
          <a:p>
            <a:endParaRPr lang="en-U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8A2CE-16D1-4323-9089-A7C3B5C15B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4137" y="4400550"/>
            <a:ext cx="6126479" cy="3600450"/>
          </a:xfrm>
        </p:spPr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8A2CE-16D1-4323-9089-A7C3B5C15B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15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8A2CE-16D1-4323-9089-A7C3B5C15B5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10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8A2CE-16D1-4323-9089-A7C3B5C15B5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0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0770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904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764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871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69"/>
              </a:spcAft>
            </a:pPr>
            <a:endParaRPr lang="en-US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984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69"/>
              </a:spcAft>
            </a:pPr>
            <a:endParaRPr lang="en-US" sz="1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423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399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750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34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69"/>
              </a:spcAft>
            </a:pPr>
            <a:endParaRPr lang="en-US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94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 shot of a person&#10;&#10;Description automatically generated">
            <a:extLst>
              <a:ext uri="{FF2B5EF4-FFF2-40B4-BE49-F238E27FC236}">
                <a16:creationId xmlns:a16="http://schemas.microsoft.com/office/drawing/2014/main" id="{7C8FB155-01D8-794A-A604-83588E7638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675" y="536195"/>
            <a:ext cx="12435840" cy="769441"/>
          </a:xfrm>
        </p:spPr>
        <p:txBody>
          <a:bodyPr lIns="0" tIns="0" rIns="0" bIns="0" anchor="b" anchorCtr="0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675" y="6784963"/>
            <a:ext cx="10241280" cy="523220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3400">
                <a:solidFill>
                  <a:srgbClr val="CD0920"/>
                </a:solidFill>
              </a:defRPr>
            </a:lvl1pPr>
            <a:lvl2pPr marL="54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38958F0-E22B-4844-AC19-7C0D6F3750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2804"/>
            <a:ext cx="14630400" cy="861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>
            <a:spAutoFit/>
          </a:bodyPr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508584"/>
            <a:ext cx="13167360" cy="54311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407703A-D6B9-43B3-B974-1F517A40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04109" y="7695172"/>
            <a:ext cx="650091" cy="46125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463015-ABDD-44E9-850F-7B4794200E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>
            <a:spAutoFit/>
          </a:bodyPr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508584"/>
            <a:ext cx="13167360" cy="54311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009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C269FD-4E99-47CF-B1ED-58B2D07B54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" y="0"/>
            <a:ext cx="14628776" cy="822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215A9C-186F-4BB0-8F4D-8A754B832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8" y="1249033"/>
            <a:ext cx="13167360" cy="7483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8D43EE-1D38-4A4A-9EA8-CCBA086EB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966233"/>
            <a:ext cx="13167360" cy="49676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7151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A79C0-DF89-D74B-8852-E0E4332EF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93535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F04B-939A-9B4A-831E-3DB2A9EBBE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1687830"/>
            <a:ext cx="6217920" cy="52216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2901A-8E75-0C41-9156-D790BCA52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1687830"/>
            <a:ext cx="6217920" cy="5221606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5900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8FB155-01D8-794A-A604-83588E7638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4630398" cy="8229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675" y="536197"/>
            <a:ext cx="12435840" cy="769441"/>
          </a:xfrm>
        </p:spPr>
        <p:txBody>
          <a:bodyPr lIns="0" tIns="0" rIns="0" bIns="0" anchor="b" anchorCtr="0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675" y="6784964"/>
            <a:ext cx="10241280" cy="523220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3400">
                <a:solidFill>
                  <a:srgbClr val="CD0920"/>
                </a:solidFill>
              </a:defRPr>
            </a:lvl1pPr>
            <a:lvl2pPr marL="548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2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7006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38958F0-E22B-4844-AC19-7C0D6F3750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2804"/>
            <a:ext cx="14630400" cy="861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48644"/>
            <a:ext cx="13167360" cy="769441"/>
          </a:xfrm>
        </p:spPr>
        <p:txBody>
          <a:bodyPr>
            <a:spAutoFit/>
          </a:bodyPr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508585"/>
            <a:ext cx="13167360" cy="54311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3A69C57-A96E-4D28-B89E-61FE079DD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31901" y="7719058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A907D1-9C08-47F3-B047-6197268ACA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12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A79C0-DF89-D74B-8852-E0E4332EF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93535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F04B-939A-9B4A-831E-3DB2A9EBBE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1687830"/>
            <a:ext cx="6217920" cy="52216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2901A-8E75-0C41-9156-D790BCA52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1687830"/>
            <a:ext cx="6217920" cy="5221606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3786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548640"/>
            <a:ext cx="13167360" cy="8182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557346"/>
            <a:ext cx="13167360" cy="54311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548613" rtl="0" eaLnBrk="1" latinLnBrk="0" hangingPunct="1">
        <a:spcBef>
          <a:spcPct val="0"/>
        </a:spcBef>
        <a:buNone/>
        <a:defRPr sz="5000" b="1" kern="1200">
          <a:solidFill>
            <a:srgbClr val="C00000"/>
          </a:solidFill>
          <a:latin typeface="Arial"/>
          <a:ea typeface="+mj-ea"/>
          <a:cs typeface="Arial"/>
        </a:defRPr>
      </a:lvl1pPr>
    </p:titleStyle>
    <p:bodyStyle>
      <a:lvl1pPr marL="272402" indent="-272402" algn="l" defTabSz="548613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/>
          </a:solidFill>
          <a:latin typeface="Arial"/>
          <a:ea typeface="+mn-ea"/>
          <a:cs typeface="Arial"/>
        </a:defRPr>
      </a:lvl1pPr>
      <a:lvl2pPr marL="685766" indent="-270496" algn="l" defTabSz="548613" rtl="0" eaLnBrk="1" latinLnBrk="0" hangingPunct="1">
        <a:spcBef>
          <a:spcPct val="20000"/>
        </a:spcBef>
        <a:buFont typeface="Arial"/>
        <a:buChar char="–"/>
        <a:defRPr sz="3900" kern="1200">
          <a:solidFill>
            <a:schemeClr val="tx1"/>
          </a:solidFill>
          <a:latin typeface="Arial"/>
          <a:ea typeface="+mn-ea"/>
          <a:cs typeface="Arial"/>
        </a:defRPr>
      </a:lvl2pPr>
      <a:lvl3pPr marL="1230568" indent="-274306" algn="l" defTabSz="548613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/>
          </a:solidFill>
          <a:latin typeface="Arial"/>
          <a:ea typeface="+mn-ea"/>
          <a:cs typeface="Arial"/>
        </a:defRPr>
      </a:lvl3pPr>
      <a:lvl4pPr marL="1788706" indent="-274306" algn="l" defTabSz="548613" rtl="0" eaLnBrk="1" latinLnBrk="0" hangingPunct="1">
        <a:spcBef>
          <a:spcPct val="20000"/>
        </a:spcBef>
        <a:buFont typeface="Arial"/>
        <a:buChar char="–"/>
        <a:defRPr sz="3900" kern="1200">
          <a:solidFill>
            <a:schemeClr val="tx1"/>
          </a:solidFill>
          <a:latin typeface="Arial"/>
          <a:ea typeface="+mn-ea"/>
          <a:cs typeface="Arial"/>
        </a:defRPr>
      </a:lvl4pPr>
      <a:lvl5pPr marL="2337319" indent="-274306" algn="l" defTabSz="548613" rtl="0" eaLnBrk="1" latinLnBrk="0" hangingPunct="1">
        <a:spcBef>
          <a:spcPct val="20000"/>
        </a:spcBef>
        <a:buFont typeface="Arial"/>
        <a:buChar char="»"/>
        <a:defRPr sz="3900" kern="1200">
          <a:solidFill>
            <a:schemeClr val="tx1"/>
          </a:solidFill>
          <a:latin typeface="Arial"/>
          <a:ea typeface="+mn-ea"/>
          <a:cs typeface="Arial"/>
        </a:defRPr>
      </a:lvl5pPr>
      <a:lvl6pPr marL="3017369" indent="-274306" algn="l" defTabSz="54861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5982" indent="-274306" algn="l" defTabSz="54861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594" indent="-274306" algn="l" defTabSz="54861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07" indent="-274306" algn="l" defTabSz="54861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3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25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38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50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63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675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288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01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548640"/>
            <a:ext cx="13167360" cy="8182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557347"/>
            <a:ext cx="13167360" cy="54311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548591" rtl="0" eaLnBrk="1" latinLnBrk="0" hangingPunct="1">
        <a:spcBef>
          <a:spcPct val="0"/>
        </a:spcBef>
        <a:buNone/>
        <a:defRPr sz="5000" b="1" kern="1200">
          <a:solidFill>
            <a:srgbClr val="C00000"/>
          </a:solidFill>
          <a:latin typeface="Arial"/>
          <a:ea typeface="+mj-ea"/>
          <a:cs typeface="Arial"/>
        </a:defRPr>
      </a:lvl1pPr>
    </p:titleStyle>
    <p:bodyStyle>
      <a:lvl1pPr marL="272392" indent="-272392" algn="l" defTabSz="548591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/>
          </a:solidFill>
          <a:latin typeface="Arial"/>
          <a:ea typeface="+mn-ea"/>
          <a:cs typeface="Arial"/>
        </a:defRPr>
      </a:lvl1pPr>
      <a:lvl2pPr marL="685739" indent="-270485" algn="l" defTabSz="548591" rtl="0" eaLnBrk="1" latinLnBrk="0" hangingPunct="1">
        <a:spcBef>
          <a:spcPct val="20000"/>
        </a:spcBef>
        <a:buFont typeface="Arial"/>
        <a:buChar char="–"/>
        <a:defRPr sz="3900" kern="1200">
          <a:solidFill>
            <a:schemeClr val="tx1"/>
          </a:solidFill>
          <a:latin typeface="Arial"/>
          <a:ea typeface="+mn-ea"/>
          <a:cs typeface="Arial"/>
        </a:defRPr>
      </a:lvl2pPr>
      <a:lvl3pPr marL="1230518" indent="-274295" algn="l" defTabSz="548591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/>
          </a:solidFill>
          <a:latin typeface="Arial"/>
          <a:ea typeface="+mn-ea"/>
          <a:cs typeface="Arial"/>
        </a:defRPr>
      </a:lvl3pPr>
      <a:lvl4pPr marL="1788635" indent="-274295" algn="l" defTabSz="548591" rtl="0" eaLnBrk="1" latinLnBrk="0" hangingPunct="1">
        <a:spcBef>
          <a:spcPct val="20000"/>
        </a:spcBef>
        <a:buFont typeface="Arial"/>
        <a:buChar char="–"/>
        <a:defRPr sz="3900" kern="1200">
          <a:solidFill>
            <a:schemeClr val="tx1"/>
          </a:solidFill>
          <a:latin typeface="Arial"/>
          <a:ea typeface="+mn-ea"/>
          <a:cs typeface="Arial"/>
        </a:defRPr>
      </a:lvl4pPr>
      <a:lvl5pPr marL="2337226" indent="-274295" algn="l" defTabSz="548591" rtl="0" eaLnBrk="1" latinLnBrk="0" hangingPunct="1">
        <a:spcBef>
          <a:spcPct val="20000"/>
        </a:spcBef>
        <a:buFont typeface="Arial"/>
        <a:buChar char="»"/>
        <a:defRPr sz="3900" kern="1200">
          <a:solidFill>
            <a:schemeClr val="tx1"/>
          </a:solidFill>
          <a:latin typeface="Arial"/>
          <a:ea typeface="+mn-ea"/>
          <a:cs typeface="Arial"/>
        </a:defRPr>
      </a:lvl5pPr>
      <a:lvl6pPr marL="3017249" indent="-274295" algn="l" defTabSz="54859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5840" indent="-274295" algn="l" defTabSz="54859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429" indent="-274295" algn="l" defTabSz="54859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020" indent="-274295" algn="l" defTabSz="54859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5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8591" algn="l" defTabSz="5485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182" algn="l" defTabSz="5485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772" algn="l" defTabSz="5485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362" algn="l" defTabSz="5485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42953" algn="l" defTabSz="5485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544" algn="l" defTabSz="5485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34" algn="l" defTabSz="5485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725" algn="l" defTabSz="5485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024" y="611886"/>
            <a:ext cx="12732750" cy="830997"/>
          </a:xfrm>
        </p:spPr>
        <p:txBody>
          <a:bodyPr/>
          <a:lstStyle/>
          <a:p>
            <a:r>
              <a:rPr lang="en-US" sz="5400" dirty="0"/>
              <a:t>Ohio ESC Fall Conference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7024" y="6528139"/>
            <a:ext cx="9847240" cy="861774"/>
          </a:xfrm>
        </p:spPr>
        <p:txBody>
          <a:bodyPr/>
          <a:lstStyle/>
          <a:p>
            <a:r>
              <a:rPr lang="en-US" sz="2800" b="1" dirty="0">
                <a:solidFill>
                  <a:schemeClr val="tx1">
                    <a:tint val="75000"/>
                  </a:schemeClr>
                </a:solidFill>
              </a:rPr>
              <a:t>Dr. Stephanie Siddens </a:t>
            </a:r>
            <a:br>
              <a:rPr lang="en-US" sz="2800" dirty="0">
                <a:solidFill>
                  <a:schemeClr val="tx1">
                    <a:tint val="75000"/>
                  </a:schemeClr>
                </a:solidFill>
              </a:rPr>
            </a:br>
            <a:r>
              <a:rPr lang="en-US" sz="2800" i="1" dirty="0">
                <a:solidFill>
                  <a:schemeClr val="tx1">
                    <a:tint val="75000"/>
                  </a:schemeClr>
                </a:solidFill>
              </a:rPr>
              <a:t>Interim Superintendent of Public Instruction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C7FCB-1CBF-EAAE-2AEF-E87D53222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/>
          <a:lstStyle/>
          <a:p>
            <a:r>
              <a:rPr lang="en-US" dirty="0"/>
              <a:t>Power of Partnerships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023B2-36A8-2466-9136-EB189209D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836962"/>
            <a:ext cx="7474634" cy="5431156"/>
          </a:xfrm>
        </p:spPr>
        <p:txBody>
          <a:bodyPr/>
          <a:lstStyle/>
          <a:p>
            <a:r>
              <a:rPr lang="en-US" dirty="0"/>
              <a:t>Extended Learning Grants</a:t>
            </a:r>
          </a:p>
          <a:p>
            <a:r>
              <a:rPr lang="en-US" dirty="0"/>
              <a:t>Training and facilitation in dyslexia supports </a:t>
            </a:r>
          </a:p>
          <a:p>
            <a:r>
              <a:rPr lang="en-US" dirty="0"/>
              <a:t>Family and Community Partnership Liaison </a:t>
            </a:r>
          </a:p>
          <a:p>
            <a:r>
              <a:rPr lang="en-US" dirty="0"/>
              <a:t>Strengthening the Education Workforce  </a:t>
            </a:r>
          </a:p>
          <a:p>
            <a:r>
              <a:rPr lang="en-US" dirty="0"/>
              <a:t>Connectivity Champions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09646-74FE-5EF7-7C3D-4D26EEE9F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1FD501-1812-D6E1-AB8B-069E2BCF5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0158" y="1864993"/>
            <a:ext cx="5509692" cy="4067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C3C327-A8C6-B54C-1FAC-E057A8ECF0B9}"/>
              </a:ext>
            </a:extLst>
          </p:cNvPr>
          <p:cNvSpPr txBox="1"/>
          <p:nvPr/>
        </p:nvSpPr>
        <p:spPr>
          <a:xfrm>
            <a:off x="8530158" y="6043899"/>
            <a:ext cx="566209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From the Educational Service Center of </a:t>
            </a:r>
            <a:r>
              <a:rPr lang="en-US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Lorain County: Amherst teachers participating in 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dyslexia and adolescent literacy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7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5DCE7-76AD-CB52-BDD1-6AE4AECCA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Your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68F52-3E73-AA39-4D4D-DB45B4C59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Featuring “Spotlights” of Promising Practices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Share stories by completing a brief survey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315B9E-CD61-9019-F7C5-24E2A946E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068" y="2959180"/>
            <a:ext cx="7434263" cy="417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3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1787E-4062-A07C-0EE2-ACEAB3A84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30" y="566484"/>
            <a:ext cx="14036140" cy="1538883"/>
          </a:xfrm>
        </p:spPr>
        <p:txBody>
          <a:bodyPr/>
          <a:lstStyle/>
          <a:p>
            <a:r>
              <a:rPr lang="en-US" dirty="0"/>
              <a:t>ACE Educational Savings Account Program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9205F8-DC7D-7959-EB0C-82FF20AB0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0158"/>
            <a:ext cx="14630400" cy="36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27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A7579-6D47-3D5D-CE95-8E746478E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5485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907D1-9C08-47F3-B047-6197268ACA7D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5485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lowchart: Document 4">
            <a:extLst>
              <a:ext uri="{FF2B5EF4-FFF2-40B4-BE49-F238E27FC236}">
                <a16:creationId xmlns:a16="http://schemas.microsoft.com/office/drawing/2014/main" id="{B2F70916-4162-87FB-9830-47DD58B6D667}"/>
              </a:ext>
            </a:extLst>
          </p:cNvPr>
          <p:cNvSpPr/>
          <p:nvPr/>
        </p:nvSpPr>
        <p:spPr>
          <a:xfrm>
            <a:off x="1079506" y="-10758"/>
            <a:ext cx="4187687" cy="3220279"/>
          </a:xfrm>
          <a:prstGeom prst="flowChartDocument">
            <a:avLst/>
          </a:prstGeom>
          <a:solidFill>
            <a:srgbClr val="3D7AA9"/>
          </a:solidFill>
          <a:ln>
            <a:solidFill>
              <a:srgbClr val="700D1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5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3D7AA9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99F237-B4D7-E0CD-3542-E1D108251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352" y="225288"/>
            <a:ext cx="3919993" cy="230832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Report Card Resources Website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F368B42-3E08-1283-E0B9-80854F6C64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5200" y="1379450"/>
            <a:ext cx="6292318" cy="397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F56BA4-2676-5CAC-F388-BAACB384C411}"/>
              </a:ext>
            </a:extLst>
          </p:cNvPr>
          <p:cNvSpPr txBox="1"/>
          <p:nvPr/>
        </p:nvSpPr>
        <p:spPr>
          <a:xfrm>
            <a:off x="945328" y="4027500"/>
            <a:ext cx="5805668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548591">
              <a:defRPr/>
            </a:pPr>
            <a:r>
              <a:rPr lang="en-US" sz="3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information about each report card component calculation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5485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5B1E1B-3C2C-F0EB-EEB5-D551E4487A31}"/>
              </a:ext>
            </a:extLst>
          </p:cNvPr>
          <p:cNvSpPr txBox="1"/>
          <p:nvPr/>
        </p:nvSpPr>
        <p:spPr>
          <a:xfrm>
            <a:off x="1" y="6172104"/>
            <a:ext cx="14630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education.ohio.gov/reportcardresources</a:t>
            </a:r>
          </a:p>
        </p:txBody>
      </p:sp>
    </p:spTree>
    <p:extLst>
      <p:ext uri="{BB962C8B-B14F-4D97-AF65-F5344CB8AC3E}">
        <p14:creationId xmlns:p14="http://schemas.microsoft.com/office/powerpoint/2010/main" val="103724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F8B65-52B7-413E-97C4-60D65BEE4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578062"/>
            <a:ext cx="12618720" cy="769441"/>
          </a:xfrm>
        </p:spPr>
        <p:txBody>
          <a:bodyPr/>
          <a:lstStyle/>
          <a:p>
            <a:pPr defTabSz="548613"/>
            <a:r>
              <a:rPr lang="en-US" dirty="0"/>
              <a:t>Report Card Guiding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A2893-EA9D-4D96-B5A4-1086A3F06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2061219"/>
            <a:ext cx="12905232" cy="500519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Ratings should be fair, valid and accurate.</a:t>
            </a:r>
          </a:p>
          <a:p>
            <a:pPr marL="0" indent="0">
              <a:buNone/>
            </a:pPr>
            <a:endParaRPr lang="en-US" sz="4320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Transparent and encourage high expectations.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Transition time that recognizes impact of pandemic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Emphasize growth and improvement.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B073CB-1B44-4B66-9A51-7D5A6A342B35}"/>
              </a:ext>
            </a:extLst>
          </p:cNvPr>
          <p:cNvCxnSpPr>
            <a:cxnSpLocks/>
          </p:cNvCxnSpPr>
          <p:nvPr/>
        </p:nvCxnSpPr>
        <p:spPr bwMode="auto">
          <a:xfrm>
            <a:off x="995046" y="2865636"/>
            <a:ext cx="11598653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3D7AA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D242F-85F9-4139-B5D9-D221481596E7}"/>
              </a:ext>
            </a:extLst>
          </p:cNvPr>
          <p:cNvCxnSpPr>
            <a:cxnSpLocks/>
          </p:cNvCxnSpPr>
          <p:nvPr/>
        </p:nvCxnSpPr>
        <p:spPr bwMode="auto">
          <a:xfrm>
            <a:off x="995046" y="4028518"/>
            <a:ext cx="11598653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3D7AA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639C5C-8B7A-B7A7-2210-5E38F65356E6}"/>
              </a:ext>
            </a:extLst>
          </p:cNvPr>
          <p:cNvCxnSpPr>
            <a:cxnSpLocks/>
          </p:cNvCxnSpPr>
          <p:nvPr/>
        </p:nvCxnSpPr>
        <p:spPr bwMode="auto">
          <a:xfrm>
            <a:off x="995047" y="5214926"/>
            <a:ext cx="11598653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3D7AA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74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48604-A197-1370-3DF4-12DD614B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548613"/>
            <a:r>
              <a:rPr lang="en-US" dirty="0"/>
              <a:t>2022 Key Takeaways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FC6C52-54E2-D708-04CE-275E2553E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5840" y="1687830"/>
            <a:ext cx="12618720" cy="522160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Report card consistent with Board principles. </a:t>
            </a:r>
          </a:p>
          <a:p>
            <a:endParaRPr lang="en-US" dirty="0"/>
          </a:p>
          <a:p>
            <a:r>
              <a:rPr lang="en-US" dirty="0"/>
              <a:t>Performance results consistent with expectations. </a:t>
            </a:r>
          </a:p>
          <a:p>
            <a:endParaRPr lang="en-US" dirty="0"/>
          </a:p>
          <a:p>
            <a:r>
              <a:rPr lang="en-US" dirty="0"/>
              <a:t>Results further emphasize need to focus on literacy and accelerating learning, including numeracy.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378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365554-14CA-1C64-DCCD-0DBFFFA2B0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91066" y="888935"/>
            <a:ext cx="11528122" cy="6484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3C4057-E356-21F0-2BD9-8870E7C219C5}"/>
              </a:ext>
            </a:extLst>
          </p:cNvPr>
          <p:cNvSpPr txBox="1"/>
          <p:nvPr/>
        </p:nvSpPr>
        <p:spPr>
          <a:xfrm>
            <a:off x="737405" y="2306077"/>
            <a:ext cx="6577795" cy="29353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3360" dirty="0">
                <a:latin typeface="Arial" panose="020B0604020202020204" pitchFamily="34" charset="0"/>
                <a:cs typeface="Arial" panose="020B0604020202020204" pitchFamily="34" charset="0"/>
              </a:rPr>
              <a:t>Across the state, 2,312 schools (69.4%) and 438 districts (72.2%) increased their Performance Index by at least three points in the 2021-2022 school year.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A0F487-2ACE-B336-FF77-D0CB536632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28" b="69957"/>
          <a:stretch/>
        </p:blipFill>
        <p:spPr>
          <a:xfrm>
            <a:off x="1" y="123398"/>
            <a:ext cx="15167465" cy="12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75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6C73019-BD98-DE07-675C-F2E6EDBD4521}"/>
              </a:ext>
            </a:extLst>
          </p:cNvPr>
          <p:cNvSpPr txBox="1"/>
          <p:nvPr/>
        </p:nvSpPr>
        <p:spPr>
          <a:xfrm>
            <a:off x="381823" y="1650506"/>
            <a:ext cx="13683950" cy="18502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3360" dirty="0">
                <a:latin typeface="Arial" panose="020B0604020202020204" pitchFamily="34" charset="0"/>
                <a:cs typeface="Arial" panose="020B0604020202020204" pitchFamily="34" charset="0"/>
              </a:rPr>
              <a:t>Reading proficiency as demonstrated on the reading segment of the third grade Ohio’s State Test for English language arts is included on the report cards for the first time. </a:t>
            </a:r>
            <a:endParaRPr lang="en-US" sz="252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208BFA-F4FA-BEF1-E65F-F62C19C2F64F}"/>
              </a:ext>
            </a:extLst>
          </p:cNvPr>
          <p:cNvSpPr/>
          <p:nvPr/>
        </p:nvSpPr>
        <p:spPr>
          <a:xfrm>
            <a:off x="1053451" y="4052659"/>
            <a:ext cx="5534592" cy="2234458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algn="ctr"/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D7AA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60.1%</a:t>
            </a:r>
            <a:endParaRPr lang="en-US" sz="13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D7AA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0DC838-32CD-C7AB-064B-B0D34DF3C4F9}"/>
              </a:ext>
            </a:extLst>
          </p:cNvPr>
          <p:cNvSpPr txBox="1"/>
          <p:nvPr/>
        </p:nvSpPr>
        <p:spPr>
          <a:xfrm>
            <a:off x="6748104" y="4306122"/>
            <a:ext cx="7317670" cy="172753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3360" dirty="0">
                <a:latin typeface="Arial" panose="020B0604020202020204" pitchFamily="34" charset="0"/>
                <a:cs typeface="Arial" panose="020B0604020202020204" pitchFamily="34" charset="0"/>
              </a:rPr>
              <a:t>of third grade students scored proficient or higher on the reading segment of the assessment.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0F83A-BE33-2DB8-928C-91DA86060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72" b="53664"/>
          <a:stretch/>
        </p:blipFill>
        <p:spPr>
          <a:xfrm>
            <a:off x="0" y="168401"/>
            <a:ext cx="15167465" cy="135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76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96551-672B-D457-23E3-3D8814CFA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person and a child walking on a sidewalk&#10;&#10;Description automatically generated with low confidence">
            <a:extLst>
              <a:ext uri="{FF2B5EF4-FFF2-40B4-BE49-F238E27FC236}">
                <a16:creationId xmlns:a16="http://schemas.microsoft.com/office/drawing/2014/main" id="{7A7DA836-B8EC-CA0B-7C9E-A0F96FD59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3796"/>
            <a:ext cx="7315200" cy="768095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C896B-9B7E-E225-0B51-8A96A37C3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7" descr="A group of people wearing graduation caps and gowns&#10;&#10;Description automatically generated with medium confidence">
            <a:extLst>
              <a:ext uri="{FF2B5EF4-FFF2-40B4-BE49-F238E27FC236}">
                <a16:creationId xmlns:a16="http://schemas.microsoft.com/office/drawing/2014/main" id="{C63076C7-466F-A2BF-8CA9-5AB6D556DE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5201" y="-63797"/>
            <a:ext cx="7315200" cy="769797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E19B7FF-AA9A-22E7-7207-407ADFADFD9C}"/>
              </a:ext>
            </a:extLst>
          </p:cNvPr>
          <p:cNvSpPr txBox="1">
            <a:spLocks/>
          </p:cNvSpPr>
          <p:nvPr/>
        </p:nvSpPr>
        <p:spPr>
          <a:xfrm>
            <a:off x="0" y="548643"/>
            <a:ext cx="14630400" cy="769441"/>
          </a:xfrm>
          <a:prstGeom prst="rect">
            <a:avLst/>
          </a:prstGeom>
          <a:solidFill>
            <a:srgbClr val="3D7AA9">
              <a:alpha val="88000"/>
            </a:srgb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 defTabSz="548613" rtl="0" eaLnBrk="1" latinLnBrk="0" hangingPunct="1">
              <a:spcBef>
                <a:spcPct val="0"/>
              </a:spcBef>
              <a:buNone/>
              <a:defRPr sz="50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457200"/>
            <a:r>
              <a:rPr lang="en-US" dirty="0">
                <a:solidFill>
                  <a:schemeClr val="bg1"/>
                </a:solidFill>
              </a:rPr>
              <a:t>Ready for Every Next Step</a:t>
            </a:r>
          </a:p>
        </p:txBody>
      </p:sp>
    </p:spTree>
    <p:extLst>
      <p:ext uri="{BB962C8B-B14F-4D97-AF65-F5344CB8AC3E}">
        <p14:creationId xmlns:p14="http://schemas.microsoft.com/office/powerpoint/2010/main" val="31697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FAD9606-863B-1F44-A236-EE7DF988A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34EE2B-49CC-442B-B5F4-F9864E718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A1AE617-059B-ED49-AD0C-8E1E4E930BF8}"/>
              </a:ext>
            </a:extLst>
          </p:cNvPr>
          <p:cNvSpPr/>
          <p:nvPr/>
        </p:nvSpPr>
        <p:spPr>
          <a:xfrm>
            <a:off x="10806333" y="1614061"/>
            <a:ext cx="483954" cy="43771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271D1D-C437-014E-9AD5-8E23847ED507}"/>
              </a:ext>
            </a:extLst>
          </p:cNvPr>
          <p:cNvGrpSpPr/>
          <p:nvPr/>
        </p:nvGrpSpPr>
        <p:grpSpPr>
          <a:xfrm>
            <a:off x="25939" y="331645"/>
            <a:ext cx="14630400" cy="1975488"/>
            <a:chOff x="25939" y="331645"/>
            <a:chExt cx="14630400" cy="197548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EAC7658-37D9-2048-9F98-C49ED0B8B69D}"/>
                </a:ext>
              </a:extLst>
            </p:cNvPr>
            <p:cNvGrpSpPr/>
            <p:nvPr/>
          </p:nvGrpSpPr>
          <p:grpSpPr>
            <a:xfrm>
              <a:off x="25939" y="331645"/>
              <a:ext cx="14630400" cy="1648870"/>
              <a:chOff x="-8320820" y="-1161921"/>
              <a:chExt cx="14630400" cy="164887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3C8F95C-2A63-4643-88BE-9198D5E64AB8}"/>
                  </a:ext>
                </a:extLst>
              </p:cNvPr>
              <p:cNvSpPr/>
              <p:nvPr/>
            </p:nvSpPr>
            <p:spPr>
              <a:xfrm>
                <a:off x="-8320820" y="-1143027"/>
                <a:ext cx="14630400" cy="16299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684D9E5-E001-3B45-8A19-9A6B82E430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5195330" y="-1102194"/>
                <a:ext cx="942711" cy="105497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4DA428D-D50F-4B48-88F5-E5A9FFBF96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206552" y="-911534"/>
                <a:ext cx="828603" cy="673649"/>
              </a:xfrm>
              <a:prstGeom prst="rect">
                <a:avLst/>
              </a:prstGeom>
            </p:spPr>
          </p:pic>
          <p:pic>
            <p:nvPicPr>
              <p:cNvPr id="9" name="Picture 8" descr="facebook-logo.jpg">
                <a:extLst>
                  <a:ext uri="{FF2B5EF4-FFF2-40B4-BE49-F238E27FC236}">
                    <a16:creationId xmlns:a16="http://schemas.microsoft.com/office/drawing/2014/main" id="{EFB86831-C1DB-4B4F-8FBE-FF593354A8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4993" y="-881825"/>
                <a:ext cx="1403066" cy="55655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912A1A1-4F68-7543-9CA8-8FD41B39F5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480308" y="-1161921"/>
                <a:ext cx="1104419" cy="126391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5BB8058-8DF5-404E-9D3F-16FB404464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288270" y="-1118118"/>
                <a:ext cx="1104419" cy="1011902"/>
              </a:xfrm>
              <a:prstGeom prst="rect">
                <a:avLst/>
              </a:prstGeom>
            </p:spPr>
          </p:pic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3CDF013-111E-BC47-8BBE-8417486E809E}"/>
                </a:ext>
              </a:extLst>
            </p:cNvPr>
            <p:cNvSpPr/>
            <p:nvPr/>
          </p:nvSpPr>
          <p:spPr>
            <a:xfrm>
              <a:off x="4515338" y="1761657"/>
              <a:ext cx="483954" cy="4377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326CADD-BC6B-754B-9BFB-B9096E085E22}"/>
                </a:ext>
              </a:extLst>
            </p:cNvPr>
            <p:cNvSpPr/>
            <p:nvPr/>
          </p:nvSpPr>
          <p:spPr>
            <a:xfrm>
              <a:off x="2688548" y="1326898"/>
              <a:ext cx="913097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52505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@OHEducation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40116F3-539D-4D4D-96D5-AC2D569D32CB}"/>
                </a:ext>
              </a:extLst>
            </p:cNvPr>
            <p:cNvSpPr/>
            <p:nvPr/>
          </p:nvSpPr>
          <p:spPr>
            <a:xfrm>
              <a:off x="11457898" y="1869417"/>
              <a:ext cx="483954" cy="4377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BA0F6-1B8A-41B6-88AE-64703E00D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dirty="0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5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4F54AA4-11E0-A0F3-FCE7-DD34704579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4630399" cy="76630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D959D-70A7-5347-1266-D74F213E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70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52328-85D3-33C5-DC58-104CC4584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Guiding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B5EB6-588F-44AB-6248-CB9148E74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712" y="1938296"/>
            <a:ext cx="11977388" cy="4529283"/>
          </a:xfrm>
        </p:spPr>
        <p:txBody>
          <a:bodyPr/>
          <a:lstStyle/>
          <a:p>
            <a:pPr marL="571500" indent="-571500">
              <a:spcBef>
                <a:spcPts val="1400"/>
              </a:spcBef>
              <a:spcAft>
                <a:spcPts val="2000"/>
              </a:spcAft>
            </a:pPr>
            <a:r>
              <a:rPr lang="en-US" sz="4400" dirty="0"/>
              <a:t>We believe in </a:t>
            </a:r>
            <a:r>
              <a:rPr lang="en-US" sz="4400" b="1" dirty="0"/>
              <a:t>our students.</a:t>
            </a:r>
            <a:endParaRPr lang="en-US"/>
          </a:p>
          <a:p>
            <a:pPr marL="571500" indent="-571500">
              <a:spcBef>
                <a:spcPts val="1400"/>
              </a:spcBef>
              <a:spcAft>
                <a:spcPts val="2000"/>
              </a:spcAft>
            </a:pPr>
            <a:r>
              <a:rPr lang="en-US" sz="4400" dirty="0"/>
              <a:t>We believe the </a:t>
            </a:r>
            <a:r>
              <a:rPr lang="en-US" sz="4400" b="1" dirty="0"/>
              <a:t>time is now.</a:t>
            </a:r>
            <a:endParaRPr lang="en-US" sz="4400" b="1"/>
          </a:p>
          <a:p>
            <a:pPr marL="571500" indent="-571500">
              <a:spcBef>
                <a:spcPts val="1400"/>
              </a:spcBef>
              <a:spcAft>
                <a:spcPts val="2000"/>
              </a:spcAft>
            </a:pPr>
            <a:r>
              <a:rPr lang="en-US" sz="4400" dirty="0"/>
              <a:t>We believe in </a:t>
            </a:r>
            <a:r>
              <a:rPr lang="en-US" sz="4400" b="1" dirty="0"/>
              <a:t>partnership.</a:t>
            </a:r>
            <a:endParaRPr lang="en-US" sz="4400" b="1"/>
          </a:p>
          <a:p>
            <a:pPr marL="571500" indent="-571500"/>
            <a:r>
              <a:rPr lang="en-US" sz="4400" dirty="0"/>
              <a:t>We believe in </a:t>
            </a:r>
            <a:r>
              <a:rPr lang="en-US" sz="4400" b="1" dirty="0"/>
              <a:t>learning and adapting.</a:t>
            </a:r>
          </a:p>
          <a:p>
            <a:pPr marL="271780" indent="-27178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47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66BD6-9B40-D11C-B8AC-F4D8C2BCA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Focused on Key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EF11E-9E1F-10FF-4401-E87DD42BA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092" y="1945938"/>
            <a:ext cx="10088406" cy="4816909"/>
          </a:xfrm>
        </p:spPr>
        <p:txBody>
          <a:bodyPr/>
          <a:lstStyle/>
          <a:p>
            <a:pPr marL="571500" indent="-571500">
              <a:spcBef>
                <a:spcPts val="1400"/>
              </a:spcBef>
              <a:spcAft>
                <a:spcPts val="1800"/>
              </a:spcAft>
            </a:pPr>
            <a:r>
              <a:rPr lang="en-US" sz="4400" dirty="0"/>
              <a:t>Literacy</a:t>
            </a:r>
          </a:p>
          <a:p>
            <a:pPr marL="571500" indent="-571500">
              <a:spcBef>
                <a:spcPts val="1400"/>
              </a:spcBef>
              <a:spcAft>
                <a:spcPts val="1800"/>
              </a:spcAft>
            </a:pPr>
            <a:r>
              <a:rPr lang="en-US" sz="4400" dirty="0"/>
              <a:t>Accelerating learning</a:t>
            </a:r>
          </a:p>
          <a:p>
            <a:pPr marL="571500" indent="-571500">
              <a:spcBef>
                <a:spcPts val="1400"/>
              </a:spcBef>
              <a:spcAft>
                <a:spcPts val="1800"/>
              </a:spcAft>
            </a:pPr>
            <a:r>
              <a:rPr lang="en-US" sz="4400" dirty="0"/>
              <a:t>Workforce readiness</a:t>
            </a:r>
          </a:p>
          <a:p>
            <a:pPr marL="571500" indent="-571500">
              <a:spcBef>
                <a:spcPts val="1400"/>
              </a:spcBef>
              <a:spcAft>
                <a:spcPts val="1800"/>
              </a:spcAft>
            </a:pPr>
            <a:r>
              <a:rPr lang="en-US" sz="4400" dirty="0"/>
              <a:t>Student wellness</a:t>
            </a:r>
          </a:p>
          <a:p>
            <a:pPr marL="271780" indent="-27178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83808-9716-46D2-1FCB-48905F46F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3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few young girls in a classroom&#10;&#10;Description automatically generated with low confidence">
            <a:extLst>
              <a:ext uri="{FF2B5EF4-FFF2-40B4-BE49-F238E27FC236}">
                <a16:creationId xmlns:a16="http://schemas.microsoft.com/office/drawing/2014/main" id="{B280652B-0059-E1F5-A198-6981F62DAE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63501"/>
            <a:ext cx="14630402" cy="769517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9FE247-DCFF-29AA-2DB5-F68A676D9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639"/>
            <a:ext cx="14630400" cy="27355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D959D-70A7-5347-1266-D74F213E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47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8AE7CB-247C-64C5-3822-6DFB5C6FCF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4633503" cy="7589520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5B9584E7-7DD9-88B0-B7ED-6CC6E3DB2F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639"/>
            <a:ext cx="14630400" cy="27355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AFFFB-11E5-C6D8-B5C3-5DB49B2DA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9F4D872-0FEC-6827-ABC4-1DAFFC0CDBAC}"/>
              </a:ext>
            </a:extLst>
          </p:cNvPr>
          <p:cNvSpPr txBox="1">
            <a:spLocks/>
          </p:cNvSpPr>
          <p:nvPr/>
        </p:nvSpPr>
        <p:spPr>
          <a:xfrm>
            <a:off x="13904109" y="7695172"/>
            <a:ext cx="650091" cy="46125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48613" rtl="0" eaLnBrk="1" latinLnBrk="0" hangingPunct="1">
              <a:defRPr sz="2400" kern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1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2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83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450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06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67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28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901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463015-ABDD-44E9-850F-7B4794200E0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1B05C-0CBA-634F-66B4-0791814AD9C3}"/>
              </a:ext>
            </a:extLst>
          </p:cNvPr>
          <p:cNvSpPr txBox="1">
            <a:spLocks/>
          </p:cNvSpPr>
          <p:nvPr/>
        </p:nvSpPr>
        <p:spPr>
          <a:xfrm>
            <a:off x="7750341" y="3481536"/>
            <a:ext cx="6402403" cy="79515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4400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F51D30F-0258-FA90-2733-1E84E5E2863A}"/>
              </a:ext>
            </a:extLst>
          </p:cNvPr>
          <p:cNvCxnSpPr>
            <a:cxnSpLocks/>
          </p:cNvCxnSpPr>
          <p:nvPr/>
        </p:nvCxnSpPr>
        <p:spPr>
          <a:xfrm>
            <a:off x="7315201" y="7587909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22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00F78303-5BCD-E630-29B1-D5A7D3C222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4630394" cy="761496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9FE247-DCFF-29AA-2DB5-F68A676D9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39"/>
            <a:ext cx="14630395" cy="273557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D959D-70A7-5347-1266-D74F213E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73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D959D-70A7-5347-1266-D74F213E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CFB6CD1-4496-B2CD-D6BC-12233C4BA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4733639" cy="7653842"/>
          </a:xfrm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48563233-3CD9-D59A-3032-45200D85A0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1638"/>
            <a:ext cx="14630395" cy="273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AFFFB-11E5-C6D8-B5C3-5DB49B2DA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3B368FF-768E-047E-097A-01227742BEF3}"/>
              </a:ext>
            </a:extLst>
          </p:cNvPr>
          <p:cNvSpPr txBox="1">
            <a:spLocks/>
          </p:cNvSpPr>
          <p:nvPr/>
        </p:nvSpPr>
        <p:spPr>
          <a:xfrm>
            <a:off x="13904109" y="7695172"/>
            <a:ext cx="650091" cy="46125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48613" rtl="0" eaLnBrk="1" latinLnBrk="0" hangingPunct="1">
              <a:defRPr sz="2400" kern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1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2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83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450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06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67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28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901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463015-ABDD-44E9-850F-7B4794200E0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50F5804-A9DB-BF44-DC7B-C19B5C1F03CA}"/>
              </a:ext>
            </a:extLst>
          </p:cNvPr>
          <p:cNvSpPr txBox="1">
            <a:spLocks/>
          </p:cNvSpPr>
          <p:nvPr/>
        </p:nvSpPr>
        <p:spPr>
          <a:xfrm>
            <a:off x="13904109" y="7695172"/>
            <a:ext cx="650091" cy="46125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48613" rtl="0" eaLnBrk="1" latinLnBrk="0" hangingPunct="1">
              <a:defRPr sz="2400" kern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1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2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83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450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06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67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28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901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463015-ABDD-44E9-850F-7B4794200E0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4D3E03-8783-8AFF-6F64-F61B0B43C207}"/>
              </a:ext>
            </a:extLst>
          </p:cNvPr>
          <p:cNvSpPr/>
          <p:nvPr/>
        </p:nvSpPr>
        <p:spPr>
          <a:xfrm>
            <a:off x="7315201" y="0"/>
            <a:ext cx="7315200" cy="7587909"/>
          </a:xfrm>
          <a:prstGeom prst="rect">
            <a:avLst/>
          </a:prstGeom>
          <a:solidFill>
            <a:srgbClr val="3D7A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C48819-04F8-88BC-E891-30F1924D2F0E}"/>
              </a:ext>
            </a:extLst>
          </p:cNvPr>
          <p:cNvCxnSpPr>
            <a:cxnSpLocks/>
          </p:cNvCxnSpPr>
          <p:nvPr/>
        </p:nvCxnSpPr>
        <p:spPr>
          <a:xfrm>
            <a:off x="7315200" y="2351710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707ACC-EFB9-4D5D-A8BE-4EBCBDAA85C8}"/>
              </a:ext>
            </a:extLst>
          </p:cNvPr>
          <p:cNvSpPr txBox="1">
            <a:spLocks/>
          </p:cNvSpPr>
          <p:nvPr/>
        </p:nvSpPr>
        <p:spPr>
          <a:xfrm>
            <a:off x="9055627" y="779546"/>
            <a:ext cx="5376231" cy="62448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2402" indent="-272402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766" indent="-27049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30568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88706" indent="-27430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337319" indent="-274306" algn="l" defTabSz="548613" rtl="0" eaLnBrk="1" latinLnBrk="0" hangingPunct="1">
              <a:spcBef>
                <a:spcPct val="20000"/>
              </a:spcBef>
              <a:buFont typeface="Arial"/>
              <a:buChar char="»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017369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982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594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207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400" dirty="0">
                <a:solidFill>
                  <a:schemeClr val="bg1"/>
                </a:solidFill>
              </a:rPr>
              <a:t>Overcoming obstacles to learning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17CAA2-5436-D4D0-207D-E2ABD3BCAFA3}"/>
              </a:ext>
            </a:extLst>
          </p:cNvPr>
          <p:cNvSpPr txBox="1">
            <a:spLocks/>
          </p:cNvSpPr>
          <p:nvPr/>
        </p:nvSpPr>
        <p:spPr>
          <a:xfrm>
            <a:off x="9254169" y="3421630"/>
            <a:ext cx="4821971" cy="79515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400" dirty="0">
                <a:solidFill>
                  <a:schemeClr val="bg1"/>
                </a:solidFill>
              </a:rPr>
              <a:t>Accelerating 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learning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56E844-4055-C49E-01E7-249DB3B4D399}"/>
              </a:ext>
            </a:extLst>
          </p:cNvPr>
          <p:cNvSpPr txBox="1">
            <a:spLocks/>
          </p:cNvSpPr>
          <p:nvPr/>
        </p:nvSpPr>
        <p:spPr>
          <a:xfrm>
            <a:off x="9254169" y="5890383"/>
            <a:ext cx="4821972" cy="84350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400" dirty="0">
                <a:solidFill>
                  <a:schemeClr val="bg1"/>
                </a:solidFill>
              </a:rPr>
              <a:t>Preparing students for future success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A9A01B-664F-79BC-EA92-E44A8EC61301}"/>
              </a:ext>
            </a:extLst>
          </p:cNvPr>
          <p:cNvCxnSpPr>
            <a:cxnSpLocks/>
          </p:cNvCxnSpPr>
          <p:nvPr/>
        </p:nvCxnSpPr>
        <p:spPr>
          <a:xfrm>
            <a:off x="7315200" y="5473437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DD657C-F4B2-C790-C34A-2881A9EB53CF}"/>
              </a:ext>
            </a:extLst>
          </p:cNvPr>
          <p:cNvCxnSpPr>
            <a:cxnSpLocks/>
          </p:cNvCxnSpPr>
          <p:nvPr/>
        </p:nvCxnSpPr>
        <p:spPr>
          <a:xfrm>
            <a:off x="7315201" y="7587909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BF425D24-00AD-D6DE-6B60-CBE1A1CF86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17" y="3215034"/>
            <a:ext cx="1201168" cy="1201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E1225F5-A945-6754-62F4-9BB6655C9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17" y="586742"/>
            <a:ext cx="1201168" cy="1201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93135AB-D315-E0B4-C3A4-556E6E1659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17" y="5868061"/>
            <a:ext cx="1201168" cy="1201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8AA3EFC3-087B-057A-E561-C8710DB93E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937"/>
            <a:ext cx="7089756" cy="708975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81B2FB-2E53-77F0-648E-7945F8C9D0AB}"/>
              </a:ext>
            </a:extLst>
          </p:cNvPr>
          <p:cNvCxnSpPr>
            <a:cxnSpLocks/>
          </p:cNvCxnSpPr>
          <p:nvPr/>
        </p:nvCxnSpPr>
        <p:spPr>
          <a:xfrm>
            <a:off x="24807" y="7592326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94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Default Color Scheme">
      <a:dk1>
        <a:srgbClr val="000000"/>
      </a:dk1>
      <a:lt1>
        <a:srgbClr val="FFFFFF"/>
      </a:lt1>
      <a:dk2>
        <a:srgbClr val="202945"/>
      </a:dk2>
      <a:lt2>
        <a:srgbClr val="EEEAE3"/>
      </a:lt2>
      <a:accent1>
        <a:srgbClr val="73A5CB"/>
      </a:accent1>
      <a:accent2>
        <a:srgbClr val="6F0C1A"/>
      </a:accent2>
      <a:accent3>
        <a:srgbClr val="92AF3C"/>
      </a:accent3>
      <a:accent4>
        <a:srgbClr val="535050"/>
      </a:accent4>
      <a:accent5>
        <a:srgbClr val="F10117"/>
      </a:accent5>
      <a:accent6>
        <a:srgbClr val="D19D0D"/>
      </a:accent6>
      <a:hlink>
        <a:srgbClr val="0055B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2FA55A33159C4E96EC7CAACE7D3215" ma:contentTypeVersion="12" ma:contentTypeDescription="Create a new document." ma:contentTypeScope="" ma:versionID="9f329c0ccabdbafd00d3d633fd3f4bac">
  <xsd:schema xmlns:xsd="http://www.w3.org/2001/XMLSchema" xmlns:xs="http://www.w3.org/2001/XMLSchema" xmlns:p="http://schemas.microsoft.com/office/2006/metadata/properties" xmlns:ns3="1ad8dfff-2a48-48bd-b6f6-d2bd05f9bd5a" xmlns:ns4="dfaecb0e-f39b-4402-9a29-39fd27e44c63" targetNamespace="http://schemas.microsoft.com/office/2006/metadata/properties" ma:root="true" ma:fieldsID="11ed13e9e9d3abde5dbfc66f19633673" ns3:_="" ns4:_="">
    <xsd:import namespace="1ad8dfff-2a48-48bd-b6f6-d2bd05f9bd5a"/>
    <xsd:import namespace="dfaecb0e-f39b-4402-9a29-39fd27e44c63"/>
    <xsd:element name="properties">
      <xsd:complexType>
        <xsd:sequence>
          <xsd:element name="documentManagement">
            <xsd:complexType>
              <xsd:all>
                <xsd:element ref="ns3:SharedWithDetails" minOccurs="0"/>
                <xsd:element ref="ns3:SharingHintHash" minOccurs="0"/>
                <xsd:element ref="ns3:SharedWithUser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Tags" minOccurs="0"/>
                <xsd:element ref="ns4:MediaServiceOCR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d8dfff-2a48-48bd-b6f6-d2bd05f9bd5a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9" nillable="true" ma:displayName="Sharing Hint Hash" ma:hidden="true" ma:internalName="SharingHintHash" ma:readOnly="true">
      <xsd:simpleType>
        <xsd:restriction base="dms:Text"/>
      </xsd:simpleType>
    </xsd:element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aecb0e-f39b-4402-9a29-39fd27e44c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ad8dfff-2a48-48bd-b6f6-d2bd05f9bd5a">
      <UserInfo>
        <DisplayName>Hunt, Scott</DisplayName>
        <AccountId>26</AccountId>
        <AccountType/>
      </UserInfo>
      <UserInfo>
        <DisplayName>Simmerer, Julia</DisplayName>
        <AccountId>84</AccountId>
        <AccountType/>
      </UserInfo>
      <UserInfo>
        <DisplayName>Everidge-Frey, Carolyn</DisplayName>
        <AccountId>68</AccountId>
        <AccountType/>
      </UserInfo>
      <UserInfo>
        <DisplayName>Deangelo, Alyson</DisplayName>
        <AccountId>71</AccountId>
        <AccountType/>
      </UserInfo>
      <UserInfo>
        <DisplayName>Horowitz-Moore, Jessica</DisplayName>
        <AccountId>302</AccountId>
        <AccountType/>
      </UserInfo>
      <UserInfo>
        <DisplayName>Nyquist, Patricia</DisplayName>
        <AccountId>77</AccountId>
        <AccountType/>
      </UserInfo>
      <UserInfo>
        <DisplayName>Yano, Marjorie</DisplayName>
        <AccountId>28</AccountId>
        <AccountType/>
      </UserInfo>
      <UserInfo>
        <DisplayName>Rausch, Aaron</DisplayName>
        <AccountId>49</AccountId>
        <AccountType/>
      </UserInfo>
      <UserInfo>
        <DisplayName>Siddens, Stephanie</DisplayName>
        <AccountId>76</AccountId>
        <AccountType/>
      </UserInfo>
      <UserInfo>
        <DisplayName>Woolard, Chris</DisplayName>
        <AccountId>85</AccountId>
        <AccountType/>
      </UserInfo>
      <UserInfo>
        <DisplayName>Seward, Jackie</DisplayName>
        <AccountId>17</AccountId>
        <AccountType/>
      </UserInfo>
      <UserInfo>
        <DisplayName>Miller, Danielle</DisplayName>
        <AccountId>36</AccountId>
        <AccountType/>
      </UserInfo>
      <UserInfo>
        <DisplayName>Schuerman, Kristy</DisplayName>
        <AccountId>54</AccountId>
        <AccountType/>
      </UserInfo>
      <UserInfo>
        <DisplayName>Thompson, Bethany</DisplayName>
        <AccountId>81</AccountId>
        <AccountType/>
      </UserInfo>
      <UserInfo>
        <DisplayName>Jones, Carolyn</DisplayName>
        <AccountId>40</AccountId>
        <AccountType/>
      </UserInfo>
      <UserInfo>
        <DisplayName>Jones, Marva</DisplayName>
        <AccountId>62</AccountId>
        <AccountType/>
      </UserInfo>
      <UserInfo>
        <DisplayName>Ginn, Crystal</DisplayName>
        <AccountId>79</AccountId>
        <AccountType/>
      </UserInfo>
      <UserInfo>
        <DisplayName>Mumm, Trevor</DisplayName>
        <AccountId>164</AccountId>
        <AccountType/>
      </UserInfo>
      <UserInfo>
        <DisplayName>Corbin, Lukas</DisplayName>
        <AccountId>106</AccountId>
        <AccountType/>
      </UserInfo>
      <UserInfo>
        <DisplayName>Grubb, Jill</DisplayName>
        <AccountId>60</AccountId>
        <AccountType/>
      </UserInfo>
      <UserInfo>
        <DisplayName>Soloninka, John</DisplayName>
        <AccountId>503</AccountId>
        <AccountType/>
      </UserInfo>
      <UserInfo>
        <DisplayName>Harper, Yenetta</DisplayName>
        <AccountId>386</AccountId>
        <AccountType/>
      </UserInfo>
      <UserInfo>
        <DisplayName>Minick, Amanda</DisplayName>
        <AccountId>34</AccountId>
        <AccountType/>
      </UserInfo>
      <UserInfo>
        <DisplayName>Snoke, Lacey</DisplayName>
        <AccountId>183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1E296CB-3F25-44DC-94B1-D3E2F736E2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d8dfff-2a48-48bd-b6f6-d2bd05f9bd5a"/>
    <ds:schemaRef ds:uri="dfaecb0e-f39b-4402-9a29-39fd27e44c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A909DA-0368-4C6F-B4D9-FAAD33D863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56C8AE-CD79-4A75-9AC7-672DABA5CFB9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1ad8dfff-2a48-48bd-b6f6-d2bd05f9bd5a"/>
    <ds:schemaRef ds:uri="http://www.w3.org/XML/1998/namespace"/>
    <ds:schemaRef ds:uri="http://purl.org/dc/terms/"/>
    <ds:schemaRef ds:uri="http://schemas.microsoft.com/office/infopath/2007/PartnerControls"/>
    <ds:schemaRef ds:uri="dfaecb0e-f39b-4402-9a29-39fd27e44c63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328</Words>
  <Application>Microsoft Office PowerPoint</Application>
  <PresentationFormat>Custom</PresentationFormat>
  <Paragraphs>84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Open Sans</vt:lpstr>
      <vt:lpstr>Symbol</vt:lpstr>
      <vt:lpstr>Office Theme</vt:lpstr>
      <vt:lpstr>1_Office Theme</vt:lpstr>
      <vt:lpstr>Ohio ESC Fall Conference </vt:lpstr>
      <vt:lpstr>PowerPoint Presentation</vt:lpstr>
      <vt:lpstr>Guiding Principles</vt:lpstr>
      <vt:lpstr>Laser Focused on Key Priorities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 of Partnerships </vt:lpstr>
      <vt:lpstr>Share Your Story</vt:lpstr>
      <vt:lpstr>ACE Educational Savings Account Program</vt:lpstr>
      <vt:lpstr>Report Card Resources Website</vt:lpstr>
      <vt:lpstr>Report Card Guiding Principles</vt:lpstr>
      <vt:lpstr>2022 Key Takeaways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/>
  <cp:lastModifiedBy/>
  <cp:revision>296</cp:revision>
  <dcterms:created xsi:type="dcterms:W3CDTF">2015-07-08T14:36:51Z</dcterms:created>
  <dcterms:modified xsi:type="dcterms:W3CDTF">2022-09-23T19:01:28Z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0x010100022FA55A33159C4E96EC7CAACE7D3215</vt:lpwstr>
  </property>
  <property fmtid="{D5CDD505-2E9C-101B-9397-08002B2CF9AE}" pid="3" name="MediaServiceImageTags">
    <vt:lpwstr/>
  </property>
  <property fmtid="{D5CDD505-2E9C-101B-9397-08002B2CF9AE}" pid="4" name="_dlc_DocIdItemGuid">
    <vt:lpwstr>c0dbbe17-a094-41ad-ad79-c5a2b366f4b0</vt:lpwstr>
  </property>
</Properties>
</file>