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2C0_47988299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2" r:id="rId2"/>
    <p:sldId id="721" r:id="rId3"/>
    <p:sldId id="694" r:id="rId4"/>
    <p:sldId id="715" r:id="rId5"/>
    <p:sldId id="719" r:id="rId6"/>
    <p:sldId id="685" r:id="rId7"/>
    <p:sldId id="686" r:id="rId8"/>
    <p:sldId id="687" r:id="rId9"/>
    <p:sldId id="689" r:id="rId10"/>
    <p:sldId id="705" r:id="rId11"/>
    <p:sldId id="692" r:id="rId12"/>
    <p:sldId id="690" r:id="rId13"/>
    <p:sldId id="716" r:id="rId14"/>
    <p:sldId id="717" r:id="rId15"/>
    <p:sldId id="718" r:id="rId16"/>
    <p:sldId id="704" r:id="rId17"/>
    <p:sldId id="723" r:id="rId18"/>
    <p:sldId id="714" r:id="rId19"/>
    <p:sldId id="722" r:id="rId20"/>
    <p:sldId id="720" r:id="rId21"/>
    <p:sldId id="708" r:id="rId22"/>
    <p:sldId id="724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939F20-5701-5391-73B0-1E388E906E30}" name="Jocelyn Pickford" initials="JP" userId="f8db40a0da8b217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sey Dean" initials="KD" lastIdx="2" clrIdx="0">
    <p:extLst>
      <p:ext uri="{19B8F6BF-5375-455C-9EA6-DF929625EA0E}">
        <p15:presenceInfo xmlns:p15="http://schemas.microsoft.com/office/powerpoint/2012/main" userId="S-1-5-21-2052111302-2111687655-839522115-16218" providerId="AD"/>
      </p:ext>
    </p:extLst>
  </p:cmAuthor>
  <p:cmAuthor id="2" name="Ashley Inman" initials="AI" lastIdx="4" clrIdx="1">
    <p:extLst>
      <p:ext uri="{19B8F6BF-5375-455C-9EA6-DF929625EA0E}">
        <p15:presenceInfo xmlns:p15="http://schemas.microsoft.com/office/powerpoint/2012/main" userId="Ashley Inman" providerId="None"/>
      </p:ext>
    </p:extLst>
  </p:cmAuthor>
  <p:cmAuthor id="3" name="Ezring, Adam" initials="EA" lastIdx="11" clrIdx="2">
    <p:extLst>
      <p:ext uri="{19B8F6BF-5375-455C-9EA6-DF929625EA0E}">
        <p15:presenceInfo xmlns:p15="http://schemas.microsoft.com/office/powerpoint/2012/main" userId="Ezring, Adam" providerId="None"/>
      </p:ext>
    </p:extLst>
  </p:cmAuthor>
  <p:cmAuthor id="4" name="Blair Mann" initials="BM" lastIdx="1" clrIdx="3">
    <p:extLst>
      <p:ext uri="{19B8F6BF-5375-455C-9EA6-DF929625EA0E}">
        <p15:presenceInfo xmlns:p15="http://schemas.microsoft.com/office/powerpoint/2012/main" userId="Blair 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198"/>
    <a:srgbClr val="FFD44B"/>
    <a:srgbClr val="6CC24A"/>
    <a:srgbClr val="C20F2F"/>
    <a:srgbClr val="0033A0"/>
    <a:srgbClr val="F8992E"/>
    <a:srgbClr val="00A3E0"/>
    <a:srgbClr val="0C377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5" autoAdjust="0"/>
    <p:restoredTop sz="72660" autoAdjust="0"/>
  </p:normalViewPr>
  <p:slideViewPr>
    <p:cSldViewPr snapToGrid="0">
      <p:cViewPr varScale="1">
        <p:scale>
          <a:sx n="72" d="100"/>
          <a:sy n="72" d="100"/>
        </p:scale>
        <p:origin x="141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2C0_479882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FDA0C3-02EC-4CA6-B8F8-E9B0199D0E9E}" authorId="{70939F20-5701-5391-73B0-1E388E906E30}" created="2022-04-21T15:57:51.635">
    <pc:sldMkLst xmlns:pc="http://schemas.microsoft.com/office/powerpoint/2013/main/command">
      <pc:docMk/>
      <pc:sldMk cId="1201177241" sldId="704"/>
    </pc:sldMkLst>
    <p188:txBody>
      <a:bodyPr/>
      <a:lstStyle/>
      <a:p>
        <a:r>
          <a:rPr lang="en-US"/>
          <a:t>Maybe for notes section/our consideration - could transition here from Adam to me to talk about how we used the KY deep dive to learn more about a specific HQIM effort and then promote it on my blog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20DCFBD9-6DB4-4A1A-BD21-51B680BA1DCD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37937B54-BCA2-4B86-A852-C84E71FBD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64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2C78E3DA-3202-473C-A7B1-502818A3FD0E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C889471B-19E6-4FD5-9BD0-C0B59BFD2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0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17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47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14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3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0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05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20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6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74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9471B-19E6-4FD5-9BD0-C0B59BFD21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90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9471B-19E6-4FD5-9BD0-C0B59BFD21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8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7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2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3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2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0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4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471B-19E6-4FD5-9BD0-C0B59BFD211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1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1DF55B-BD95-5540-ABD6-4AF59A82FE2E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7D18B-0F5D-424D-B0F1-044B8E40AB32}"/>
              </a:ext>
            </a:extLst>
          </p:cNvPr>
          <p:cNvSpPr/>
          <p:nvPr userDrawn="1"/>
        </p:nvSpPr>
        <p:spPr>
          <a:xfrm>
            <a:off x="0" y="2"/>
            <a:ext cx="12192000" cy="5246794"/>
          </a:xfrm>
          <a:prstGeom prst="rect">
            <a:avLst/>
          </a:prstGeom>
          <a:solidFill>
            <a:srgbClr val="0C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>
              <a:latin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47A05B-225B-B94D-A6A6-B5813411A099}"/>
              </a:ext>
            </a:extLst>
          </p:cNvPr>
          <p:cNvCxnSpPr/>
          <p:nvPr userDrawn="1"/>
        </p:nvCxnSpPr>
        <p:spPr>
          <a:xfrm>
            <a:off x="0" y="5246795"/>
            <a:ext cx="12192000" cy="0"/>
          </a:xfrm>
          <a:prstGeom prst="line">
            <a:avLst/>
          </a:prstGeom>
          <a:ln w="38100">
            <a:solidFill>
              <a:srgbClr val="00A3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901" y="1189020"/>
            <a:ext cx="10668000" cy="1470025"/>
          </a:xfrm>
          <a:prstGeom prst="rect">
            <a:avLst/>
          </a:prstGeom>
        </p:spPr>
        <p:txBody>
          <a:bodyPr anchor="b" anchorCtr="0"/>
          <a:lstStyle>
            <a:lvl1pPr algn="ctr"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09719"/>
            <a:ext cx="8534400" cy="8479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79B2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218E47-04D7-D643-B93B-06EF94816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30" y="5592339"/>
            <a:ext cx="2969342" cy="900700"/>
          </a:xfrm>
          <a:prstGeom prst="rect">
            <a:avLst/>
          </a:prstGeom>
        </p:spPr>
      </p:pic>
      <p:sp>
        <p:nvSpPr>
          <p:cNvPr id="16" name="5-Point Star 15">
            <a:extLst>
              <a:ext uri="{FF2B5EF4-FFF2-40B4-BE49-F238E27FC236}">
                <a16:creationId xmlns:a16="http://schemas.microsoft.com/office/drawing/2014/main" id="{26D48FCB-3591-B14A-8CE6-533C18752A85}"/>
              </a:ext>
            </a:extLst>
          </p:cNvPr>
          <p:cNvSpPr/>
          <p:nvPr userDrawn="1"/>
        </p:nvSpPr>
        <p:spPr>
          <a:xfrm>
            <a:off x="5878195" y="2944368"/>
            <a:ext cx="431412" cy="368531"/>
          </a:xfrm>
          <a:prstGeom prst="star5">
            <a:avLst/>
          </a:prstGeom>
          <a:solidFill>
            <a:srgbClr val="F79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39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0E91C3-1235-9140-B3C3-48067C521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4139" y="6292854"/>
            <a:ext cx="1850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79B2E"/>
                </a:solidFill>
                <a:latin typeface="Arial"/>
                <a:cs typeface="Arial"/>
              </a:defRPr>
            </a:lvl1pPr>
          </a:lstStyle>
          <a:p>
            <a:fld id="{68D61B59-6126-EB4B-9936-A2673628E2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4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BF011-B6C4-6549-BDEE-34E90678ABDB}"/>
              </a:ext>
            </a:extLst>
          </p:cNvPr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0C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>
              <a:latin typeface="Arial"/>
            </a:endParaRP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6C0CDC7C-72C8-0A43-AC17-965EEF2E9744}"/>
              </a:ext>
            </a:extLst>
          </p:cNvPr>
          <p:cNvSpPr/>
          <p:nvPr userDrawn="1"/>
        </p:nvSpPr>
        <p:spPr>
          <a:xfrm>
            <a:off x="5837555" y="3747970"/>
            <a:ext cx="524569" cy="448110"/>
          </a:xfrm>
          <a:prstGeom prst="star5">
            <a:avLst/>
          </a:prstGeom>
          <a:solidFill>
            <a:srgbClr val="F79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236EE-B2AD-EE47-B0AD-C0F4A7976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46960"/>
            <a:ext cx="12192000" cy="12293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400" b="1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20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0C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 u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525963"/>
          </a:xfrm>
          <a:prstGeom prst="rect">
            <a:avLst/>
          </a:prstGeom>
        </p:spPr>
        <p:txBody>
          <a:bodyPr/>
          <a:lstStyle>
            <a:lvl1pPr marL="274320" indent="-274320">
              <a:buClr>
                <a:srgbClr val="F79B2E"/>
              </a:buClr>
              <a:buFont typeface="Wingdings" charset="2"/>
              <a:buChar char="§"/>
              <a:defRPr sz="2800">
                <a:solidFill>
                  <a:srgbClr val="0C377B"/>
                </a:solidFill>
                <a:latin typeface="Arial"/>
                <a:cs typeface="Arial"/>
              </a:defRPr>
            </a:lvl1pPr>
            <a:lvl2pPr marL="548640" indent="-227013">
              <a:buClr>
                <a:srgbClr val="F79B2E"/>
              </a:buClr>
              <a:buFont typeface="Arial"/>
              <a:buChar char="•"/>
              <a:defRPr sz="2600">
                <a:solidFill>
                  <a:srgbClr val="0C377B"/>
                </a:solidFill>
                <a:latin typeface="Arial"/>
                <a:cs typeface="Arial"/>
              </a:defRPr>
            </a:lvl2pPr>
            <a:lvl3pPr marL="822960" indent="-234950">
              <a:buClr>
                <a:srgbClr val="00A3E0"/>
              </a:buClr>
              <a:buSzPct val="90000"/>
              <a:buFont typeface="Wingdings" charset="2"/>
              <a:buChar char="§"/>
              <a:defRPr sz="2400">
                <a:solidFill>
                  <a:srgbClr val="0C377B"/>
                </a:solidFill>
                <a:latin typeface="Arial"/>
                <a:cs typeface="Arial"/>
              </a:defRPr>
            </a:lvl3pPr>
            <a:lvl4pPr marL="1097280" indent="-227013">
              <a:buClr>
                <a:srgbClr val="00A3E0"/>
              </a:buClr>
              <a:buFont typeface="Arial"/>
              <a:buChar char="•"/>
              <a:defRPr sz="2200">
                <a:solidFill>
                  <a:srgbClr val="0C377B"/>
                </a:solidFill>
                <a:latin typeface="Arial"/>
                <a:cs typeface="Arial"/>
              </a:defRPr>
            </a:lvl4pPr>
            <a:lvl5pPr marL="1280160" indent="-227013">
              <a:buClr>
                <a:srgbClr val="00B0B9"/>
              </a:buClr>
              <a:buFont typeface="Wingdings" charset="2"/>
              <a:buChar char="§"/>
              <a:defRPr sz="2000">
                <a:solidFill>
                  <a:srgbClr val="0C377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428814"/>
            <a:ext cx="12192000" cy="0"/>
          </a:xfrm>
          <a:prstGeom prst="line">
            <a:avLst/>
          </a:prstGeom>
          <a:ln w="38100">
            <a:solidFill>
              <a:srgbClr val="00A3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4139" y="6292854"/>
            <a:ext cx="1850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79B2E"/>
                </a:solidFill>
                <a:latin typeface="Arial"/>
                <a:cs typeface="Arial"/>
              </a:defRPr>
            </a:lvl1pPr>
          </a:lstStyle>
          <a:p>
            <a:fld id="{68D61B59-6126-EB4B-9936-A2673628E2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0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35372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0C377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844694"/>
            <a:ext cx="103632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0C377B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435590"/>
            <a:ext cx="12192000" cy="0"/>
          </a:xfrm>
          <a:prstGeom prst="line">
            <a:avLst/>
          </a:prstGeom>
          <a:ln w="38100">
            <a:solidFill>
              <a:srgbClr val="00A3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FB896E1-5095-FA4E-A469-373FC1C81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4139" y="6292854"/>
            <a:ext cx="1850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79B2E"/>
                </a:solidFill>
                <a:latin typeface="Arial"/>
                <a:cs typeface="Arial"/>
              </a:defRPr>
            </a:lvl1pPr>
          </a:lstStyle>
          <a:p>
            <a:fld id="{68D61B59-6126-EB4B-9936-A2673628E2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8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0C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C377B"/>
              </a:solidFill>
              <a:latin typeface="Arial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428814"/>
            <a:ext cx="12192000" cy="0"/>
          </a:xfrm>
          <a:prstGeom prst="line">
            <a:avLst/>
          </a:prstGeom>
          <a:ln w="38100">
            <a:solidFill>
              <a:srgbClr val="00A3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BE5B80-7E9C-BC44-8863-EB706F28E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4139" y="6292854"/>
            <a:ext cx="1850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79B2E"/>
                </a:solidFill>
                <a:latin typeface="Arial"/>
                <a:cs typeface="Arial"/>
              </a:defRPr>
            </a:lvl1pPr>
          </a:lstStyle>
          <a:p>
            <a:fld id="{68D61B59-6126-EB4B-9936-A2673628E2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5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0C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C377B"/>
              </a:solidFill>
              <a:latin typeface="Arial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428814"/>
            <a:ext cx="12192000" cy="0"/>
          </a:xfrm>
          <a:prstGeom prst="line">
            <a:avLst/>
          </a:prstGeom>
          <a:ln w="38100">
            <a:solidFill>
              <a:srgbClr val="00A3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3965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3728"/>
            <a:ext cx="5386917" cy="37759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43965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3728"/>
            <a:ext cx="5389033" cy="37759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8D05D4F-8AB0-6544-B9CF-2329307DD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54139" y="6292854"/>
            <a:ext cx="1850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79B2E"/>
                </a:solidFill>
                <a:latin typeface="Arial"/>
                <a:cs typeface="Arial"/>
              </a:defRPr>
            </a:lvl1pPr>
          </a:lstStyle>
          <a:p>
            <a:fld id="{68D61B59-6126-EB4B-9936-A2673628E2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3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58EF24-9F17-F641-9C69-648159EA5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4139" y="6292854"/>
            <a:ext cx="1850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79B2E"/>
                </a:solidFill>
                <a:latin typeface="Arial"/>
                <a:cs typeface="Arial"/>
              </a:defRPr>
            </a:lvl1pPr>
          </a:lstStyle>
          <a:p>
            <a:fld id="{68D61B59-6126-EB4B-9936-A2673628E2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7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0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9F83E6-77BF-D440-8406-516C2AFD6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4139" y="6292854"/>
            <a:ext cx="1850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79B2E"/>
                </a:solidFill>
                <a:latin typeface="Arial"/>
                <a:cs typeface="Arial"/>
              </a:defRPr>
            </a:lvl1pPr>
          </a:lstStyle>
          <a:p>
            <a:fld id="{68D61B59-6126-EB4B-9936-A2673628E2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4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DE3676-092D-224F-B2B8-C89001F091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716" y="6153373"/>
            <a:ext cx="2913171" cy="4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C377B"/>
          </a:solidFill>
          <a:latin typeface="Arial"/>
          <a:ea typeface="+mj-ea"/>
          <a:cs typeface="Arial"/>
        </a:defRPr>
      </a:lvl1pPr>
    </p:titleStyle>
    <p:bodyStyle>
      <a:lvl1pPr marL="227013" indent="227013" algn="l" defTabSz="457200" rtl="0" eaLnBrk="1" latinLnBrk="0" hangingPunct="1">
        <a:spcBef>
          <a:spcPct val="20000"/>
        </a:spcBef>
        <a:buClr>
          <a:srgbClr val="F79B2E"/>
        </a:buClr>
        <a:buFont typeface="Wingdings" charset="2"/>
        <a:buChar char="§"/>
        <a:defRPr sz="2000" kern="1200">
          <a:solidFill>
            <a:srgbClr val="0C377B"/>
          </a:solidFill>
          <a:latin typeface="Arial"/>
          <a:ea typeface="+mn-ea"/>
          <a:cs typeface="Arial"/>
        </a:defRPr>
      </a:lvl1pPr>
      <a:lvl2pPr marL="454025" indent="227013" algn="l" defTabSz="457200" rtl="0" eaLnBrk="1" latinLnBrk="0" hangingPunct="1">
        <a:spcBef>
          <a:spcPct val="20000"/>
        </a:spcBef>
        <a:buClr>
          <a:srgbClr val="F79B2E"/>
        </a:buClr>
        <a:buFont typeface="Arial"/>
        <a:buChar char="•"/>
        <a:defRPr sz="2000" kern="1200">
          <a:solidFill>
            <a:srgbClr val="0C377B"/>
          </a:solidFill>
          <a:latin typeface="Arial"/>
          <a:ea typeface="+mn-ea"/>
          <a:cs typeface="Arial"/>
        </a:defRPr>
      </a:lvl2pPr>
      <a:lvl3pPr marL="688975" indent="234950" algn="l" defTabSz="457200" rtl="0" eaLnBrk="1" latinLnBrk="0" hangingPunct="1">
        <a:spcBef>
          <a:spcPct val="20000"/>
        </a:spcBef>
        <a:buClr>
          <a:srgbClr val="00A3E0"/>
        </a:buClr>
        <a:buSzPct val="90000"/>
        <a:buFont typeface="Wingdings" charset="2"/>
        <a:buChar char="§"/>
        <a:defRPr sz="1800" kern="1200">
          <a:solidFill>
            <a:srgbClr val="0C377B"/>
          </a:solidFill>
          <a:latin typeface="Arial"/>
          <a:ea typeface="+mn-ea"/>
          <a:cs typeface="Arial"/>
        </a:defRPr>
      </a:lvl3pPr>
      <a:lvl4pPr marL="915988" indent="227013" algn="l" defTabSz="457200" rtl="0" eaLnBrk="1" latinLnBrk="0" hangingPunct="1">
        <a:spcBef>
          <a:spcPct val="20000"/>
        </a:spcBef>
        <a:buClr>
          <a:srgbClr val="00A3E0"/>
        </a:buClr>
        <a:buFont typeface="Arial"/>
        <a:buChar char="•"/>
        <a:defRPr sz="1800" kern="1200">
          <a:solidFill>
            <a:srgbClr val="0C377B"/>
          </a:solidFill>
          <a:latin typeface="Arial"/>
          <a:ea typeface="+mn-ea"/>
          <a:cs typeface="Arial"/>
        </a:defRPr>
      </a:lvl4pPr>
      <a:lvl5pPr marL="1143000" indent="227013" algn="l" defTabSz="457200" rtl="0" eaLnBrk="1" latinLnBrk="0" hangingPunct="1">
        <a:spcBef>
          <a:spcPct val="20000"/>
        </a:spcBef>
        <a:buClr>
          <a:srgbClr val="00B0B9"/>
        </a:buClr>
        <a:buSzPct val="90000"/>
        <a:buFont typeface="Wingdings" charset="2"/>
        <a:buChar char="§"/>
        <a:defRPr sz="1600" kern="1200">
          <a:solidFill>
            <a:srgbClr val="0C377B"/>
          </a:solidFill>
          <a:latin typeface="Arial"/>
          <a:ea typeface="+mn-ea"/>
          <a:cs typeface="Arial"/>
        </a:defRPr>
      </a:lvl5pPr>
      <a:lvl6pPr marL="2514600" indent="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C0_47988299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954821"/>
            <a:ext cx="12191999" cy="6505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 err="1">
                <a:solidFill>
                  <a:schemeClr val="bg1"/>
                </a:solidFill>
              </a:rPr>
              <a:t>EduRecoveryHub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" y="3457756"/>
            <a:ext cx="12191999" cy="6505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b="0" dirty="0">
              <a:solidFill>
                <a:srgbClr val="F79B2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" y="4108287"/>
            <a:ext cx="12191999" cy="4543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b="0" dirty="0">
                <a:solidFill>
                  <a:srgbClr val="F79B2E"/>
                </a:solidFill>
              </a:rPr>
              <a:t>May 2nd, 2022</a:t>
            </a:r>
          </a:p>
        </p:txBody>
      </p:sp>
    </p:spTree>
    <p:extLst>
      <p:ext uri="{BB962C8B-B14F-4D97-AF65-F5344CB8AC3E}">
        <p14:creationId xmlns:p14="http://schemas.microsoft.com/office/powerpoint/2010/main" val="38478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30" y="344817"/>
            <a:ext cx="8141111" cy="785204"/>
          </a:xfrm>
          <a:prstGeom prst="rect">
            <a:avLst/>
          </a:prstGeom>
          <a:solidFill>
            <a:srgbClr val="C20F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3" y="449517"/>
            <a:ext cx="881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What We’re Finding: Georgia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9FA3F-DE56-4FC3-9098-B7D32ACB4F0D}"/>
              </a:ext>
            </a:extLst>
          </p:cNvPr>
          <p:cNvSpPr txBox="1"/>
          <p:nvPr/>
        </p:nvSpPr>
        <p:spPr>
          <a:xfrm>
            <a:off x="250723" y="1459766"/>
            <a:ext cx="62160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Atlanta Schools Strengthening Educator Pathways to High-Needs Schools and Subjects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Atlanta is offering bonuses, stipends, and hiring incentives up to $3,000 for educators to expand learning time and to serve in high-poverty schools and high-needs classrooms. 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“Thumbs Up” from Learning Heroes, Rural Alliance, Jocelyn Pickford, and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EdAllies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“This investment is laser-focused on equity: ensuring more instructional time for students that need it most, and creatively allocating resources to ensure the best teachers are there to provide it.”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- Dr.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Eyal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Bergman, Learning Heroes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4671138-8C79-420E-A5F3-7E5570CE5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8" y="694197"/>
            <a:ext cx="5714286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9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7447935" cy="785204"/>
          </a:xfrm>
          <a:prstGeom prst="rect">
            <a:avLst/>
          </a:prstGeom>
          <a:solidFill>
            <a:srgbClr val="C20F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3" y="434769"/>
            <a:ext cx="780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What We’re Finding: Texas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88BBD-4E61-D546-B33F-3F4CDD48E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2748" y="615344"/>
            <a:ext cx="4940710" cy="4984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C25587-B53C-4A97-A77B-2B2FD2C880A4}"/>
              </a:ext>
            </a:extLst>
          </p:cNvPr>
          <p:cNvSpPr txBox="1"/>
          <p:nvPr/>
        </p:nvSpPr>
        <p:spPr>
          <a:xfrm>
            <a:off x="250723" y="1371708"/>
            <a:ext cx="621607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Fort Worth, Texas Schools Hiring Over One Hundred Family Engagement Specialists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$11.7 million in federal funds to hire more than 100 “Family Engagement Specialists” and to provide them with professional development in areas such as  attendance monitoring, ensuring a welcoming school environment, social media management, social emotional learning support, etc.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“Thumbs Up” from Learning Heroes, Rural Alliance,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EdAllies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Jocelyn Pickford, and DQC.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Critical Feedback that we will share with the district: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outcomes they are seeking are all based on improving attendance goals…nothing to do with parent advocacy, cooperative collaboration with parents and families.”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– Keri Rodriguez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8922774" cy="785204"/>
          </a:xfrm>
          <a:prstGeom prst="rect">
            <a:avLst/>
          </a:prstGeom>
          <a:solidFill>
            <a:srgbClr val="C20F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2" y="434769"/>
            <a:ext cx="1035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What We’re Finding: Connecticut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88BBD-4E61-D546-B33F-3F4CDD48E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4589" y="1819983"/>
            <a:ext cx="4333656" cy="2912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65E1E-7EEF-4F53-9C73-7C0E1F7C9C13}"/>
              </a:ext>
            </a:extLst>
          </p:cNvPr>
          <p:cNvSpPr txBox="1"/>
          <p:nvPr/>
        </p:nvSpPr>
        <p:spPr>
          <a:xfrm>
            <a:off x="364836" y="1460024"/>
            <a:ext cx="621607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Connecticut Using Some Funding to Strengthen Evaluation, Research of Education Investments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Connecticut State Department of Education is using reserves from its ARP and ESSER funds to establish the COVID-19 Education Research Collaborative (CCERC) to evaluate investments on an ongoing basis to determine efficacy, provide high-quality data, and guide resource decisions for the students most in need.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“Thumbs Up” from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EdTrust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Learning Heroes, National Parent Union,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EdAllies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DQC, TNTP,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Jocelyn Pickford,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and John White – </a:t>
            </a:r>
            <a:r>
              <a:rPr lang="en-US" dirty="0">
                <a:solidFill>
                  <a:srgbClr val="FFD44B"/>
                </a:solidFill>
                <a:latin typeface="Arial" panose="020B0604020202020204" pitchFamily="34" charset="0"/>
              </a:rPr>
              <a:t>**</a:t>
            </a:r>
            <a:r>
              <a:rPr lang="en-US" b="1" dirty="0">
                <a:solidFill>
                  <a:srgbClr val="FFD44B"/>
                </a:solidFill>
                <a:latin typeface="Arial" panose="020B0604020202020204" pitchFamily="34" charset="0"/>
              </a:rPr>
              <a:t>MOST RECOGNIZED PRACTICE**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“There are a lot of investments being made to address pandemic schooling, and we would all benefit from learning what was most effective and what wasn’t.”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	- Dr.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Eyal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Bergman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353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8922774" cy="785204"/>
          </a:xfrm>
          <a:prstGeom prst="rect">
            <a:avLst/>
          </a:prstGeom>
          <a:solidFill>
            <a:srgbClr val="C20F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2" y="434769"/>
            <a:ext cx="1035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Connecticut’s CCERC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88BBD-4E61-D546-B33F-3F4CDD48E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4589" y="1819983"/>
            <a:ext cx="4333656" cy="2912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65E1E-7EEF-4F53-9C73-7C0E1F7C9C13}"/>
              </a:ext>
            </a:extLst>
          </p:cNvPr>
          <p:cNvSpPr txBox="1"/>
          <p:nvPr/>
        </p:nvSpPr>
        <p:spPr>
          <a:xfrm>
            <a:off x="364836" y="1460024"/>
            <a:ext cx="62160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collaboration of researchers from universities across Connecticut that: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Conducts evaluation studies of COVID-19 related projects funded through the Connecticut State Department of Education.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onducts research studies on areas of import as may emerge due to the COVID-19 pandemic.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CSDE sets the agenda, identifies projects, provides funding. Funding flows through UConn.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Steering Committee of 5 partnering universities select research team for each study based on interest.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4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8922774" cy="785204"/>
          </a:xfrm>
          <a:prstGeom prst="rect">
            <a:avLst/>
          </a:prstGeom>
          <a:solidFill>
            <a:srgbClr val="C20F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2" y="434769"/>
            <a:ext cx="1035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Connecticut’s CCERC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88BBD-4E61-D546-B33F-3F4CDD48E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4589" y="1819983"/>
            <a:ext cx="4333656" cy="2912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65E1E-7EEF-4F53-9C73-7C0E1F7C9C13}"/>
              </a:ext>
            </a:extLst>
          </p:cNvPr>
          <p:cNvSpPr txBox="1"/>
          <p:nvPr/>
        </p:nvSpPr>
        <p:spPr>
          <a:xfrm>
            <a:off x="364836" y="1460024"/>
            <a:ext cx="62160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Current Research Efforts Underway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2020-21 Summer Enrichment Evaluation: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The degree to which camps increased students’ access to summer programming;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How camps used Summer Enrichment funds and the types of programming they offered.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students’ enjoyment of camp activities and experiences; 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How the camps readied students to return to school after a year of pandemic-related disruptions.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Study Design included: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Staff and student surveys.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Two months of site visits to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10 of the 25 camps.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Focus groups of students and staff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at each camp.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3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8922774" cy="785204"/>
          </a:xfrm>
          <a:prstGeom prst="rect">
            <a:avLst/>
          </a:prstGeom>
          <a:solidFill>
            <a:srgbClr val="C20F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2" y="434769"/>
            <a:ext cx="1035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Connecticut’s CCERC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88BBD-4E61-D546-B33F-3F4CDD48E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4589" y="1819983"/>
            <a:ext cx="4333656" cy="2912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65E1E-7EEF-4F53-9C73-7C0E1F7C9C13}"/>
              </a:ext>
            </a:extLst>
          </p:cNvPr>
          <p:cNvSpPr txBox="1"/>
          <p:nvPr/>
        </p:nvSpPr>
        <p:spPr>
          <a:xfrm>
            <a:off x="364836" y="1460024"/>
            <a:ext cx="621607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Current Research Efforts Underway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Remote Learning Audit/Expected in Fall 2022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Document the learning formats (e.g. remote, hybrid) that were provided to students.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Describe the implementation of these learning formats and efforts to support them.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Analyze student access to key supports such as mental health and nutrition.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Analyze key outcomes, including student performance, student absenteeism, and student physical and emotional outcomes.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A0A0A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Learner Engagement and Attendance Program (LEAP)/Expected in Winter 2023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Describe LEAP’s recipients and providers.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Analyze its overall impact by sub-groups.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Examine recipients’ and providers’ experiences</a:t>
            </a:r>
            <a:br>
              <a:rPr lang="en-US" dirty="0">
                <a:latin typeface="+mj-lt"/>
              </a:rPr>
            </a:b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with this intervention.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A0A0A"/>
              </a:solidFill>
              <a:effectLst/>
              <a:latin typeface="open-sans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A0A0A"/>
              </a:solidFill>
              <a:effectLst/>
              <a:latin typeface="open-san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A0A0A"/>
              </a:solidFill>
              <a:effectLst/>
              <a:latin typeface="muse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6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5545394" cy="785204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3" y="434769"/>
            <a:ext cx="620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STATE DEEP DIVES</a:t>
            </a:r>
          </a:p>
        </p:txBody>
      </p:sp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B8E88839-E453-4332-837B-8308DB6FB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35" y="1765268"/>
            <a:ext cx="2860432" cy="2860432"/>
          </a:xfrm>
          <a:prstGeom prst="rect">
            <a:avLst/>
          </a:prstGeom>
        </p:spPr>
      </p:pic>
      <p:pic>
        <p:nvPicPr>
          <p:cNvPr id="15" name="Picture 14" descr="A picture containing dark, watching&#10;&#10;Description automatically generated">
            <a:extLst>
              <a:ext uri="{FF2B5EF4-FFF2-40B4-BE49-F238E27FC236}">
                <a16:creationId xmlns:a16="http://schemas.microsoft.com/office/drawing/2014/main" id="{A25D17C0-5F27-4C04-A1D7-5AD3E5B65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72" y="-1402037"/>
            <a:ext cx="4614789" cy="4614789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D6084D0-A473-4837-B744-26DAD69AE1CF}"/>
              </a:ext>
            </a:extLst>
          </p:cNvPr>
          <p:cNvSpPr txBox="1">
            <a:spLocks/>
          </p:cNvSpPr>
          <p:nvPr/>
        </p:nvSpPr>
        <p:spPr>
          <a:xfrm>
            <a:off x="89740" y="1552807"/>
            <a:ext cx="6459795" cy="4672380"/>
          </a:xfrm>
          <a:prstGeom prst="rect">
            <a:avLst/>
          </a:prstGeom>
        </p:spPr>
        <p:txBody>
          <a:bodyPr/>
          <a:lstStyle>
            <a:lvl1pPr marL="227013" indent="227013" algn="l" defTabSz="457200" rtl="0" eaLnBrk="1" latinLnBrk="0" hangingPunct="1">
              <a:spcBef>
                <a:spcPct val="20000"/>
              </a:spcBef>
              <a:buClr>
                <a:srgbClr val="F79B2E"/>
              </a:buClr>
              <a:buFont typeface="Wingdings" charset="2"/>
              <a:buChar char="§"/>
              <a:defRPr sz="2000" kern="1200">
                <a:solidFill>
                  <a:srgbClr val="0C377B"/>
                </a:solidFill>
                <a:latin typeface="Arial"/>
                <a:ea typeface="+mn-ea"/>
                <a:cs typeface="Arial"/>
              </a:defRPr>
            </a:lvl1pPr>
            <a:lvl2pPr marL="454025" indent="227013" algn="l" defTabSz="457200" rtl="0" eaLnBrk="1" latinLnBrk="0" hangingPunct="1">
              <a:spcBef>
                <a:spcPct val="20000"/>
              </a:spcBef>
              <a:buClr>
                <a:srgbClr val="F79B2E"/>
              </a:buClr>
              <a:buFont typeface="Arial"/>
              <a:buChar char="•"/>
              <a:defRPr sz="2000" kern="1200">
                <a:solidFill>
                  <a:srgbClr val="0C377B"/>
                </a:solidFill>
                <a:latin typeface="Arial"/>
                <a:ea typeface="+mn-ea"/>
                <a:cs typeface="Arial"/>
              </a:defRPr>
            </a:lvl2pPr>
            <a:lvl3pPr marL="688975" indent="234950" algn="l" defTabSz="457200" rtl="0" eaLnBrk="1" latinLnBrk="0" hangingPunct="1">
              <a:spcBef>
                <a:spcPct val="20000"/>
              </a:spcBef>
              <a:buClr>
                <a:srgbClr val="00A3E0"/>
              </a:buClr>
              <a:buSzPct val="90000"/>
              <a:buFont typeface="Wingdings" charset="2"/>
              <a:buChar char="§"/>
              <a:defRPr sz="1800" kern="1200">
                <a:solidFill>
                  <a:srgbClr val="0C377B"/>
                </a:solidFill>
                <a:latin typeface="Arial"/>
                <a:ea typeface="+mn-ea"/>
                <a:cs typeface="Arial"/>
              </a:defRPr>
            </a:lvl3pPr>
            <a:lvl4pPr marL="915988" indent="227013" algn="l" defTabSz="457200" rtl="0" eaLnBrk="1" latinLnBrk="0" hangingPunct="1">
              <a:spcBef>
                <a:spcPct val="20000"/>
              </a:spcBef>
              <a:buClr>
                <a:srgbClr val="00A3E0"/>
              </a:buClr>
              <a:buFont typeface="Arial"/>
              <a:buChar char="•"/>
              <a:defRPr sz="1800" kern="1200">
                <a:solidFill>
                  <a:srgbClr val="0C377B"/>
                </a:solidFill>
                <a:latin typeface="Arial"/>
                <a:ea typeface="+mn-ea"/>
                <a:cs typeface="Arial"/>
              </a:defRPr>
            </a:lvl4pPr>
            <a:lvl5pPr marL="1143000" indent="227013" algn="l" defTabSz="457200" rtl="0" eaLnBrk="1" latinLnBrk="0" hangingPunct="1">
              <a:spcBef>
                <a:spcPct val="20000"/>
              </a:spcBef>
              <a:buClr>
                <a:srgbClr val="00B0B9"/>
              </a:buClr>
              <a:buSzPct val="90000"/>
              <a:buFont typeface="Wingdings" charset="2"/>
              <a:buChar char="§"/>
              <a:defRPr sz="1600" kern="1200">
                <a:solidFill>
                  <a:srgbClr val="0C377B"/>
                </a:solidFill>
                <a:latin typeface="Arial"/>
                <a:ea typeface="+mn-ea"/>
                <a:cs typeface="Arial"/>
              </a:defRPr>
            </a:lvl5pPr>
            <a:lvl6pPr marL="2514600" indent="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+mj-lt"/>
              </a:rPr>
              <a:t>Arizona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- </a:t>
            </a:r>
            <a:r>
              <a:rPr lang="en-US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$21.3 million to fund school counselors 	and social workers in 140 schools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  <a:latin typeface="+mj-lt"/>
              </a:rPr>
              <a:t>Tennessee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- </a:t>
            </a:r>
            <a:r>
              <a:rPr lang="en-US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$200 million in a statewide tutoring 	program that will reach 150,000 students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br>
              <a:rPr lang="en-US" dirty="0">
                <a:solidFill>
                  <a:schemeClr val="tx1"/>
                </a:solidFill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b="1" dirty="0">
                <a:solidFill>
                  <a:schemeClr val="tx1"/>
                </a:solidFill>
                <a:latin typeface="+mj-lt"/>
              </a:rPr>
              <a:t>North Dakota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– 1/3; 1/3; 1/3 Spending Plan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br>
              <a:rPr lang="en-US" dirty="0">
                <a:solidFill>
                  <a:schemeClr val="tx1"/>
                </a:solidFill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b="1" dirty="0">
                <a:solidFill>
                  <a:schemeClr val="tx1"/>
                </a:solidFill>
                <a:latin typeface="+mj-lt"/>
              </a:rPr>
              <a:t>Kentucky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– Innovative Use of State Set-Aside</a:t>
            </a:r>
            <a:endParaRPr lang="en-US" dirty="0">
              <a:latin typeface="+mj-lt"/>
            </a:endParaRPr>
          </a:p>
        </p:txBody>
      </p:sp>
      <p:pic>
        <p:nvPicPr>
          <p:cNvPr id="21" name="Picture 20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4CB58EF-924E-4AE9-9A3C-4F5FA93D9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32" y="2810780"/>
            <a:ext cx="3309801" cy="3309801"/>
          </a:xfrm>
          <a:prstGeom prst="rect">
            <a:avLst/>
          </a:prstGeom>
        </p:spPr>
      </p:pic>
      <p:pic>
        <p:nvPicPr>
          <p:cNvPr id="8" name="Picture 7" descr="A picture containing screen&#10;&#10;Description automatically generated">
            <a:extLst>
              <a:ext uri="{FF2B5EF4-FFF2-40B4-BE49-F238E27FC236}">
                <a16:creationId xmlns:a16="http://schemas.microsoft.com/office/drawing/2014/main" id="{D6764A37-96B4-40D8-AF1D-3FEBC72C8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50" y="757934"/>
            <a:ext cx="3467248" cy="34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772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6F319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543F077-C3AA-427D-9C2A-AC33CCB8C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12" y="-589587"/>
            <a:ext cx="5882264" cy="2730739"/>
          </a:xfrm>
          <a:prstGeom prst="rect">
            <a:avLst/>
          </a:prstGeom>
        </p:spPr>
      </p:pic>
      <p:pic>
        <p:nvPicPr>
          <p:cNvPr id="20" name="Picture 19" descr="Map&#10;&#10;Description automatically generated">
            <a:extLst>
              <a:ext uri="{FF2B5EF4-FFF2-40B4-BE49-F238E27FC236}">
                <a16:creationId xmlns:a16="http://schemas.microsoft.com/office/drawing/2014/main" id="{F8F73F04-F254-4B0E-B0FE-EB84ED018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38" y="2045363"/>
            <a:ext cx="6516589" cy="4055578"/>
          </a:xfrm>
          <a:prstGeom prst="rect">
            <a:avLst/>
          </a:prstGeom>
        </p:spPr>
      </p:pic>
      <p:pic>
        <p:nvPicPr>
          <p:cNvPr id="22" name="Picture 2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9AFB162-2261-4D42-A49F-819235F85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13" y="1803320"/>
            <a:ext cx="3117492" cy="480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84AD6B-B0A7-4DE4-AB5F-4FA945B010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46" y="793313"/>
            <a:ext cx="408433" cy="390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7218B6-6D32-4385-8020-5E1F4DAC14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81" y="1556449"/>
            <a:ext cx="408433" cy="390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26B31F-E763-49E0-8054-FE46DA210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82" y="2187083"/>
            <a:ext cx="487180" cy="3901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7CD17F9-A7CD-4EAE-9F42-0DDB0F99BD38}"/>
              </a:ext>
            </a:extLst>
          </p:cNvPr>
          <p:cNvSpPr txBox="1"/>
          <p:nvPr/>
        </p:nvSpPr>
        <p:spPr>
          <a:xfrm>
            <a:off x="7840328" y="697079"/>
            <a:ext cx="4816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/>
            <a:r>
              <a:rPr lang="en-US" sz="2000" dirty="0">
                <a:latin typeface="+mj-lt"/>
              </a:rPr>
              <a:t>     State-Level Curriculum Resources and Guidance</a:t>
            </a:r>
          </a:p>
          <a:p>
            <a:r>
              <a:rPr lang="en-US" sz="2000" dirty="0">
                <a:latin typeface="+mj-lt"/>
              </a:rPr>
              <a:t>  </a:t>
            </a:r>
          </a:p>
          <a:p>
            <a:r>
              <a:rPr lang="en-US" sz="2000" dirty="0">
                <a:latin typeface="+mj-lt"/>
              </a:rPr>
              <a:t>     Partner Research + Resources</a:t>
            </a:r>
          </a:p>
          <a:p>
            <a:r>
              <a:rPr lang="en-US" sz="2000" dirty="0">
                <a:latin typeface="+mj-lt"/>
              </a:rPr>
              <a:t>     </a:t>
            </a:r>
          </a:p>
          <a:p>
            <a:r>
              <a:rPr lang="en-US" sz="2000" dirty="0">
                <a:latin typeface="+mj-lt"/>
              </a:rPr>
              <a:t>     Original Commentary +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03233-C1A8-4DB2-B167-BB4D9E81F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0236" y="2781556"/>
            <a:ext cx="3117492" cy="39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7400398" cy="785204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3" y="434769"/>
            <a:ext cx="695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B9546-C9D2-4C39-A2EC-E2702FB6E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8" y="1603921"/>
            <a:ext cx="3458947" cy="3205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1D762-AF9D-47B9-A4F5-CFF80136F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792" y="1826355"/>
            <a:ext cx="3021255" cy="3205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D21C4-6F6A-47DD-B277-97831C465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178"/>
          <a:stretch/>
        </p:blipFill>
        <p:spPr>
          <a:xfrm>
            <a:off x="0" y="5545034"/>
            <a:ext cx="3891340" cy="1024380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2C442-DE95-4333-8F32-BB38198E98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99" b="16175"/>
          <a:stretch/>
        </p:blipFill>
        <p:spPr>
          <a:xfrm>
            <a:off x="7366025" y="737419"/>
            <a:ext cx="4825975" cy="878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25868-8355-4273-B5B8-51FCD79D6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206" y="1603921"/>
            <a:ext cx="4370781" cy="2512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61F196-4A61-4359-8F65-A0C3E842AAB9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9"/>
          <a:stretch/>
        </p:blipFill>
        <p:spPr bwMode="auto">
          <a:xfrm>
            <a:off x="4594966" y="4197007"/>
            <a:ext cx="3518815" cy="22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22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8922774" cy="785204"/>
          </a:xfrm>
          <a:prstGeom prst="rect">
            <a:avLst/>
          </a:prstGeom>
          <a:solidFill>
            <a:srgbClr val="C20F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2" y="434769"/>
            <a:ext cx="1035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Ohio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65E1E-7EEF-4F53-9C73-7C0E1F7C9C13}"/>
              </a:ext>
            </a:extLst>
          </p:cNvPr>
          <p:cNvSpPr txBox="1"/>
          <p:nvPr/>
        </p:nvSpPr>
        <p:spPr>
          <a:xfrm>
            <a:off x="364835" y="1460024"/>
            <a:ext cx="6399219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One Effort Featured on the Hub So Far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$2.2 million investment from state GEER funding by the Ohio Department of Developmental Disabilities to launch 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Learning Aid Ohio.</a:t>
            </a:r>
          </a:p>
          <a:p>
            <a:pPr marL="739775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Virtual, personalized tutoring service program providing support to 1,200 families of students with individualized education plans (IEPs) by connecting them to a virtual tutor and other education professionals. </a:t>
            </a:r>
          </a:p>
          <a:p>
            <a:pPr marL="739775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Data shows the program has already resulted in a dramatic increase in perceived level of student educational success.</a:t>
            </a:r>
          </a:p>
          <a:p>
            <a:pPr marL="739775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“Thumbs Up” from New Leaders, Leslie Villegas, Rural Alliance, and DQC.</a:t>
            </a:r>
          </a:p>
          <a:p>
            <a:pPr marL="454025" lvl="2"/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We want more</a:t>
            </a:r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 examples of great work happening across the state.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Responses to state guidance on using ESSER funds to support STEM education (summer learning, after-school, high quality PD, curriculum supports, school-wide approaches).</a:t>
            </a:r>
            <a:endParaRPr lang="en-US" i="0" dirty="0">
              <a:solidFill>
                <a:srgbClr val="000000"/>
              </a:solidFill>
              <a:effectLst/>
              <a:latin typeface="+mj-lt"/>
            </a:endParaRPr>
          </a:p>
          <a:p>
            <a:pPr lvl="1"/>
            <a:endParaRPr lang="en-US" b="0" i="0" dirty="0">
              <a:solidFill>
                <a:srgbClr val="0A0A0A"/>
              </a:solidFill>
              <a:effectLst/>
              <a:latin typeface="open-sans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A0A0A"/>
              </a:solidFill>
              <a:effectLst/>
              <a:latin typeface="open-san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A0A0A"/>
              </a:solidFill>
              <a:effectLst/>
              <a:latin typeface="muse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EE1B9-BD36-42C9-BFD4-F32CC76DF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24" y="344817"/>
            <a:ext cx="5714286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98762-6BAD-4BC9-A38E-A1E05767ED2A}"/>
              </a:ext>
            </a:extLst>
          </p:cNvPr>
          <p:cNvSpPr txBox="1"/>
          <p:nvPr/>
        </p:nvSpPr>
        <p:spPr>
          <a:xfrm>
            <a:off x="481064" y="2115526"/>
            <a:ext cx="1122987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+mj-lt"/>
            </a:endParaRPr>
          </a:p>
          <a:p>
            <a:r>
              <a:rPr lang="en-US" dirty="0">
                <a:latin typeface="+mj-lt"/>
              </a:rPr>
              <a:t>		</a:t>
            </a:r>
            <a:endParaRPr lang="en-US" sz="24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6CC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highlights </a:t>
            </a: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our </a:t>
            </a:r>
            <a:r>
              <a:rPr lang="en-US" sz="2400" dirty="0" err="1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EduRecoveryHub</a:t>
            </a: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and what we’re learning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6CC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Ohio-specific efforts </a:t>
            </a: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aware of and our interest in learning more</a:t>
            </a:r>
            <a:b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6CC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ways we can work together </a:t>
            </a: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you with promising practices for your work and engage around longer-term implementation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E67E7-FC28-4890-A2C6-E1978FB8A8A4}"/>
              </a:ext>
            </a:extLst>
          </p:cNvPr>
          <p:cNvSpPr/>
          <p:nvPr/>
        </p:nvSpPr>
        <p:spPr>
          <a:xfrm>
            <a:off x="-132738" y="344817"/>
            <a:ext cx="10390974" cy="785204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DCC62-7744-4F29-9AA5-E26A7776AF2F}"/>
              </a:ext>
            </a:extLst>
          </p:cNvPr>
          <p:cNvSpPr txBox="1"/>
          <p:nvPr/>
        </p:nvSpPr>
        <p:spPr>
          <a:xfrm>
            <a:off x="250722" y="449517"/>
            <a:ext cx="1063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Setting the Stage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0B4D5-9C9C-4F9A-9844-A5921E5FEAC8}"/>
              </a:ext>
            </a:extLst>
          </p:cNvPr>
          <p:cNvSpPr txBox="1"/>
          <p:nvPr/>
        </p:nvSpPr>
        <p:spPr>
          <a:xfrm>
            <a:off x="250722" y="1411939"/>
            <a:ext cx="1158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400"/>
              </a:spcAft>
            </a:pP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here today to:</a:t>
            </a:r>
            <a:endParaRPr lang="en-US" sz="2800" b="1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98762-6BAD-4BC9-A38E-A1E05767ED2A}"/>
              </a:ext>
            </a:extLst>
          </p:cNvPr>
          <p:cNvSpPr txBox="1"/>
          <p:nvPr/>
        </p:nvSpPr>
        <p:spPr>
          <a:xfrm>
            <a:off x="257605" y="2607337"/>
            <a:ext cx="113086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procurement and grant policies may lead to difficulties in meeting the 2024 deadline.</a:t>
            </a:r>
            <a:b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are struggling to increase human capital and capacity for key functions like research &amp; technical assistance.</a:t>
            </a:r>
            <a:b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little time or space to slow down and plan strategically.</a:t>
            </a:r>
            <a:endParaRPr lang="en-US" sz="2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E67E7-FC28-4890-A2C6-E1978FB8A8A4}"/>
              </a:ext>
            </a:extLst>
          </p:cNvPr>
          <p:cNvSpPr/>
          <p:nvPr/>
        </p:nvSpPr>
        <p:spPr>
          <a:xfrm>
            <a:off x="-132739" y="344816"/>
            <a:ext cx="11087371" cy="1305029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DCC62-7744-4F29-9AA5-E26A7776AF2F}"/>
              </a:ext>
            </a:extLst>
          </p:cNvPr>
          <p:cNvSpPr txBox="1"/>
          <p:nvPr/>
        </p:nvSpPr>
        <p:spPr>
          <a:xfrm>
            <a:off x="250722" y="449517"/>
            <a:ext cx="10631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reality is that we’ve never done this before…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B4315-BE27-4EDB-8159-55CBC9DB739C}"/>
              </a:ext>
            </a:extLst>
          </p:cNvPr>
          <p:cNvSpPr txBox="1"/>
          <p:nvPr/>
        </p:nvSpPr>
        <p:spPr>
          <a:xfrm>
            <a:off x="123553" y="1843279"/>
            <a:ext cx="11586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400"/>
              </a:spcAft>
            </a:pP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ensure the successful implementation of these promising investments? We want to hear more from </a:t>
            </a: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5582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5766619" cy="785204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3" y="434769"/>
            <a:ext cx="620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What is Next!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F1E60F-0D3B-FE42-8B0F-63FC661F07B0}"/>
              </a:ext>
            </a:extLst>
          </p:cNvPr>
          <p:cNvSpPr txBox="1"/>
          <p:nvPr/>
        </p:nvSpPr>
        <p:spPr>
          <a:xfrm>
            <a:off x="1036075" y="4735940"/>
            <a:ext cx="3878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Adam 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zr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Ezring@forstudentsuccess.org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6B3CC-7D7A-4596-B84E-50427F64EF1E}"/>
              </a:ext>
            </a:extLst>
          </p:cNvPr>
          <p:cNvSpPr txBox="1"/>
          <p:nvPr/>
        </p:nvSpPr>
        <p:spPr>
          <a:xfrm>
            <a:off x="643861" y="1620113"/>
            <a:ext cx="88510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Recovery Hub work continues, potential next steps with partners and additional workstreams to consider/already underway.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     	State &amp; District Leader Convening on Sustainability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NPU/Epic Campaign: Top Ten Investments Advocacy Tool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More Practices Coming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lang="en-US" sz="2000" dirty="0">
              <a:solidFill>
                <a:prstClr val="black"/>
              </a:solidFill>
              <a:latin typeface="Arial"/>
              <a:ea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lang="en-US" sz="2000" dirty="0">
              <a:solidFill>
                <a:prstClr val="black"/>
              </a:solidFill>
              <a:latin typeface="Arial"/>
              <a:ea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	Additional Deep Dives and Implementation Follow-Up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6E4554-E0D1-4947-80AB-8E2EAA206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5" y="2459417"/>
            <a:ext cx="533400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0896DE-C996-4D29-BB15-8243033D6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5" y="3329047"/>
            <a:ext cx="533400" cy="571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595F23-1C7D-452D-B8EC-3B8E4194C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5" y="4261952"/>
            <a:ext cx="533400" cy="571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598230-FD89-4445-88B3-40FE3E741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5" y="5194857"/>
            <a:ext cx="5334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3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5766619" cy="785204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3" y="434769"/>
            <a:ext cx="620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Contact 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6B3CC-7D7A-4596-B84E-50427F64EF1E}"/>
              </a:ext>
            </a:extLst>
          </p:cNvPr>
          <p:cNvSpPr txBox="1"/>
          <p:nvPr/>
        </p:nvSpPr>
        <p:spPr>
          <a:xfrm>
            <a:off x="643861" y="1620113"/>
            <a:ext cx="8851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      	</a:t>
            </a:r>
          </a:p>
        </p:txBody>
      </p:sp>
      <p:pic>
        <p:nvPicPr>
          <p:cNvPr id="12" name="Picture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BFC03C0-E266-4617-8732-86F2AC34F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4" y="1931904"/>
            <a:ext cx="2572966" cy="2572966"/>
          </a:xfrm>
          <a:prstGeom prst="rect">
            <a:avLst/>
          </a:prstGeom>
        </p:spPr>
      </p:pic>
      <p:pic>
        <p:nvPicPr>
          <p:cNvPr id="18" name="Picture 1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D5AF497-9294-4D78-916D-6BBDBB030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77" y="1931902"/>
            <a:ext cx="2572967" cy="2572967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EA83D6A-6E06-490E-A000-31D37179CB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15" y="1931902"/>
            <a:ext cx="2572967" cy="25729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A1A525-65EB-4F3E-B93D-5839314BF9FA}"/>
              </a:ext>
            </a:extLst>
          </p:cNvPr>
          <p:cNvSpPr txBox="1"/>
          <p:nvPr/>
        </p:nvSpPr>
        <p:spPr>
          <a:xfrm>
            <a:off x="202097" y="4648896"/>
            <a:ext cx="403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Jocelyn Pickford</a:t>
            </a:r>
          </a:p>
          <a:p>
            <a:pPr algn="ctr"/>
            <a:r>
              <a:rPr lang="en-US" dirty="0">
                <a:latin typeface="+mj-lt"/>
              </a:rPr>
              <a:t>jocelyn_pickford@hcmstrategists.com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FA33BF-12FE-4745-AAF2-B7C94BFCF834}"/>
              </a:ext>
            </a:extLst>
          </p:cNvPr>
          <p:cNvSpPr txBox="1"/>
          <p:nvPr/>
        </p:nvSpPr>
        <p:spPr>
          <a:xfrm>
            <a:off x="8224905" y="4645791"/>
            <a:ext cx="349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Adam Ezring</a:t>
            </a:r>
          </a:p>
          <a:p>
            <a:pPr algn="ctr"/>
            <a:r>
              <a:rPr lang="en-US" dirty="0">
                <a:latin typeface="+mj-lt"/>
              </a:rPr>
              <a:t>aezring@forstudentsuccess.org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41DE65-9085-4FB0-94AE-D0C53B3F23CB}"/>
              </a:ext>
            </a:extLst>
          </p:cNvPr>
          <p:cNvSpPr txBox="1"/>
          <p:nvPr/>
        </p:nvSpPr>
        <p:spPr>
          <a:xfrm>
            <a:off x="4793341" y="4648896"/>
            <a:ext cx="260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Dr. Christine M. T. Pitts</a:t>
            </a:r>
          </a:p>
          <a:p>
            <a:pPr algn="ctr"/>
            <a:r>
              <a:rPr lang="en-US" dirty="0">
                <a:latin typeface="+mj-lt"/>
              </a:rPr>
              <a:t>cpitts8@asu.edu</a:t>
            </a:r>
          </a:p>
        </p:txBody>
      </p:sp>
    </p:spTree>
    <p:extLst>
      <p:ext uri="{BB962C8B-B14F-4D97-AF65-F5344CB8AC3E}">
        <p14:creationId xmlns:p14="http://schemas.microsoft.com/office/powerpoint/2010/main" val="213070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F820D-304C-4DD5-8F81-89BDEC10F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907"/>
            <a:ext cx="12192000" cy="55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98762-6BAD-4BC9-A38E-A1E05767ED2A}"/>
              </a:ext>
            </a:extLst>
          </p:cNvPr>
          <p:cNvSpPr txBox="1"/>
          <p:nvPr/>
        </p:nvSpPr>
        <p:spPr>
          <a:xfrm>
            <a:off x="607123" y="2366046"/>
            <a:ext cx="1087346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+mj-lt"/>
            </a:endParaRPr>
          </a:p>
          <a:p>
            <a:r>
              <a:rPr lang="en-US" dirty="0">
                <a:latin typeface="+mj-lt"/>
              </a:rPr>
              <a:t>		</a:t>
            </a: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is designed to be a(n):</a:t>
            </a:r>
          </a:p>
          <a:p>
            <a:endParaRPr lang="en-US" sz="24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6CC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tool </a:t>
            </a: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make the case for smarter investments and for continued targeted funding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6CC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check </a:t>
            </a: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funds are meeting the needs of underserved students and communities</a:t>
            </a:r>
            <a:b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6CC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tool </a:t>
            </a:r>
            <a:r>
              <a:rPr lang="en-US" sz="24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empower the field to monitor and measure what works and the impact on students  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E67E7-FC28-4890-A2C6-E1978FB8A8A4}"/>
              </a:ext>
            </a:extLst>
          </p:cNvPr>
          <p:cNvSpPr/>
          <p:nvPr/>
        </p:nvSpPr>
        <p:spPr>
          <a:xfrm>
            <a:off x="-132738" y="344817"/>
            <a:ext cx="10390974" cy="785204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DCC62-7744-4F29-9AA5-E26A7776AF2F}"/>
              </a:ext>
            </a:extLst>
          </p:cNvPr>
          <p:cNvSpPr txBox="1"/>
          <p:nvPr/>
        </p:nvSpPr>
        <p:spPr>
          <a:xfrm>
            <a:off x="250722" y="449517"/>
            <a:ext cx="1063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Why Did We Create EduRecoveryHub?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0B4D5-9C9C-4F9A-9844-A5921E5FEAC8}"/>
              </a:ext>
            </a:extLst>
          </p:cNvPr>
          <p:cNvSpPr txBox="1"/>
          <p:nvPr/>
        </p:nvSpPr>
        <p:spPr>
          <a:xfrm>
            <a:off x="250722" y="1411939"/>
            <a:ext cx="11586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400"/>
              </a:spcAft>
            </a:pP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and district leaders need </a:t>
            </a: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practical, concrete examples </a:t>
            </a: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how to use recovery dollars that are </a:t>
            </a: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endorsed by experts.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70FA286-FE16-4085-9AB3-9FF3BA9DE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3" y="2211691"/>
            <a:ext cx="4869234" cy="12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98762-6BAD-4BC9-A38E-A1E05767ED2A}"/>
              </a:ext>
            </a:extLst>
          </p:cNvPr>
          <p:cNvSpPr txBox="1"/>
          <p:nvPr/>
        </p:nvSpPr>
        <p:spPr>
          <a:xfrm>
            <a:off x="257605" y="2607337"/>
            <a:ext cx="1130864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and District plans are not etched in stone. They can change. </a:t>
            </a:r>
            <a:b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funds will continue to be spent for the next 3 years. </a:t>
            </a:r>
            <a:b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can and should make mid-course corrections to improve outcomes. 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E67E7-FC28-4890-A2C6-E1978FB8A8A4}"/>
              </a:ext>
            </a:extLst>
          </p:cNvPr>
          <p:cNvSpPr/>
          <p:nvPr/>
        </p:nvSpPr>
        <p:spPr>
          <a:xfrm>
            <a:off x="-132739" y="344816"/>
            <a:ext cx="11087371" cy="1305029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DCC62-7744-4F29-9AA5-E26A7776AF2F}"/>
              </a:ext>
            </a:extLst>
          </p:cNvPr>
          <p:cNvSpPr txBox="1"/>
          <p:nvPr/>
        </p:nvSpPr>
        <p:spPr>
          <a:xfrm>
            <a:off x="250722" y="449517"/>
            <a:ext cx="10631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Haven’t Schools Already Used These Funds? Isn’t it too late?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B4315-BE27-4EDB-8159-55CBC9DB739C}"/>
              </a:ext>
            </a:extLst>
          </p:cNvPr>
          <p:cNvSpPr txBox="1"/>
          <p:nvPr/>
        </p:nvSpPr>
        <p:spPr>
          <a:xfrm>
            <a:off x="123553" y="1843279"/>
            <a:ext cx="1158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400"/>
              </a:spcAft>
            </a:pPr>
            <a:r>
              <a:rPr lang="en-US" sz="2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heard these questions from all levels, but the answer is </a:t>
            </a: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NO! </a:t>
            </a:r>
          </a:p>
        </p:txBody>
      </p:sp>
    </p:spTree>
    <p:extLst>
      <p:ext uri="{BB962C8B-B14F-4D97-AF65-F5344CB8AC3E}">
        <p14:creationId xmlns:p14="http://schemas.microsoft.com/office/powerpoint/2010/main" val="3714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32738" y="344817"/>
            <a:ext cx="8067369" cy="785204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2" y="449517"/>
            <a:ext cx="904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Who Contributed to this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8CCEB-44C6-0D4C-BC55-93CF728E65AC}"/>
              </a:ext>
            </a:extLst>
          </p:cNvPr>
          <p:cNvSpPr txBox="1"/>
          <p:nvPr/>
        </p:nvSpPr>
        <p:spPr>
          <a:xfrm>
            <a:off x="781665" y="1460090"/>
            <a:ext cx="3259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6C2A3F-F982-864B-A551-37E113BF2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3" y="3414252"/>
            <a:ext cx="2462980" cy="1231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700271-ECF3-1C42-8705-EB1CFE09D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3" y="2378104"/>
            <a:ext cx="2184400" cy="66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AC2BDB-6915-6A40-99E4-12CB4F97CA93}"/>
              </a:ext>
            </a:extLst>
          </p:cNvPr>
          <p:cNvSpPr txBox="1"/>
          <p:nvPr/>
        </p:nvSpPr>
        <p:spPr>
          <a:xfrm>
            <a:off x="5486399" y="1460090"/>
            <a:ext cx="325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of Experts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59E93A-C90D-7D4A-A7B5-5D80B1EE1C82}"/>
              </a:ext>
            </a:extLst>
          </p:cNvPr>
          <p:cNvSpPr txBox="1"/>
          <p:nvPr/>
        </p:nvSpPr>
        <p:spPr>
          <a:xfrm>
            <a:off x="5473099" y="1983310"/>
            <a:ext cx="551589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TNTP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Education Trust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National Parents Union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Learning Heroes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Rural Alliance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Quality Campaign</a:t>
            </a:r>
          </a:p>
          <a:p>
            <a:pPr>
              <a:spcAft>
                <a:spcPts val="600"/>
              </a:spcAf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EdAllies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Leaders for New Schools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Leslie Villegas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John White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Dale Chu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Jocelyn Pickford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 Reviews coming from SREB and Bush Institute</a:t>
            </a:r>
          </a:p>
        </p:txBody>
      </p:sp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08D55538-37A7-8345-A598-39A232F45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8" y="4643285"/>
            <a:ext cx="344617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6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7866160" cy="785204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3" y="449517"/>
            <a:ext cx="908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How We Organized the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607D8-986F-084D-A8F0-32D3F09B5689}"/>
              </a:ext>
            </a:extLst>
          </p:cNvPr>
          <p:cNvSpPr txBox="1"/>
          <p:nvPr/>
        </p:nvSpPr>
        <p:spPr>
          <a:xfrm>
            <a:off x="1784557" y="1563329"/>
            <a:ext cx="383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400"/>
              </a:spcAft>
            </a:pP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420BA-CD79-614A-A699-26BBDAFF4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3" y="1353247"/>
            <a:ext cx="882811" cy="947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F50A0-9940-3147-9619-C1B1885CB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4" y="2616200"/>
            <a:ext cx="831868" cy="7980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F40E2C-2325-924B-9EFB-BD9BE95164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1" y="3832947"/>
            <a:ext cx="963097" cy="94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94E8A5-8750-D249-BDC5-109C5083C7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" y="5116394"/>
            <a:ext cx="981304" cy="10689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9F1E60F-0D3B-FE42-8B0F-63FC661F07B0}"/>
              </a:ext>
            </a:extLst>
          </p:cNvPr>
          <p:cNvSpPr txBox="1"/>
          <p:nvPr/>
        </p:nvSpPr>
        <p:spPr>
          <a:xfrm>
            <a:off x="7916368" y="1523999"/>
            <a:ext cx="3203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400"/>
              </a:spcAft>
            </a:pP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facilities </a:t>
            </a:r>
            <a:b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tech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3D24-1863-3D41-8374-E07B466030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074" y="1564638"/>
            <a:ext cx="785730" cy="9474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9BD1D6-B1D7-2347-A932-62E63AC01F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535" y="3034070"/>
            <a:ext cx="794807" cy="7980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7DB9FB-72F1-F545-B512-46BE50002B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4990" y="4354059"/>
            <a:ext cx="689441" cy="947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9D068E-C68E-43DF-AD97-0E6A117AE1DB}"/>
              </a:ext>
            </a:extLst>
          </p:cNvPr>
          <p:cNvSpPr txBox="1"/>
          <p:nvPr/>
        </p:nvSpPr>
        <p:spPr>
          <a:xfrm>
            <a:off x="1824061" y="2504096"/>
            <a:ext cx="3834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data to drive decisions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E333EE-454A-4383-AE83-0D571E7D372B}"/>
              </a:ext>
            </a:extLst>
          </p:cNvPr>
          <p:cNvSpPr txBox="1"/>
          <p:nvPr/>
        </p:nvSpPr>
        <p:spPr>
          <a:xfrm>
            <a:off x="1792554" y="3828488"/>
            <a:ext cx="3834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students, families, and staff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B8C53C-3234-4EDF-8E5F-E6EB5C4D041D}"/>
              </a:ext>
            </a:extLst>
          </p:cNvPr>
          <p:cNvSpPr txBox="1"/>
          <p:nvPr/>
        </p:nvSpPr>
        <p:spPr>
          <a:xfrm>
            <a:off x="1824061" y="5152880"/>
            <a:ext cx="3834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the </a:t>
            </a:r>
            <a:b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educator workforce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B01A49-B9B5-478D-83EA-071FBC271757}"/>
              </a:ext>
            </a:extLst>
          </p:cNvPr>
          <p:cNvSpPr txBox="1"/>
          <p:nvPr/>
        </p:nvSpPr>
        <p:spPr>
          <a:xfrm>
            <a:off x="7916368" y="4381664"/>
            <a:ext cx="3203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400"/>
              </a:spcAft>
            </a:pP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bold new ideas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F295FA-6A07-41EE-B011-C493209A755D}"/>
              </a:ext>
            </a:extLst>
          </p:cNvPr>
          <p:cNvSpPr txBox="1"/>
          <p:nvPr/>
        </p:nvSpPr>
        <p:spPr>
          <a:xfrm>
            <a:off x="7916368" y="2953862"/>
            <a:ext cx="3203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400"/>
              </a:spcAft>
            </a:pPr>
            <a:r>
              <a:rPr lang="en-US" sz="28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family engagement </a:t>
            </a:r>
          </a:p>
        </p:txBody>
      </p:sp>
    </p:spTree>
    <p:extLst>
      <p:ext uri="{BB962C8B-B14F-4D97-AF65-F5344CB8AC3E}">
        <p14:creationId xmlns:p14="http://schemas.microsoft.com/office/powerpoint/2010/main" val="8292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13" grpId="0"/>
      <p:bldP spid="14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29" y="344817"/>
            <a:ext cx="7400398" cy="785204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3" y="434769"/>
            <a:ext cx="695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What We Found: So Far…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607D8-986F-084D-A8F0-32D3F09B5689}"/>
              </a:ext>
            </a:extLst>
          </p:cNvPr>
          <p:cNvSpPr txBox="1"/>
          <p:nvPr/>
        </p:nvSpPr>
        <p:spPr>
          <a:xfrm>
            <a:off x="398218" y="3775926"/>
            <a:ext cx="383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400"/>
              </a:spcAft>
            </a:pPr>
            <a:r>
              <a:rPr lang="en-US" sz="4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Spotlighted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E5A79-A3CA-D24B-9BE1-70C8C3154757}"/>
              </a:ext>
            </a:extLst>
          </p:cNvPr>
          <p:cNvSpPr txBox="1"/>
          <p:nvPr/>
        </p:nvSpPr>
        <p:spPr>
          <a:xfrm>
            <a:off x="792736" y="1875378"/>
            <a:ext cx="30455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C20F2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60906-958E-AF43-B068-4F747672CC5E}"/>
              </a:ext>
            </a:extLst>
          </p:cNvPr>
          <p:cNvSpPr txBox="1"/>
          <p:nvPr/>
        </p:nvSpPr>
        <p:spPr>
          <a:xfrm>
            <a:off x="4365528" y="3761178"/>
            <a:ext cx="383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400"/>
              </a:spcAft>
            </a:pPr>
            <a:r>
              <a:rPr lang="en-US" sz="4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District-level </a:t>
            </a:r>
            <a:br>
              <a:rPr lang="en-US" sz="4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B3C2E0-8678-B440-96CA-F127976B525A}"/>
              </a:ext>
            </a:extLst>
          </p:cNvPr>
          <p:cNvSpPr txBox="1"/>
          <p:nvPr/>
        </p:nvSpPr>
        <p:spPr>
          <a:xfrm>
            <a:off x="4760046" y="1860630"/>
            <a:ext cx="30455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C20F2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C5103D-9D52-2349-A51D-74C020E70954}"/>
              </a:ext>
            </a:extLst>
          </p:cNvPr>
          <p:cNvSpPr txBox="1"/>
          <p:nvPr/>
        </p:nvSpPr>
        <p:spPr>
          <a:xfrm>
            <a:off x="8100548" y="3761178"/>
            <a:ext cx="3834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400"/>
              </a:spcAft>
            </a:pPr>
            <a:r>
              <a:rPr lang="en-US" sz="4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91C188-5A97-484D-9643-E785248685F9}"/>
              </a:ext>
            </a:extLst>
          </p:cNvPr>
          <p:cNvSpPr txBox="1"/>
          <p:nvPr/>
        </p:nvSpPr>
        <p:spPr>
          <a:xfrm>
            <a:off x="8495066" y="1860630"/>
            <a:ext cx="30455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C20F2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16580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E71680-3B7A-AD40-9F8C-86194011408A}"/>
              </a:ext>
            </a:extLst>
          </p:cNvPr>
          <p:cNvSpPr/>
          <p:nvPr/>
        </p:nvSpPr>
        <p:spPr>
          <a:xfrm>
            <a:off x="-191730" y="344817"/>
            <a:ext cx="8141111" cy="785204"/>
          </a:xfrm>
          <a:prstGeom prst="rect">
            <a:avLst/>
          </a:prstGeom>
          <a:solidFill>
            <a:srgbClr val="C20F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E5442-A389-5840-A309-C0CB42752A2E}"/>
              </a:ext>
            </a:extLst>
          </p:cNvPr>
          <p:cNvSpPr txBox="1"/>
          <p:nvPr/>
        </p:nvSpPr>
        <p:spPr>
          <a:xfrm>
            <a:off x="250723" y="449517"/>
            <a:ext cx="881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What We’re Finding: Colorado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88BBD-4E61-D546-B33F-3F4CDD48E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4589" y="1715151"/>
            <a:ext cx="4333656" cy="3122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5996E9-3AEA-4CFA-80F5-358419C21787}"/>
              </a:ext>
            </a:extLst>
          </p:cNvPr>
          <p:cNvSpPr txBox="1"/>
          <p:nvPr/>
        </p:nvSpPr>
        <p:spPr>
          <a:xfrm>
            <a:off x="463755" y="1367914"/>
            <a:ext cx="62143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Colorado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Offering Free Mental Health Services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Students between ages 12 and 18 can go to the I Matter state website to take a short survey to assess their needs. If the results show they need help, the site will connect them to a provider for a 45-minute appointment within two weeks.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“Thumbs Up” from Learning Heroes, National Parent Union, John White and Leslie Villegas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Badly needed, scalable, and creative. It makes a lot of sense, and if it works ostensibly it could be done anywhere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otham Book"/>
              </a:rPr>
              <a:t>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	- John White</a:t>
            </a:r>
          </a:p>
        </p:txBody>
      </p:sp>
    </p:spTree>
    <p:extLst>
      <p:ext uri="{BB962C8B-B14F-4D97-AF65-F5344CB8AC3E}">
        <p14:creationId xmlns:p14="http://schemas.microsoft.com/office/powerpoint/2010/main" val="32139360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微軟正黑體"/>
        <a:font script="Viet" typeface="Arial"/>
        <a:font script="Jpan" typeface="ＭＳ Ｐゴシック"/>
        <a:font script="Sinh" typeface="Iskoola Pota"/>
        <a:font script="Hans" typeface="黑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돋움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</a:majorFont>
      <a:minorFont>
        <a:latin typeface="Times New Roman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明朝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바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1486</Words>
  <Application>Microsoft Office PowerPoint</Application>
  <PresentationFormat>Widescreen</PresentationFormat>
  <Paragraphs>194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Gotham Book</vt:lpstr>
      <vt:lpstr>museo</vt:lpstr>
      <vt:lpstr>open-sans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Austin, Michelle</dc:creator>
  <cp:lastModifiedBy>Ezring, Adam</cp:lastModifiedBy>
  <cp:revision>46</cp:revision>
  <dcterms:created xsi:type="dcterms:W3CDTF">2019-10-07T22:08:02Z</dcterms:created>
  <dcterms:modified xsi:type="dcterms:W3CDTF">2022-04-29T19:07:27Z</dcterms:modified>
</cp:coreProperties>
</file>