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Lst>
  <p:notesMasterIdLst>
    <p:notesMasterId r:id="rId40"/>
  </p:notesMasterIdLst>
  <p:sldIdLst>
    <p:sldId id="256" r:id="rId5"/>
    <p:sldId id="257" r:id="rId6"/>
    <p:sldId id="258" r:id="rId7"/>
    <p:sldId id="379" r:id="rId8"/>
    <p:sldId id="518" r:id="rId9"/>
    <p:sldId id="271" r:id="rId10"/>
    <p:sldId id="272" r:id="rId11"/>
    <p:sldId id="292" r:id="rId12"/>
    <p:sldId id="281" r:id="rId13"/>
    <p:sldId id="288" r:id="rId14"/>
    <p:sldId id="293" r:id="rId15"/>
    <p:sldId id="279" r:id="rId16"/>
    <p:sldId id="278" r:id="rId17"/>
    <p:sldId id="277" r:id="rId18"/>
    <p:sldId id="283" r:id="rId19"/>
    <p:sldId id="419" r:id="rId20"/>
    <p:sldId id="378" r:id="rId21"/>
    <p:sldId id="282" r:id="rId22"/>
    <p:sldId id="289" r:id="rId23"/>
    <p:sldId id="514" r:id="rId24"/>
    <p:sldId id="274" r:id="rId25"/>
    <p:sldId id="284" r:id="rId26"/>
    <p:sldId id="275" r:id="rId27"/>
    <p:sldId id="285" r:id="rId28"/>
    <p:sldId id="286" r:id="rId29"/>
    <p:sldId id="287" r:id="rId30"/>
    <p:sldId id="407" r:id="rId31"/>
    <p:sldId id="512" r:id="rId32"/>
    <p:sldId id="511" r:id="rId33"/>
    <p:sldId id="474" r:id="rId34"/>
    <p:sldId id="273" r:id="rId35"/>
    <p:sldId id="513" r:id="rId36"/>
    <p:sldId id="269" r:id="rId37"/>
    <p:sldId id="516" r:id="rId38"/>
    <p:sldId id="27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202" autoAdjust="0"/>
  </p:normalViewPr>
  <p:slideViewPr>
    <p:cSldViewPr snapToGrid="0">
      <p:cViewPr>
        <p:scale>
          <a:sx n="50" d="100"/>
          <a:sy n="50" d="100"/>
        </p:scale>
        <p:origin x="1284" y="32"/>
      </p:cViewPr>
      <p:guideLst/>
    </p:cSldViewPr>
  </p:slideViewPr>
  <p:outlineViewPr>
    <p:cViewPr>
      <p:scale>
        <a:sx n="33" d="100"/>
        <a:sy n="33" d="100"/>
      </p:scale>
      <p:origin x="0" y="-468"/>
    </p:cViewPr>
  </p:outlineViewPr>
  <p:notesTextViewPr>
    <p:cViewPr>
      <p:scale>
        <a:sx n="1" d="1"/>
        <a:sy n="1" d="1"/>
      </p:scale>
      <p:origin x="0" y="0"/>
    </p:cViewPr>
  </p:notesTextViewPr>
  <p:sorterViewPr>
    <p:cViewPr>
      <p:scale>
        <a:sx n="100" d="100"/>
        <a:sy n="100" d="100"/>
      </p:scale>
      <p:origin x="0" y="-108"/>
    </p:cViewPr>
  </p:sorter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F8756-B3EE-40D6-81DB-41B7A22E3A1C}"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54F0D976-8AC5-4D8D-A2F1-CFC5D8607494}">
      <dgm:prSet phldrT="[Text]"/>
      <dgm:spPr/>
      <dgm:t>
        <a:bodyPr/>
        <a:lstStyle/>
        <a:p>
          <a:r>
            <a:rPr lang="en-US" dirty="0"/>
            <a:t>Politics</a:t>
          </a:r>
        </a:p>
      </dgm:t>
    </dgm:pt>
    <dgm:pt modelId="{8192AD5A-141C-4AAB-8A13-E0678B9B16DE}" type="parTrans" cxnId="{72F75BD0-E725-4471-ACC9-55DBD3713629}">
      <dgm:prSet/>
      <dgm:spPr/>
      <dgm:t>
        <a:bodyPr/>
        <a:lstStyle/>
        <a:p>
          <a:endParaRPr lang="en-US"/>
        </a:p>
      </dgm:t>
    </dgm:pt>
    <dgm:pt modelId="{7CD6FF3B-CAC5-4F73-A981-5E791B53EBDC}" type="sibTrans" cxnId="{72F75BD0-E725-4471-ACC9-55DBD3713629}">
      <dgm:prSet/>
      <dgm:spPr/>
      <dgm:t>
        <a:bodyPr/>
        <a:lstStyle/>
        <a:p>
          <a:endParaRPr lang="en-US"/>
        </a:p>
      </dgm:t>
    </dgm:pt>
    <dgm:pt modelId="{D77DFF7B-BBDC-4919-88BE-4E6E3BEFBCA1}">
      <dgm:prSet/>
      <dgm:spPr/>
      <dgm:t>
        <a:bodyPr/>
        <a:lstStyle/>
        <a:p>
          <a:r>
            <a:rPr lang="en-US" dirty="0"/>
            <a:t>Policy</a:t>
          </a:r>
        </a:p>
      </dgm:t>
    </dgm:pt>
    <dgm:pt modelId="{CDE36739-37DC-4EA1-940B-750E723E79AD}" type="parTrans" cxnId="{7868CFE3-7D24-4595-AA77-D866A81A5E2B}">
      <dgm:prSet/>
      <dgm:spPr/>
      <dgm:t>
        <a:bodyPr/>
        <a:lstStyle/>
        <a:p>
          <a:endParaRPr lang="en-US"/>
        </a:p>
      </dgm:t>
    </dgm:pt>
    <dgm:pt modelId="{01BEA744-39FA-4E91-9E41-C55A6FBA9513}" type="sibTrans" cxnId="{7868CFE3-7D24-4595-AA77-D866A81A5E2B}">
      <dgm:prSet/>
      <dgm:spPr/>
      <dgm:t>
        <a:bodyPr/>
        <a:lstStyle/>
        <a:p>
          <a:endParaRPr lang="en-US"/>
        </a:p>
      </dgm:t>
    </dgm:pt>
    <dgm:pt modelId="{390A03D0-E43B-4E0F-8E81-DE6F9942D383}">
      <dgm:prSet/>
      <dgm:spPr/>
      <dgm:t>
        <a:bodyPr/>
        <a:lstStyle/>
        <a:p>
          <a:r>
            <a:rPr lang="en-US" dirty="0"/>
            <a:t>Planning</a:t>
          </a:r>
        </a:p>
      </dgm:t>
    </dgm:pt>
    <dgm:pt modelId="{8B6A6233-0A9B-4D27-B540-EBA29BCB4D9C}" type="parTrans" cxnId="{E7F85CBE-48AE-4913-88C7-245E9E068842}">
      <dgm:prSet/>
      <dgm:spPr/>
      <dgm:t>
        <a:bodyPr/>
        <a:lstStyle/>
        <a:p>
          <a:endParaRPr lang="en-US"/>
        </a:p>
      </dgm:t>
    </dgm:pt>
    <dgm:pt modelId="{522F8D01-15E0-4D42-83D1-6C7B63006D70}" type="sibTrans" cxnId="{E7F85CBE-48AE-4913-88C7-245E9E068842}">
      <dgm:prSet/>
      <dgm:spPr/>
      <dgm:t>
        <a:bodyPr/>
        <a:lstStyle/>
        <a:p>
          <a:endParaRPr lang="en-US"/>
        </a:p>
      </dgm:t>
    </dgm:pt>
    <dgm:pt modelId="{138A008C-F236-48F3-95BB-B7DD83ABDE64}">
      <dgm:prSet/>
      <dgm:spPr/>
      <dgm:t>
        <a:bodyPr/>
        <a:lstStyle/>
        <a:p>
          <a:r>
            <a:rPr lang="en-US" dirty="0"/>
            <a:t>Partners</a:t>
          </a:r>
        </a:p>
      </dgm:t>
    </dgm:pt>
    <dgm:pt modelId="{A45A3205-B28A-4AFA-AA49-A61746AEAB2A}" type="parTrans" cxnId="{F3EF6EAB-6DB2-4DC9-870A-60F662D21982}">
      <dgm:prSet/>
      <dgm:spPr/>
      <dgm:t>
        <a:bodyPr/>
        <a:lstStyle/>
        <a:p>
          <a:endParaRPr lang="en-US"/>
        </a:p>
      </dgm:t>
    </dgm:pt>
    <dgm:pt modelId="{B1C3F3A7-FF63-4EA7-AA66-0B31C5809415}" type="sibTrans" cxnId="{F3EF6EAB-6DB2-4DC9-870A-60F662D21982}">
      <dgm:prSet/>
      <dgm:spPr/>
      <dgm:t>
        <a:bodyPr/>
        <a:lstStyle/>
        <a:p>
          <a:endParaRPr lang="en-US"/>
        </a:p>
      </dgm:t>
    </dgm:pt>
    <dgm:pt modelId="{C6D2A97E-8A66-4690-8E4A-B2A3312EFEF1}">
      <dgm:prSet/>
      <dgm:spPr/>
      <dgm:t>
        <a:bodyPr/>
        <a:lstStyle/>
        <a:p>
          <a:r>
            <a:rPr lang="en-US" dirty="0"/>
            <a:t>Process </a:t>
          </a:r>
        </a:p>
      </dgm:t>
    </dgm:pt>
    <dgm:pt modelId="{483C1C1D-B2E8-49F4-A903-5F4D2D1AF5D7}" type="parTrans" cxnId="{8FA0B694-E450-4E6D-8A83-5ADC0754934E}">
      <dgm:prSet/>
      <dgm:spPr/>
      <dgm:t>
        <a:bodyPr/>
        <a:lstStyle/>
        <a:p>
          <a:endParaRPr lang="en-US"/>
        </a:p>
      </dgm:t>
    </dgm:pt>
    <dgm:pt modelId="{35014173-34D2-4F36-8519-FEA0E89CCD1A}" type="sibTrans" cxnId="{8FA0B694-E450-4E6D-8A83-5ADC0754934E}">
      <dgm:prSet/>
      <dgm:spPr/>
      <dgm:t>
        <a:bodyPr/>
        <a:lstStyle/>
        <a:p>
          <a:endParaRPr lang="en-US"/>
        </a:p>
      </dgm:t>
    </dgm:pt>
    <dgm:pt modelId="{A7C45E88-4B90-4DC7-B6E4-46270CDC3553}">
      <dgm:prSet/>
      <dgm:spPr/>
      <dgm:t>
        <a:bodyPr/>
        <a:lstStyle/>
        <a:p>
          <a:r>
            <a:rPr lang="en-US" dirty="0"/>
            <a:t>Profile</a:t>
          </a:r>
        </a:p>
      </dgm:t>
    </dgm:pt>
    <dgm:pt modelId="{217A5F3E-51A9-4AFC-AF17-A0C11CD0E06B}" type="parTrans" cxnId="{0FD2F301-E986-41CE-8CB8-098A85D50C86}">
      <dgm:prSet/>
      <dgm:spPr/>
      <dgm:t>
        <a:bodyPr/>
        <a:lstStyle/>
        <a:p>
          <a:endParaRPr lang="en-US"/>
        </a:p>
      </dgm:t>
    </dgm:pt>
    <dgm:pt modelId="{3776F3F4-F4B3-42F2-A0F1-F899322EA1EC}" type="sibTrans" cxnId="{0FD2F301-E986-41CE-8CB8-098A85D50C86}">
      <dgm:prSet/>
      <dgm:spPr/>
      <dgm:t>
        <a:bodyPr/>
        <a:lstStyle/>
        <a:p>
          <a:endParaRPr lang="en-US"/>
        </a:p>
      </dgm:t>
    </dgm:pt>
    <dgm:pt modelId="{72171646-59AA-4C61-9358-0DBEBC3C5CA6}" type="pres">
      <dgm:prSet presAssocID="{1BAF8756-B3EE-40D6-81DB-41B7A22E3A1C}" presName="Name0" presStyleCnt="0">
        <dgm:presLayoutVars>
          <dgm:chMax val="11"/>
          <dgm:chPref val="11"/>
          <dgm:dir/>
          <dgm:resizeHandles/>
        </dgm:presLayoutVars>
      </dgm:prSet>
      <dgm:spPr/>
    </dgm:pt>
    <dgm:pt modelId="{B637FBDB-7718-4EEF-9618-823BB1D31658}" type="pres">
      <dgm:prSet presAssocID="{A7C45E88-4B90-4DC7-B6E4-46270CDC3553}" presName="Accent6" presStyleCnt="0"/>
      <dgm:spPr/>
    </dgm:pt>
    <dgm:pt modelId="{E12EBAEC-90C9-424E-A2BD-978B6E937D70}" type="pres">
      <dgm:prSet presAssocID="{A7C45E88-4B90-4DC7-B6E4-46270CDC3553}" presName="Accent" presStyleLbl="node1" presStyleIdx="0" presStyleCnt="6"/>
      <dgm:spPr/>
    </dgm:pt>
    <dgm:pt modelId="{F0F80863-1159-49C8-B91F-45B7056E8487}" type="pres">
      <dgm:prSet presAssocID="{A7C45E88-4B90-4DC7-B6E4-46270CDC3553}" presName="ParentBackground6" presStyleCnt="0"/>
      <dgm:spPr/>
    </dgm:pt>
    <dgm:pt modelId="{0B727B90-B1FB-4E1D-8F38-7AAD055B287E}" type="pres">
      <dgm:prSet presAssocID="{A7C45E88-4B90-4DC7-B6E4-46270CDC3553}" presName="ParentBackground" presStyleLbl="fgAcc1" presStyleIdx="0" presStyleCnt="6"/>
      <dgm:spPr/>
    </dgm:pt>
    <dgm:pt modelId="{63428C08-0046-4C95-82CD-61865A163866}" type="pres">
      <dgm:prSet presAssocID="{A7C45E88-4B90-4DC7-B6E4-46270CDC3553}" presName="Parent6" presStyleLbl="revTx" presStyleIdx="0" presStyleCnt="0">
        <dgm:presLayoutVars>
          <dgm:chMax val="1"/>
          <dgm:chPref val="1"/>
          <dgm:bulletEnabled val="1"/>
        </dgm:presLayoutVars>
      </dgm:prSet>
      <dgm:spPr/>
    </dgm:pt>
    <dgm:pt modelId="{D89D0C55-F6B4-4516-A492-1C1A2C55C999}" type="pres">
      <dgm:prSet presAssocID="{C6D2A97E-8A66-4690-8E4A-B2A3312EFEF1}" presName="Accent5" presStyleCnt="0"/>
      <dgm:spPr/>
    </dgm:pt>
    <dgm:pt modelId="{A70F6575-C58B-43EA-B237-3C21CB91722F}" type="pres">
      <dgm:prSet presAssocID="{C6D2A97E-8A66-4690-8E4A-B2A3312EFEF1}" presName="Accent" presStyleLbl="node1" presStyleIdx="1" presStyleCnt="6"/>
      <dgm:spPr/>
    </dgm:pt>
    <dgm:pt modelId="{1B3C62D8-6D61-4507-AB23-4EB62B80FDA4}" type="pres">
      <dgm:prSet presAssocID="{C6D2A97E-8A66-4690-8E4A-B2A3312EFEF1}" presName="ParentBackground5" presStyleCnt="0"/>
      <dgm:spPr/>
    </dgm:pt>
    <dgm:pt modelId="{D7313CB8-B594-4080-88E4-E0D4747872DA}" type="pres">
      <dgm:prSet presAssocID="{C6D2A97E-8A66-4690-8E4A-B2A3312EFEF1}" presName="ParentBackground" presStyleLbl="fgAcc1" presStyleIdx="1" presStyleCnt="6"/>
      <dgm:spPr/>
    </dgm:pt>
    <dgm:pt modelId="{BF90D807-F8FE-4AA1-A42F-EB41A97F2804}" type="pres">
      <dgm:prSet presAssocID="{C6D2A97E-8A66-4690-8E4A-B2A3312EFEF1}" presName="Parent5" presStyleLbl="revTx" presStyleIdx="0" presStyleCnt="0">
        <dgm:presLayoutVars>
          <dgm:chMax val="1"/>
          <dgm:chPref val="1"/>
          <dgm:bulletEnabled val="1"/>
        </dgm:presLayoutVars>
      </dgm:prSet>
      <dgm:spPr/>
    </dgm:pt>
    <dgm:pt modelId="{96C554C4-0B2A-4502-90A1-A9D282768367}" type="pres">
      <dgm:prSet presAssocID="{138A008C-F236-48F3-95BB-B7DD83ABDE64}" presName="Accent4" presStyleCnt="0"/>
      <dgm:spPr/>
    </dgm:pt>
    <dgm:pt modelId="{DBEFD28C-920C-41C7-A016-0284CBADFEA7}" type="pres">
      <dgm:prSet presAssocID="{138A008C-F236-48F3-95BB-B7DD83ABDE64}" presName="Accent" presStyleLbl="node1" presStyleIdx="2" presStyleCnt="6"/>
      <dgm:spPr/>
    </dgm:pt>
    <dgm:pt modelId="{D79976E6-DDDE-45AA-99FA-47BEE983BD56}" type="pres">
      <dgm:prSet presAssocID="{138A008C-F236-48F3-95BB-B7DD83ABDE64}" presName="ParentBackground4" presStyleCnt="0"/>
      <dgm:spPr/>
    </dgm:pt>
    <dgm:pt modelId="{EC974DF1-229F-422E-B5F9-D1281AFF7EFE}" type="pres">
      <dgm:prSet presAssocID="{138A008C-F236-48F3-95BB-B7DD83ABDE64}" presName="ParentBackground" presStyleLbl="fgAcc1" presStyleIdx="2" presStyleCnt="6"/>
      <dgm:spPr/>
    </dgm:pt>
    <dgm:pt modelId="{F74FE0F0-966D-4883-BD57-34049F42CBC9}" type="pres">
      <dgm:prSet presAssocID="{138A008C-F236-48F3-95BB-B7DD83ABDE64}" presName="Parent4" presStyleLbl="revTx" presStyleIdx="0" presStyleCnt="0">
        <dgm:presLayoutVars>
          <dgm:chMax val="1"/>
          <dgm:chPref val="1"/>
          <dgm:bulletEnabled val="1"/>
        </dgm:presLayoutVars>
      </dgm:prSet>
      <dgm:spPr/>
    </dgm:pt>
    <dgm:pt modelId="{A136EB2B-2CD1-4BDC-B03C-B9B5CF4DACDE}" type="pres">
      <dgm:prSet presAssocID="{390A03D0-E43B-4E0F-8E81-DE6F9942D383}" presName="Accent3" presStyleCnt="0"/>
      <dgm:spPr/>
    </dgm:pt>
    <dgm:pt modelId="{316A93AF-C004-4E55-B7E0-0969354F875B}" type="pres">
      <dgm:prSet presAssocID="{390A03D0-E43B-4E0F-8E81-DE6F9942D383}" presName="Accent" presStyleLbl="node1" presStyleIdx="3" presStyleCnt="6"/>
      <dgm:spPr/>
    </dgm:pt>
    <dgm:pt modelId="{B1E8D0A6-4EB9-4DF8-B601-0B174532A149}" type="pres">
      <dgm:prSet presAssocID="{390A03D0-E43B-4E0F-8E81-DE6F9942D383}" presName="ParentBackground3" presStyleCnt="0"/>
      <dgm:spPr/>
    </dgm:pt>
    <dgm:pt modelId="{DC2BD7C3-3DF1-4378-8C66-F6A9DE33B466}" type="pres">
      <dgm:prSet presAssocID="{390A03D0-E43B-4E0F-8E81-DE6F9942D383}" presName="ParentBackground" presStyleLbl="fgAcc1" presStyleIdx="3" presStyleCnt="6"/>
      <dgm:spPr/>
    </dgm:pt>
    <dgm:pt modelId="{2B52C70E-9FA2-4486-96F4-7D961D651D0E}" type="pres">
      <dgm:prSet presAssocID="{390A03D0-E43B-4E0F-8E81-DE6F9942D383}" presName="Parent3" presStyleLbl="revTx" presStyleIdx="0" presStyleCnt="0">
        <dgm:presLayoutVars>
          <dgm:chMax val="1"/>
          <dgm:chPref val="1"/>
          <dgm:bulletEnabled val="1"/>
        </dgm:presLayoutVars>
      </dgm:prSet>
      <dgm:spPr/>
    </dgm:pt>
    <dgm:pt modelId="{7F70F147-567C-4D98-A76C-7F4CCA2048D6}" type="pres">
      <dgm:prSet presAssocID="{D77DFF7B-BBDC-4919-88BE-4E6E3BEFBCA1}" presName="Accent2" presStyleCnt="0"/>
      <dgm:spPr/>
    </dgm:pt>
    <dgm:pt modelId="{C82FA279-CFEF-46F0-B3F5-4512D42088BC}" type="pres">
      <dgm:prSet presAssocID="{D77DFF7B-BBDC-4919-88BE-4E6E3BEFBCA1}" presName="Accent" presStyleLbl="node1" presStyleIdx="4" presStyleCnt="6"/>
      <dgm:spPr/>
    </dgm:pt>
    <dgm:pt modelId="{CCF140CB-02B1-4B06-8C72-CFB87C7CA316}" type="pres">
      <dgm:prSet presAssocID="{D77DFF7B-BBDC-4919-88BE-4E6E3BEFBCA1}" presName="ParentBackground2" presStyleCnt="0"/>
      <dgm:spPr/>
    </dgm:pt>
    <dgm:pt modelId="{595C479D-40A2-491C-85DC-A124E21831AC}" type="pres">
      <dgm:prSet presAssocID="{D77DFF7B-BBDC-4919-88BE-4E6E3BEFBCA1}" presName="ParentBackground" presStyleLbl="fgAcc1" presStyleIdx="4" presStyleCnt="6"/>
      <dgm:spPr/>
    </dgm:pt>
    <dgm:pt modelId="{B6881DBF-FFE7-49B2-B9A0-186BDB95DFCD}" type="pres">
      <dgm:prSet presAssocID="{D77DFF7B-BBDC-4919-88BE-4E6E3BEFBCA1}" presName="Parent2" presStyleLbl="revTx" presStyleIdx="0" presStyleCnt="0">
        <dgm:presLayoutVars>
          <dgm:chMax val="1"/>
          <dgm:chPref val="1"/>
          <dgm:bulletEnabled val="1"/>
        </dgm:presLayoutVars>
      </dgm:prSet>
      <dgm:spPr/>
    </dgm:pt>
    <dgm:pt modelId="{A71656DC-5E54-4523-AB3E-AE788F9D49BA}" type="pres">
      <dgm:prSet presAssocID="{54F0D976-8AC5-4D8D-A2F1-CFC5D8607494}" presName="Accent1" presStyleCnt="0"/>
      <dgm:spPr/>
    </dgm:pt>
    <dgm:pt modelId="{560B0D88-CDBE-4817-9D45-3D15C2A218CA}" type="pres">
      <dgm:prSet presAssocID="{54F0D976-8AC5-4D8D-A2F1-CFC5D8607494}" presName="Accent" presStyleLbl="node1" presStyleIdx="5" presStyleCnt="6"/>
      <dgm:spPr/>
    </dgm:pt>
    <dgm:pt modelId="{6849F18D-D8BB-4874-8E92-7B9C9C6DB3A3}" type="pres">
      <dgm:prSet presAssocID="{54F0D976-8AC5-4D8D-A2F1-CFC5D8607494}" presName="ParentBackground1" presStyleCnt="0"/>
      <dgm:spPr/>
    </dgm:pt>
    <dgm:pt modelId="{1675E00B-3534-40AB-8BB5-4BD882DDA78B}" type="pres">
      <dgm:prSet presAssocID="{54F0D976-8AC5-4D8D-A2F1-CFC5D8607494}" presName="ParentBackground" presStyleLbl="fgAcc1" presStyleIdx="5" presStyleCnt="6"/>
      <dgm:spPr/>
    </dgm:pt>
    <dgm:pt modelId="{78BA2995-F4EC-4294-AF15-3FB92F22012D}" type="pres">
      <dgm:prSet presAssocID="{54F0D976-8AC5-4D8D-A2F1-CFC5D8607494}" presName="Parent1" presStyleLbl="revTx" presStyleIdx="0" presStyleCnt="0">
        <dgm:presLayoutVars>
          <dgm:chMax val="1"/>
          <dgm:chPref val="1"/>
          <dgm:bulletEnabled val="1"/>
        </dgm:presLayoutVars>
      </dgm:prSet>
      <dgm:spPr/>
    </dgm:pt>
  </dgm:ptLst>
  <dgm:cxnLst>
    <dgm:cxn modelId="{0FD2F301-E986-41CE-8CB8-098A85D50C86}" srcId="{1BAF8756-B3EE-40D6-81DB-41B7A22E3A1C}" destId="{A7C45E88-4B90-4DC7-B6E4-46270CDC3553}" srcOrd="5" destOrd="0" parTransId="{217A5F3E-51A9-4AFC-AF17-A0C11CD0E06B}" sibTransId="{3776F3F4-F4B3-42F2-A0F1-F899322EA1EC}"/>
    <dgm:cxn modelId="{0733090D-B1D8-0F4A-8E38-8BC8B13B821B}" type="presOf" srcId="{390A03D0-E43B-4E0F-8E81-DE6F9942D383}" destId="{2B52C70E-9FA2-4486-96F4-7D961D651D0E}" srcOrd="1" destOrd="0" presId="urn:microsoft.com/office/officeart/2011/layout/CircleProcess"/>
    <dgm:cxn modelId="{10B37B1D-CAE3-C446-B9E3-23C505C5F273}" type="presOf" srcId="{390A03D0-E43B-4E0F-8E81-DE6F9942D383}" destId="{DC2BD7C3-3DF1-4378-8C66-F6A9DE33B466}" srcOrd="0" destOrd="0" presId="urn:microsoft.com/office/officeart/2011/layout/CircleProcess"/>
    <dgm:cxn modelId="{305D8B3D-3B84-904E-BC17-C93DECCEBFD1}" type="presOf" srcId="{C6D2A97E-8A66-4690-8E4A-B2A3312EFEF1}" destId="{D7313CB8-B594-4080-88E4-E0D4747872DA}" srcOrd="0" destOrd="0" presId="urn:microsoft.com/office/officeart/2011/layout/CircleProcess"/>
    <dgm:cxn modelId="{3F75184D-D8D5-2441-B535-03C4D00A0CF8}" type="presOf" srcId="{138A008C-F236-48F3-95BB-B7DD83ABDE64}" destId="{EC974DF1-229F-422E-B5F9-D1281AFF7EFE}" srcOrd="0" destOrd="0" presId="urn:microsoft.com/office/officeart/2011/layout/CircleProcess"/>
    <dgm:cxn modelId="{04CEB071-2E83-B144-AC7B-19ABF944AFA3}" type="presOf" srcId="{54F0D976-8AC5-4D8D-A2F1-CFC5D8607494}" destId="{1675E00B-3534-40AB-8BB5-4BD882DDA78B}" srcOrd="0" destOrd="0" presId="urn:microsoft.com/office/officeart/2011/layout/CircleProcess"/>
    <dgm:cxn modelId="{8FA0B694-E450-4E6D-8A83-5ADC0754934E}" srcId="{1BAF8756-B3EE-40D6-81DB-41B7A22E3A1C}" destId="{C6D2A97E-8A66-4690-8E4A-B2A3312EFEF1}" srcOrd="4" destOrd="0" parTransId="{483C1C1D-B2E8-49F4-A903-5F4D2D1AF5D7}" sibTransId="{35014173-34D2-4F36-8519-FEA0E89CCD1A}"/>
    <dgm:cxn modelId="{ADA96FA6-AA90-684C-B5F8-24B716D0F0E9}" type="presOf" srcId="{54F0D976-8AC5-4D8D-A2F1-CFC5D8607494}" destId="{78BA2995-F4EC-4294-AF15-3FB92F22012D}" srcOrd="1" destOrd="0" presId="urn:microsoft.com/office/officeart/2011/layout/CircleProcess"/>
    <dgm:cxn modelId="{F3EF6EAB-6DB2-4DC9-870A-60F662D21982}" srcId="{1BAF8756-B3EE-40D6-81DB-41B7A22E3A1C}" destId="{138A008C-F236-48F3-95BB-B7DD83ABDE64}" srcOrd="3" destOrd="0" parTransId="{A45A3205-B28A-4AFA-AA49-A61746AEAB2A}" sibTransId="{B1C3F3A7-FF63-4EA7-AA66-0B31C5809415}"/>
    <dgm:cxn modelId="{45AA92B1-2A1F-0C42-97D5-3412E8BA0575}" type="presOf" srcId="{138A008C-F236-48F3-95BB-B7DD83ABDE64}" destId="{F74FE0F0-966D-4883-BD57-34049F42CBC9}" srcOrd="1" destOrd="0" presId="urn:microsoft.com/office/officeart/2011/layout/CircleProcess"/>
    <dgm:cxn modelId="{09FCC7BB-A54D-514C-BDF5-3596E31824A7}" type="presOf" srcId="{C6D2A97E-8A66-4690-8E4A-B2A3312EFEF1}" destId="{BF90D807-F8FE-4AA1-A42F-EB41A97F2804}" srcOrd="1" destOrd="0" presId="urn:microsoft.com/office/officeart/2011/layout/CircleProcess"/>
    <dgm:cxn modelId="{E7F85CBE-48AE-4913-88C7-245E9E068842}" srcId="{1BAF8756-B3EE-40D6-81DB-41B7A22E3A1C}" destId="{390A03D0-E43B-4E0F-8E81-DE6F9942D383}" srcOrd="2" destOrd="0" parTransId="{8B6A6233-0A9B-4D27-B540-EBA29BCB4D9C}" sibTransId="{522F8D01-15E0-4D42-83D1-6C7B63006D70}"/>
    <dgm:cxn modelId="{3E2E3EC3-62DC-444A-B63D-C7FB22F14F20}" type="presOf" srcId="{1BAF8756-B3EE-40D6-81DB-41B7A22E3A1C}" destId="{72171646-59AA-4C61-9358-0DBEBC3C5CA6}" srcOrd="0" destOrd="0" presId="urn:microsoft.com/office/officeart/2011/layout/CircleProcess"/>
    <dgm:cxn modelId="{40D9CDC7-ECCD-EB47-9961-1FF5E2CB54D6}" type="presOf" srcId="{D77DFF7B-BBDC-4919-88BE-4E6E3BEFBCA1}" destId="{595C479D-40A2-491C-85DC-A124E21831AC}" srcOrd="0" destOrd="0" presId="urn:microsoft.com/office/officeart/2011/layout/CircleProcess"/>
    <dgm:cxn modelId="{804E0FC8-A425-384E-9DC7-D1D58FC134FA}" type="presOf" srcId="{A7C45E88-4B90-4DC7-B6E4-46270CDC3553}" destId="{63428C08-0046-4C95-82CD-61865A163866}" srcOrd="1" destOrd="0" presId="urn:microsoft.com/office/officeart/2011/layout/CircleProcess"/>
    <dgm:cxn modelId="{72F75BD0-E725-4471-ACC9-55DBD3713629}" srcId="{1BAF8756-B3EE-40D6-81DB-41B7A22E3A1C}" destId="{54F0D976-8AC5-4D8D-A2F1-CFC5D8607494}" srcOrd="0" destOrd="0" parTransId="{8192AD5A-141C-4AAB-8A13-E0678B9B16DE}" sibTransId="{7CD6FF3B-CAC5-4F73-A981-5E791B53EBDC}"/>
    <dgm:cxn modelId="{7868CFE3-7D24-4595-AA77-D866A81A5E2B}" srcId="{1BAF8756-B3EE-40D6-81DB-41B7A22E3A1C}" destId="{D77DFF7B-BBDC-4919-88BE-4E6E3BEFBCA1}" srcOrd="1" destOrd="0" parTransId="{CDE36739-37DC-4EA1-940B-750E723E79AD}" sibTransId="{01BEA744-39FA-4E91-9E41-C55A6FBA9513}"/>
    <dgm:cxn modelId="{3DBC1EF3-6867-2E47-BEF6-C3C4B957F340}" type="presOf" srcId="{D77DFF7B-BBDC-4919-88BE-4E6E3BEFBCA1}" destId="{B6881DBF-FFE7-49B2-B9A0-186BDB95DFCD}" srcOrd="1" destOrd="0" presId="urn:microsoft.com/office/officeart/2011/layout/CircleProcess"/>
    <dgm:cxn modelId="{7A6C69F6-E490-1A41-A18E-FD72166703F6}" type="presOf" srcId="{A7C45E88-4B90-4DC7-B6E4-46270CDC3553}" destId="{0B727B90-B1FB-4E1D-8F38-7AAD055B287E}" srcOrd="0" destOrd="0" presId="urn:microsoft.com/office/officeart/2011/layout/CircleProcess"/>
    <dgm:cxn modelId="{9C8018BF-1255-3042-8AA2-B04E983EC1A6}" type="presParOf" srcId="{72171646-59AA-4C61-9358-0DBEBC3C5CA6}" destId="{B637FBDB-7718-4EEF-9618-823BB1D31658}" srcOrd="0" destOrd="0" presId="urn:microsoft.com/office/officeart/2011/layout/CircleProcess"/>
    <dgm:cxn modelId="{15E328E3-4F0C-CA41-BACD-A8E6AC6CDFF9}" type="presParOf" srcId="{B637FBDB-7718-4EEF-9618-823BB1D31658}" destId="{E12EBAEC-90C9-424E-A2BD-978B6E937D70}" srcOrd="0" destOrd="0" presId="urn:microsoft.com/office/officeart/2011/layout/CircleProcess"/>
    <dgm:cxn modelId="{EC079763-C791-454C-8627-CC2D76CDFEBC}" type="presParOf" srcId="{72171646-59AA-4C61-9358-0DBEBC3C5CA6}" destId="{F0F80863-1159-49C8-B91F-45B7056E8487}" srcOrd="1" destOrd="0" presId="urn:microsoft.com/office/officeart/2011/layout/CircleProcess"/>
    <dgm:cxn modelId="{598F02AA-7724-D740-92FB-AF22429907E4}" type="presParOf" srcId="{F0F80863-1159-49C8-B91F-45B7056E8487}" destId="{0B727B90-B1FB-4E1D-8F38-7AAD055B287E}" srcOrd="0" destOrd="0" presId="urn:microsoft.com/office/officeart/2011/layout/CircleProcess"/>
    <dgm:cxn modelId="{5C25364A-EE45-DF48-B3C0-5F8F1D534B08}" type="presParOf" srcId="{72171646-59AA-4C61-9358-0DBEBC3C5CA6}" destId="{63428C08-0046-4C95-82CD-61865A163866}" srcOrd="2" destOrd="0" presId="urn:microsoft.com/office/officeart/2011/layout/CircleProcess"/>
    <dgm:cxn modelId="{C763A086-827C-0047-BCDF-48848E670067}" type="presParOf" srcId="{72171646-59AA-4C61-9358-0DBEBC3C5CA6}" destId="{D89D0C55-F6B4-4516-A492-1C1A2C55C999}" srcOrd="3" destOrd="0" presId="urn:microsoft.com/office/officeart/2011/layout/CircleProcess"/>
    <dgm:cxn modelId="{1FB6A9D5-0FC9-9240-95B2-826A8F5F033B}" type="presParOf" srcId="{D89D0C55-F6B4-4516-A492-1C1A2C55C999}" destId="{A70F6575-C58B-43EA-B237-3C21CB91722F}" srcOrd="0" destOrd="0" presId="urn:microsoft.com/office/officeart/2011/layout/CircleProcess"/>
    <dgm:cxn modelId="{D8226EDD-74A4-BA40-BFCA-1CA189183642}" type="presParOf" srcId="{72171646-59AA-4C61-9358-0DBEBC3C5CA6}" destId="{1B3C62D8-6D61-4507-AB23-4EB62B80FDA4}" srcOrd="4" destOrd="0" presId="urn:microsoft.com/office/officeart/2011/layout/CircleProcess"/>
    <dgm:cxn modelId="{5CE1752F-ECA3-3146-9017-4A1E40B94B1A}" type="presParOf" srcId="{1B3C62D8-6D61-4507-AB23-4EB62B80FDA4}" destId="{D7313CB8-B594-4080-88E4-E0D4747872DA}" srcOrd="0" destOrd="0" presId="urn:microsoft.com/office/officeart/2011/layout/CircleProcess"/>
    <dgm:cxn modelId="{0787368B-AA38-3D47-8B57-06591A1008C2}" type="presParOf" srcId="{72171646-59AA-4C61-9358-0DBEBC3C5CA6}" destId="{BF90D807-F8FE-4AA1-A42F-EB41A97F2804}" srcOrd="5" destOrd="0" presId="urn:microsoft.com/office/officeart/2011/layout/CircleProcess"/>
    <dgm:cxn modelId="{A22171F6-44C8-EF42-9661-56B8082C6659}" type="presParOf" srcId="{72171646-59AA-4C61-9358-0DBEBC3C5CA6}" destId="{96C554C4-0B2A-4502-90A1-A9D282768367}" srcOrd="6" destOrd="0" presId="urn:microsoft.com/office/officeart/2011/layout/CircleProcess"/>
    <dgm:cxn modelId="{8AF83761-AE77-7940-82B2-4224ED5FA616}" type="presParOf" srcId="{96C554C4-0B2A-4502-90A1-A9D282768367}" destId="{DBEFD28C-920C-41C7-A016-0284CBADFEA7}" srcOrd="0" destOrd="0" presId="urn:microsoft.com/office/officeart/2011/layout/CircleProcess"/>
    <dgm:cxn modelId="{023505BE-2A74-C348-9643-DF9B6310355A}" type="presParOf" srcId="{72171646-59AA-4C61-9358-0DBEBC3C5CA6}" destId="{D79976E6-DDDE-45AA-99FA-47BEE983BD56}" srcOrd="7" destOrd="0" presId="urn:microsoft.com/office/officeart/2011/layout/CircleProcess"/>
    <dgm:cxn modelId="{930D3568-5496-0245-BD23-96BCE04E2849}" type="presParOf" srcId="{D79976E6-DDDE-45AA-99FA-47BEE983BD56}" destId="{EC974DF1-229F-422E-B5F9-D1281AFF7EFE}" srcOrd="0" destOrd="0" presId="urn:microsoft.com/office/officeart/2011/layout/CircleProcess"/>
    <dgm:cxn modelId="{BAEAAF3A-1091-0946-94C9-66A4F21D0D41}" type="presParOf" srcId="{72171646-59AA-4C61-9358-0DBEBC3C5CA6}" destId="{F74FE0F0-966D-4883-BD57-34049F42CBC9}" srcOrd="8" destOrd="0" presId="urn:microsoft.com/office/officeart/2011/layout/CircleProcess"/>
    <dgm:cxn modelId="{7CC21155-F193-4A4F-84A0-3EFEF3522C8B}" type="presParOf" srcId="{72171646-59AA-4C61-9358-0DBEBC3C5CA6}" destId="{A136EB2B-2CD1-4BDC-B03C-B9B5CF4DACDE}" srcOrd="9" destOrd="0" presId="urn:microsoft.com/office/officeart/2011/layout/CircleProcess"/>
    <dgm:cxn modelId="{A514E98B-F7B8-174A-A9FC-5B469E63C7C3}" type="presParOf" srcId="{A136EB2B-2CD1-4BDC-B03C-B9B5CF4DACDE}" destId="{316A93AF-C004-4E55-B7E0-0969354F875B}" srcOrd="0" destOrd="0" presId="urn:microsoft.com/office/officeart/2011/layout/CircleProcess"/>
    <dgm:cxn modelId="{9E4E230A-224E-C04E-BB35-B6757443DE2E}" type="presParOf" srcId="{72171646-59AA-4C61-9358-0DBEBC3C5CA6}" destId="{B1E8D0A6-4EB9-4DF8-B601-0B174532A149}" srcOrd="10" destOrd="0" presId="urn:microsoft.com/office/officeart/2011/layout/CircleProcess"/>
    <dgm:cxn modelId="{82E8B47C-F20B-7445-8C17-8AB34744D3F6}" type="presParOf" srcId="{B1E8D0A6-4EB9-4DF8-B601-0B174532A149}" destId="{DC2BD7C3-3DF1-4378-8C66-F6A9DE33B466}" srcOrd="0" destOrd="0" presId="urn:microsoft.com/office/officeart/2011/layout/CircleProcess"/>
    <dgm:cxn modelId="{C827BF65-A7C6-1645-87E8-4D2E72424A0B}" type="presParOf" srcId="{72171646-59AA-4C61-9358-0DBEBC3C5CA6}" destId="{2B52C70E-9FA2-4486-96F4-7D961D651D0E}" srcOrd="11" destOrd="0" presId="urn:microsoft.com/office/officeart/2011/layout/CircleProcess"/>
    <dgm:cxn modelId="{2AA0B8B0-F77E-2744-A9BB-D89F262CFF84}" type="presParOf" srcId="{72171646-59AA-4C61-9358-0DBEBC3C5CA6}" destId="{7F70F147-567C-4D98-A76C-7F4CCA2048D6}" srcOrd="12" destOrd="0" presId="urn:microsoft.com/office/officeart/2011/layout/CircleProcess"/>
    <dgm:cxn modelId="{2011117E-AFD9-7542-893E-A151AC3E0B57}" type="presParOf" srcId="{7F70F147-567C-4D98-A76C-7F4CCA2048D6}" destId="{C82FA279-CFEF-46F0-B3F5-4512D42088BC}" srcOrd="0" destOrd="0" presId="urn:microsoft.com/office/officeart/2011/layout/CircleProcess"/>
    <dgm:cxn modelId="{33D408D3-472C-BA44-9E6E-20D95456C4E6}" type="presParOf" srcId="{72171646-59AA-4C61-9358-0DBEBC3C5CA6}" destId="{CCF140CB-02B1-4B06-8C72-CFB87C7CA316}" srcOrd="13" destOrd="0" presId="urn:microsoft.com/office/officeart/2011/layout/CircleProcess"/>
    <dgm:cxn modelId="{D2305EAC-3AB8-EE40-B3B8-4D50CED4C1AD}" type="presParOf" srcId="{CCF140CB-02B1-4B06-8C72-CFB87C7CA316}" destId="{595C479D-40A2-491C-85DC-A124E21831AC}" srcOrd="0" destOrd="0" presId="urn:microsoft.com/office/officeart/2011/layout/CircleProcess"/>
    <dgm:cxn modelId="{A102DA49-7786-F342-A117-8D664A557883}" type="presParOf" srcId="{72171646-59AA-4C61-9358-0DBEBC3C5CA6}" destId="{B6881DBF-FFE7-49B2-B9A0-186BDB95DFCD}" srcOrd="14" destOrd="0" presId="urn:microsoft.com/office/officeart/2011/layout/CircleProcess"/>
    <dgm:cxn modelId="{611C6AEE-7FE5-404A-91BA-55D40CB354B5}" type="presParOf" srcId="{72171646-59AA-4C61-9358-0DBEBC3C5CA6}" destId="{A71656DC-5E54-4523-AB3E-AE788F9D49BA}" srcOrd="15" destOrd="0" presId="urn:microsoft.com/office/officeart/2011/layout/CircleProcess"/>
    <dgm:cxn modelId="{BDAD2A9E-5673-9A4F-A7FB-A7DAD1E4892E}" type="presParOf" srcId="{A71656DC-5E54-4523-AB3E-AE788F9D49BA}" destId="{560B0D88-CDBE-4817-9D45-3D15C2A218CA}" srcOrd="0" destOrd="0" presId="urn:microsoft.com/office/officeart/2011/layout/CircleProcess"/>
    <dgm:cxn modelId="{E4B023DE-F787-ED4A-87FD-F70790258B2F}" type="presParOf" srcId="{72171646-59AA-4C61-9358-0DBEBC3C5CA6}" destId="{6849F18D-D8BB-4874-8E92-7B9C9C6DB3A3}" srcOrd="16" destOrd="0" presId="urn:microsoft.com/office/officeart/2011/layout/CircleProcess"/>
    <dgm:cxn modelId="{081979CB-EA17-8C43-8598-356D8E2528F6}" type="presParOf" srcId="{6849F18D-D8BB-4874-8E92-7B9C9C6DB3A3}" destId="{1675E00B-3534-40AB-8BB5-4BD882DDA78B}" srcOrd="0" destOrd="0" presId="urn:microsoft.com/office/officeart/2011/layout/CircleProcess"/>
    <dgm:cxn modelId="{5A048D9A-B34A-CD4B-B587-39FF4E47FCAF}" type="presParOf" srcId="{72171646-59AA-4C61-9358-0DBEBC3C5CA6}" destId="{78BA2995-F4EC-4294-AF15-3FB92F22012D}"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E907EE-4AE0-407F-B1AB-A74DCEDE982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C9E961C-EBE2-401D-A863-8C92006CCEAD}">
      <dgm:prSet phldrT="[Text]"/>
      <dgm:spPr/>
      <dgm:t>
        <a:bodyPr/>
        <a:lstStyle/>
        <a:p>
          <a:r>
            <a:rPr lang="en-US" dirty="0"/>
            <a:t>LEGISLATORS</a:t>
          </a:r>
        </a:p>
      </dgm:t>
    </dgm:pt>
    <dgm:pt modelId="{E692B590-6228-4F9B-A35E-1C24600C577C}" type="parTrans" cxnId="{93598C96-A39A-4D65-8E0C-7310D3F2A98D}">
      <dgm:prSet/>
      <dgm:spPr/>
      <dgm:t>
        <a:bodyPr/>
        <a:lstStyle/>
        <a:p>
          <a:endParaRPr lang="en-US"/>
        </a:p>
      </dgm:t>
    </dgm:pt>
    <dgm:pt modelId="{B56AF61A-88E6-42D0-AD35-8FE455E5FE50}" type="sibTrans" cxnId="{93598C96-A39A-4D65-8E0C-7310D3F2A98D}">
      <dgm:prSet/>
      <dgm:spPr/>
      <dgm:t>
        <a:bodyPr/>
        <a:lstStyle/>
        <a:p>
          <a:endParaRPr lang="en-US"/>
        </a:p>
      </dgm:t>
    </dgm:pt>
    <dgm:pt modelId="{2F315508-8DD4-4628-B709-420F6BA9258C}">
      <dgm:prSet phldrT="[Text]"/>
      <dgm:spPr/>
      <dgm:t>
        <a:bodyPr/>
        <a:lstStyle/>
        <a:p>
          <a:r>
            <a:rPr lang="en-US" b="1" dirty="0"/>
            <a:t>Naïve Followers</a:t>
          </a:r>
        </a:p>
      </dgm:t>
    </dgm:pt>
    <dgm:pt modelId="{1CED92EC-0176-477D-9AB1-65691C5539E1}" type="parTrans" cxnId="{72DC0F7F-C157-4F9C-A9BA-423C5C5E5B72}">
      <dgm:prSet/>
      <dgm:spPr/>
      <dgm:t>
        <a:bodyPr/>
        <a:lstStyle/>
        <a:p>
          <a:endParaRPr lang="en-US"/>
        </a:p>
      </dgm:t>
    </dgm:pt>
    <dgm:pt modelId="{F216C832-DFE3-4F22-88B2-0B00EBA56470}" type="sibTrans" cxnId="{72DC0F7F-C157-4F9C-A9BA-423C5C5E5B72}">
      <dgm:prSet/>
      <dgm:spPr/>
      <dgm:t>
        <a:bodyPr/>
        <a:lstStyle/>
        <a:p>
          <a:endParaRPr lang="en-US"/>
        </a:p>
      </dgm:t>
    </dgm:pt>
    <dgm:pt modelId="{9FD1578E-1F15-44C9-92FE-A7E52119CBAA}">
      <dgm:prSet phldrT="[Text]"/>
      <dgm:spPr/>
      <dgm:t>
        <a:bodyPr/>
        <a:lstStyle/>
        <a:p>
          <a:r>
            <a:rPr lang="en-US" b="1" dirty="0"/>
            <a:t>Cheerleaders</a:t>
          </a:r>
        </a:p>
      </dgm:t>
    </dgm:pt>
    <dgm:pt modelId="{F1318264-0369-4796-98F0-4D478455A181}" type="parTrans" cxnId="{D1C0F0AC-7052-4259-B8D3-E7A5004D91FC}">
      <dgm:prSet/>
      <dgm:spPr/>
      <dgm:t>
        <a:bodyPr/>
        <a:lstStyle/>
        <a:p>
          <a:endParaRPr lang="en-US"/>
        </a:p>
      </dgm:t>
    </dgm:pt>
    <dgm:pt modelId="{125C4463-25FC-4579-98A1-5A594A8EDFFB}" type="sibTrans" cxnId="{D1C0F0AC-7052-4259-B8D3-E7A5004D91FC}">
      <dgm:prSet/>
      <dgm:spPr/>
      <dgm:t>
        <a:bodyPr/>
        <a:lstStyle/>
        <a:p>
          <a:endParaRPr lang="en-US"/>
        </a:p>
      </dgm:t>
    </dgm:pt>
    <dgm:pt modelId="{F170D12C-4E5B-4762-82B7-7D3D9D53F04C}">
      <dgm:prSet phldrT="[Text]"/>
      <dgm:spPr/>
      <dgm:t>
        <a:bodyPr/>
        <a:lstStyle/>
        <a:p>
          <a:r>
            <a:rPr lang="en-US" b="1" dirty="0"/>
            <a:t>Cynics</a:t>
          </a:r>
        </a:p>
      </dgm:t>
    </dgm:pt>
    <dgm:pt modelId="{577A61E5-B9C8-4D32-BE75-50782B21E26D}" type="parTrans" cxnId="{01614478-CE35-4541-A18E-7794063412EE}">
      <dgm:prSet/>
      <dgm:spPr/>
      <dgm:t>
        <a:bodyPr/>
        <a:lstStyle/>
        <a:p>
          <a:endParaRPr lang="en-US"/>
        </a:p>
      </dgm:t>
    </dgm:pt>
    <dgm:pt modelId="{1F971A15-09D5-4865-A9BC-74DF837AA183}" type="sibTrans" cxnId="{01614478-CE35-4541-A18E-7794063412EE}">
      <dgm:prSet/>
      <dgm:spPr/>
      <dgm:t>
        <a:bodyPr/>
        <a:lstStyle/>
        <a:p>
          <a:endParaRPr lang="en-US"/>
        </a:p>
      </dgm:t>
    </dgm:pt>
    <dgm:pt modelId="{FDFCDDD9-A206-478B-AF1B-2E58A76E2765}">
      <dgm:prSet phldrT="[Text]"/>
      <dgm:spPr/>
      <dgm:t>
        <a:bodyPr/>
        <a:lstStyle/>
        <a:p>
          <a:r>
            <a:rPr lang="en-US" b="1" dirty="0"/>
            <a:t>Adversaries</a:t>
          </a:r>
        </a:p>
      </dgm:t>
    </dgm:pt>
    <dgm:pt modelId="{F5C8F908-C962-4A87-BF5C-E5EEE618212E}" type="parTrans" cxnId="{C8C75489-2A25-47E1-AADE-61E51110FD75}">
      <dgm:prSet/>
      <dgm:spPr/>
      <dgm:t>
        <a:bodyPr/>
        <a:lstStyle/>
        <a:p>
          <a:endParaRPr lang="en-US"/>
        </a:p>
      </dgm:t>
    </dgm:pt>
    <dgm:pt modelId="{2189992C-4569-489E-8620-6BD2C8AFF0F2}" type="sibTrans" cxnId="{C8C75489-2A25-47E1-AADE-61E51110FD75}">
      <dgm:prSet/>
      <dgm:spPr/>
      <dgm:t>
        <a:bodyPr/>
        <a:lstStyle/>
        <a:p>
          <a:endParaRPr lang="en-US"/>
        </a:p>
      </dgm:t>
    </dgm:pt>
    <dgm:pt modelId="{560A02FE-77AA-4957-AFB6-728A4898EACB}">
      <dgm:prSet/>
      <dgm:spPr/>
      <dgm:t>
        <a:bodyPr/>
        <a:lstStyle/>
        <a:p>
          <a:r>
            <a:rPr lang="en-US" dirty="0"/>
            <a:t>Educate, Involve, Ground Commitment</a:t>
          </a:r>
        </a:p>
      </dgm:t>
    </dgm:pt>
    <dgm:pt modelId="{AC352701-1638-421D-B3DE-EB24B78D7C3C}" type="parTrans" cxnId="{0616479F-1289-4D66-A274-A47DD3B453F9}">
      <dgm:prSet/>
      <dgm:spPr/>
      <dgm:t>
        <a:bodyPr/>
        <a:lstStyle/>
        <a:p>
          <a:endParaRPr lang="en-US"/>
        </a:p>
      </dgm:t>
    </dgm:pt>
    <dgm:pt modelId="{99DDDD48-34AD-4069-8215-EFA2718B2561}" type="sibTrans" cxnId="{0616479F-1289-4D66-A274-A47DD3B453F9}">
      <dgm:prSet/>
      <dgm:spPr/>
      <dgm:t>
        <a:bodyPr/>
        <a:lstStyle/>
        <a:p>
          <a:endParaRPr lang="en-US"/>
        </a:p>
      </dgm:t>
    </dgm:pt>
    <dgm:pt modelId="{C11C22FF-6236-4F59-B377-6B8D2FB89AD3}">
      <dgm:prSet/>
      <dgm:spPr/>
      <dgm:t>
        <a:bodyPr/>
        <a:lstStyle/>
        <a:p>
          <a:r>
            <a:rPr lang="en-US" dirty="0"/>
            <a:t>Amplify, Activate, Support</a:t>
          </a:r>
        </a:p>
      </dgm:t>
    </dgm:pt>
    <dgm:pt modelId="{4218B3E8-E0D5-43A9-8AE0-E515AC2B8CE1}" type="parTrans" cxnId="{997319D8-0CA3-4EE1-A3C4-B4A95DE37D9D}">
      <dgm:prSet/>
      <dgm:spPr/>
      <dgm:t>
        <a:bodyPr/>
        <a:lstStyle/>
        <a:p>
          <a:endParaRPr lang="en-US"/>
        </a:p>
      </dgm:t>
    </dgm:pt>
    <dgm:pt modelId="{BE79859F-993A-44E2-A127-AC9A72A8C53B}" type="sibTrans" cxnId="{997319D8-0CA3-4EE1-A3C4-B4A95DE37D9D}">
      <dgm:prSet/>
      <dgm:spPr/>
      <dgm:t>
        <a:bodyPr/>
        <a:lstStyle/>
        <a:p>
          <a:endParaRPr lang="en-US"/>
        </a:p>
      </dgm:t>
    </dgm:pt>
    <dgm:pt modelId="{2F7A2B5D-4C18-4D44-96F0-96952AFBF72F}">
      <dgm:prSet/>
      <dgm:spPr/>
      <dgm:t>
        <a:bodyPr/>
        <a:lstStyle/>
        <a:p>
          <a:r>
            <a:rPr lang="en-US" dirty="0"/>
            <a:t>Abandon, Convert</a:t>
          </a:r>
        </a:p>
      </dgm:t>
    </dgm:pt>
    <dgm:pt modelId="{1BDFA47F-75D6-44A0-B85C-6430F7701B5A}" type="parTrans" cxnId="{6598C325-760C-4BDE-BDD6-8D70A5C3B0D5}">
      <dgm:prSet/>
      <dgm:spPr/>
      <dgm:t>
        <a:bodyPr/>
        <a:lstStyle/>
        <a:p>
          <a:endParaRPr lang="en-US"/>
        </a:p>
      </dgm:t>
    </dgm:pt>
    <dgm:pt modelId="{F3DCB808-7F38-4806-B045-281D5A965A9F}" type="sibTrans" cxnId="{6598C325-760C-4BDE-BDD6-8D70A5C3B0D5}">
      <dgm:prSet/>
      <dgm:spPr/>
      <dgm:t>
        <a:bodyPr/>
        <a:lstStyle/>
        <a:p>
          <a:endParaRPr lang="en-US"/>
        </a:p>
      </dgm:t>
    </dgm:pt>
    <dgm:pt modelId="{88A70F73-ED4F-4648-ADE0-8C2C825117B9}">
      <dgm:prSet/>
      <dgm:spPr/>
      <dgm:t>
        <a:bodyPr/>
        <a:lstStyle/>
        <a:p>
          <a:r>
            <a:rPr lang="en-US" dirty="0"/>
            <a:t>Persuade with Evidence, Minimize Opposition</a:t>
          </a:r>
        </a:p>
      </dgm:t>
    </dgm:pt>
    <dgm:pt modelId="{EF931729-D4F0-4109-8854-CB90413EC299}" type="parTrans" cxnId="{AB499442-BC97-4B3A-BBC4-AA7735732516}">
      <dgm:prSet/>
      <dgm:spPr/>
      <dgm:t>
        <a:bodyPr/>
        <a:lstStyle/>
        <a:p>
          <a:endParaRPr lang="en-US"/>
        </a:p>
      </dgm:t>
    </dgm:pt>
    <dgm:pt modelId="{F14F5E1F-7529-48C8-BD8C-EE6848EF1132}" type="sibTrans" cxnId="{AB499442-BC97-4B3A-BBC4-AA7735732516}">
      <dgm:prSet/>
      <dgm:spPr/>
      <dgm:t>
        <a:bodyPr/>
        <a:lstStyle/>
        <a:p>
          <a:endParaRPr lang="en-US"/>
        </a:p>
      </dgm:t>
    </dgm:pt>
    <dgm:pt modelId="{4CBC5F41-12BC-4B67-9120-6BFA6738238E}" type="pres">
      <dgm:prSet presAssocID="{97E907EE-4AE0-407F-B1AB-A74DCEDE982B}" presName="diagram" presStyleCnt="0">
        <dgm:presLayoutVars>
          <dgm:chMax val="1"/>
          <dgm:dir/>
          <dgm:animLvl val="ctr"/>
          <dgm:resizeHandles val="exact"/>
        </dgm:presLayoutVars>
      </dgm:prSet>
      <dgm:spPr/>
    </dgm:pt>
    <dgm:pt modelId="{E7CAD9DF-56AD-499C-99A2-095F0BDFD339}" type="pres">
      <dgm:prSet presAssocID="{97E907EE-4AE0-407F-B1AB-A74DCEDE982B}" presName="matrix" presStyleCnt="0"/>
      <dgm:spPr/>
    </dgm:pt>
    <dgm:pt modelId="{ECC2E958-6716-420B-AE7D-100AC9AE9CD8}" type="pres">
      <dgm:prSet presAssocID="{97E907EE-4AE0-407F-B1AB-A74DCEDE982B}" presName="tile1" presStyleLbl="node1" presStyleIdx="0" presStyleCnt="4"/>
      <dgm:spPr/>
    </dgm:pt>
    <dgm:pt modelId="{A74855BE-105F-435F-8336-E5C3B9B9539A}" type="pres">
      <dgm:prSet presAssocID="{97E907EE-4AE0-407F-B1AB-A74DCEDE982B}" presName="tile1text" presStyleLbl="node1" presStyleIdx="0" presStyleCnt="4">
        <dgm:presLayoutVars>
          <dgm:chMax val="0"/>
          <dgm:chPref val="0"/>
          <dgm:bulletEnabled val="1"/>
        </dgm:presLayoutVars>
      </dgm:prSet>
      <dgm:spPr/>
    </dgm:pt>
    <dgm:pt modelId="{9DA54600-F064-4D17-8BDF-39D79FA67966}" type="pres">
      <dgm:prSet presAssocID="{97E907EE-4AE0-407F-B1AB-A74DCEDE982B}" presName="tile2" presStyleLbl="node1" presStyleIdx="1" presStyleCnt="4"/>
      <dgm:spPr/>
    </dgm:pt>
    <dgm:pt modelId="{C5248892-C779-4A99-81C0-6D4086A2E35F}" type="pres">
      <dgm:prSet presAssocID="{97E907EE-4AE0-407F-B1AB-A74DCEDE982B}" presName="tile2text" presStyleLbl="node1" presStyleIdx="1" presStyleCnt="4">
        <dgm:presLayoutVars>
          <dgm:chMax val="0"/>
          <dgm:chPref val="0"/>
          <dgm:bulletEnabled val="1"/>
        </dgm:presLayoutVars>
      </dgm:prSet>
      <dgm:spPr/>
    </dgm:pt>
    <dgm:pt modelId="{0B5B4BAD-2AFA-4048-B764-E0FA660F523D}" type="pres">
      <dgm:prSet presAssocID="{97E907EE-4AE0-407F-B1AB-A74DCEDE982B}" presName="tile3" presStyleLbl="node1" presStyleIdx="2" presStyleCnt="4"/>
      <dgm:spPr/>
    </dgm:pt>
    <dgm:pt modelId="{FDCCBC28-CB6D-45CC-9487-275A18781B1C}" type="pres">
      <dgm:prSet presAssocID="{97E907EE-4AE0-407F-B1AB-A74DCEDE982B}" presName="tile3text" presStyleLbl="node1" presStyleIdx="2" presStyleCnt="4">
        <dgm:presLayoutVars>
          <dgm:chMax val="0"/>
          <dgm:chPref val="0"/>
          <dgm:bulletEnabled val="1"/>
        </dgm:presLayoutVars>
      </dgm:prSet>
      <dgm:spPr/>
    </dgm:pt>
    <dgm:pt modelId="{1C813B53-2101-459B-BBF8-374462ECA933}" type="pres">
      <dgm:prSet presAssocID="{97E907EE-4AE0-407F-B1AB-A74DCEDE982B}" presName="tile4" presStyleLbl="node1" presStyleIdx="3" presStyleCnt="4"/>
      <dgm:spPr/>
    </dgm:pt>
    <dgm:pt modelId="{90A949A4-3004-479D-9FBE-9726B16726D9}" type="pres">
      <dgm:prSet presAssocID="{97E907EE-4AE0-407F-B1AB-A74DCEDE982B}" presName="tile4text" presStyleLbl="node1" presStyleIdx="3" presStyleCnt="4">
        <dgm:presLayoutVars>
          <dgm:chMax val="0"/>
          <dgm:chPref val="0"/>
          <dgm:bulletEnabled val="1"/>
        </dgm:presLayoutVars>
      </dgm:prSet>
      <dgm:spPr/>
    </dgm:pt>
    <dgm:pt modelId="{E62AF78B-5490-4978-BC4A-56DBDAA8AF80}" type="pres">
      <dgm:prSet presAssocID="{97E907EE-4AE0-407F-B1AB-A74DCEDE982B}" presName="centerTile" presStyleLbl="fgShp" presStyleIdx="0" presStyleCnt="1">
        <dgm:presLayoutVars>
          <dgm:chMax val="0"/>
          <dgm:chPref val="0"/>
        </dgm:presLayoutVars>
      </dgm:prSet>
      <dgm:spPr/>
    </dgm:pt>
  </dgm:ptLst>
  <dgm:cxnLst>
    <dgm:cxn modelId="{0DCA4701-B1CC-4420-8CF4-880E904B5DB1}" type="presOf" srcId="{2F7A2B5D-4C18-4D44-96F0-96952AFBF72F}" destId="{FDCCBC28-CB6D-45CC-9487-275A18781B1C}" srcOrd="1" destOrd="1" presId="urn:microsoft.com/office/officeart/2005/8/layout/matrix1"/>
    <dgm:cxn modelId="{3FABE80A-1689-4654-AEB4-057C6E592C69}" type="presOf" srcId="{C11C22FF-6236-4F59-B377-6B8D2FB89AD3}" destId="{C5248892-C779-4A99-81C0-6D4086A2E35F}" srcOrd="1" destOrd="1" presId="urn:microsoft.com/office/officeart/2005/8/layout/matrix1"/>
    <dgm:cxn modelId="{8501731E-4219-4D6D-80A7-ACC45B629CE4}" type="presOf" srcId="{560A02FE-77AA-4957-AFB6-728A4898EACB}" destId="{A74855BE-105F-435F-8336-E5C3B9B9539A}" srcOrd="1" destOrd="1" presId="urn:microsoft.com/office/officeart/2005/8/layout/matrix1"/>
    <dgm:cxn modelId="{6598C325-760C-4BDE-BDD6-8D70A5C3B0D5}" srcId="{F170D12C-4E5B-4762-82B7-7D3D9D53F04C}" destId="{2F7A2B5D-4C18-4D44-96F0-96952AFBF72F}" srcOrd="0" destOrd="0" parTransId="{1BDFA47F-75D6-44A0-B85C-6430F7701B5A}" sibTransId="{F3DCB808-7F38-4806-B045-281D5A965A9F}"/>
    <dgm:cxn modelId="{A6EB4530-A2F9-48C9-ADD1-F1B363389C9B}" type="presOf" srcId="{560A02FE-77AA-4957-AFB6-728A4898EACB}" destId="{ECC2E958-6716-420B-AE7D-100AC9AE9CD8}" srcOrd="0" destOrd="1" presId="urn:microsoft.com/office/officeart/2005/8/layout/matrix1"/>
    <dgm:cxn modelId="{BEFAFF34-BCCE-4649-BC71-223FF49C5FEE}" type="presOf" srcId="{F170D12C-4E5B-4762-82B7-7D3D9D53F04C}" destId="{FDCCBC28-CB6D-45CC-9487-275A18781B1C}" srcOrd="1" destOrd="0" presId="urn:microsoft.com/office/officeart/2005/8/layout/matrix1"/>
    <dgm:cxn modelId="{FBE7243F-7C41-4DB9-AE59-7F081609FED7}" type="presOf" srcId="{FDFCDDD9-A206-478B-AF1B-2E58A76E2765}" destId="{1C813B53-2101-459B-BBF8-374462ECA933}" srcOrd="0" destOrd="0" presId="urn:microsoft.com/office/officeart/2005/8/layout/matrix1"/>
    <dgm:cxn modelId="{166FF33F-8B38-41AA-8FFF-5AB1458C6A34}" type="presOf" srcId="{9FD1578E-1F15-44C9-92FE-A7E52119CBAA}" destId="{C5248892-C779-4A99-81C0-6D4086A2E35F}" srcOrd="1" destOrd="0" presId="urn:microsoft.com/office/officeart/2005/8/layout/matrix1"/>
    <dgm:cxn modelId="{8E932D42-15DB-4F34-BE2F-A3A305A04209}" type="presOf" srcId="{97E907EE-4AE0-407F-B1AB-A74DCEDE982B}" destId="{4CBC5F41-12BC-4B67-9120-6BFA6738238E}" srcOrd="0" destOrd="0" presId="urn:microsoft.com/office/officeart/2005/8/layout/matrix1"/>
    <dgm:cxn modelId="{AB499442-BC97-4B3A-BBC4-AA7735732516}" srcId="{FDFCDDD9-A206-478B-AF1B-2E58A76E2765}" destId="{88A70F73-ED4F-4648-ADE0-8C2C825117B9}" srcOrd="0" destOrd="0" parTransId="{EF931729-D4F0-4109-8854-CB90413EC299}" sibTransId="{F14F5E1F-7529-48C8-BD8C-EE6848EF1132}"/>
    <dgm:cxn modelId="{7E35C86E-0869-409A-B81C-4B4F36F51EFC}" type="presOf" srcId="{88A70F73-ED4F-4648-ADE0-8C2C825117B9}" destId="{90A949A4-3004-479D-9FBE-9726B16726D9}" srcOrd="1" destOrd="1" presId="urn:microsoft.com/office/officeart/2005/8/layout/matrix1"/>
    <dgm:cxn modelId="{01614478-CE35-4541-A18E-7794063412EE}" srcId="{FC9E961C-EBE2-401D-A863-8C92006CCEAD}" destId="{F170D12C-4E5B-4762-82B7-7D3D9D53F04C}" srcOrd="2" destOrd="0" parTransId="{577A61E5-B9C8-4D32-BE75-50782B21E26D}" sibTransId="{1F971A15-09D5-4865-A9BC-74DF837AA183}"/>
    <dgm:cxn modelId="{27A94059-B65A-478C-83C5-78F5CC24F71E}" type="presOf" srcId="{F170D12C-4E5B-4762-82B7-7D3D9D53F04C}" destId="{0B5B4BAD-2AFA-4048-B764-E0FA660F523D}" srcOrd="0" destOrd="0" presId="urn:microsoft.com/office/officeart/2005/8/layout/matrix1"/>
    <dgm:cxn modelId="{EE9C817D-2BBB-4F32-8387-3458C1B10D71}" type="presOf" srcId="{2F315508-8DD4-4628-B709-420F6BA9258C}" destId="{ECC2E958-6716-420B-AE7D-100AC9AE9CD8}" srcOrd="0" destOrd="0" presId="urn:microsoft.com/office/officeart/2005/8/layout/matrix1"/>
    <dgm:cxn modelId="{72DC0F7F-C157-4F9C-A9BA-423C5C5E5B72}" srcId="{FC9E961C-EBE2-401D-A863-8C92006CCEAD}" destId="{2F315508-8DD4-4628-B709-420F6BA9258C}" srcOrd="0" destOrd="0" parTransId="{1CED92EC-0176-477D-9AB1-65691C5539E1}" sibTransId="{F216C832-DFE3-4F22-88B2-0B00EBA56470}"/>
    <dgm:cxn modelId="{C8C75489-2A25-47E1-AADE-61E51110FD75}" srcId="{FC9E961C-EBE2-401D-A863-8C92006CCEAD}" destId="{FDFCDDD9-A206-478B-AF1B-2E58A76E2765}" srcOrd="3" destOrd="0" parTransId="{F5C8F908-C962-4A87-BF5C-E5EEE618212E}" sibTransId="{2189992C-4569-489E-8620-6BD2C8AFF0F2}"/>
    <dgm:cxn modelId="{FE634D8D-6A99-42EA-B1F8-27C149AF8D77}" type="presOf" srcId="{C11C22FF-6236-4F59-B377-6B8D2FB89AD3}" destId="{9DA54600-F064-4D17-8BDF-39D79FA67966}" srcOrd="0" destOrd="1" presId="urn:microsoft.com/office/officeart/2005/8/layout/matrix1"/>
    <dgm:cxn modelId="{1537748E-BF30-4596-B3D0-5F6080CF038D}" type="presOf" srcId="{2F7A2B5D-4C18-4D44-96F0-96952AFBF72F}" destId="{0B5B4BAD-2AFA-4048-B764-E0FA660F523D}" srcOrd="0" destOrd="1" presId="urn:microsoft.com/office/officeart/2005/8/layout/matrix1"/>
    <dgm:cxn modelId="{FD6B0B93-51AE-49A0-8524-BDF2E0F71C90}" type="presOf" srcId="{FC9E961C-EBE2-401D-A863-8C92006CCEAD}" destId="{E62AF78B-5490-4978-BC4A-56DBDAA8AF80}" srcOrd="0" destOrd="0" presId="urn:microsoft.com/office/officeart/2005/8/layout/matrix1"/>
    <dgm:cxn modelId="{93598C96-A39A-4D65-8E0C-7310D3F2A98D}" srcId="{97E907EE-4AE0-407F-B1AB-A74DCEDE982B}" destId="{FC9E961C-EBE2-401D-A863-8C92006CCEAD}" srcOrd="0" destOrd="0" parTransId="{E692B590-6228-4F9B-A35E-1C24600C577C}" sibTransId="{B56AF61A-88E6-42D0-AD35-8FE455E5FE50}"/>
    <dgm:cxn modelId="{0616479F-1289-4D66-A274-A47DD3B453F9}" srcId="{2F315508-8DD4-4628-B709-420F6BA9258C}" destId="{560A02FE-77AA-4957-AFB6-728A4898EACB}" srcOrd="0" destOrd="0" parTransId="{AC352701-1638-421D-B3DE-EB24B78D7C3C}" sibTransId="{99DDDD48-34AD-4069-8215-EFA2718B2561}"/>
    <dgm:cxn modelId="{D1C0F0AC-7052-4259-B8D3-E7A5004D91FC}" srcId="{FC9E961C-EBE2-401D-A863-8C92006CCEAD}" destId="{9FD1578E-1F15-44C9-92FE-A7E52119CBAA}" srcOrd="1" destOrd="0" parTransId="{F1318264-0369-4796-98F0-4D478455A181}" sibTransId="{125C4463-25FC-4579-98A1-5A594A8EDFFB}"/>
    <dgm:cxn modelId="{F72693AD-A700-4930-B4E8-617C341FA542}" type="presOf" srcId="{FDFCDDD9-A206-478B-AF1B-2E58A76E2765}" destId="{90A949A4-3004-479D-9FBE-9726B16726D9}" srcOrd="1" destOrd="0" presId="urn:microsoft.com/office/officeart/2005/8/layout/matrix1"/>
    <dgm:cxn modelId="{005D64BB-B774-4F82-BE1C-F36D30B48B88}" type="presOf" srcId="{2F315508-8DD4-4628-B709-420F6BA9258C}" destId="{A74855BE-105F-435F-8336-E5C3B9B9539A}" srcOrd="1" destOrd="0" presId="urn:microsoft.com/office/officeart/2005/8/layout/matrix1"/>
    <dgm:cxn modelId="{07FD95D2-A7F6-4015-A63A-3F50D05505F5}" type="presOf" srcId="{88A70F73-ED4F-4648-ADE0-8C2C825117B9}" destId="{1C813B53-2101-459B-BBF8-374462ECA933}" srcOrd="0" destOrd="1" presId="urn:microsoft.com/office/officeart/2005/8/layout/matrix1"/>
    <dgm:cxn modelId="{997319D8-0CA3-4EE1-A3C4-B4A95DE37D9D}" srcId="{9FD1578E-1F15-44C9-92FE-A7E52119CBAA}" destId="{C11C22FF-6236-4F59-B377-6B8D2FB89AD3}" srcOrd="0" destOrd="0" parTransId="{4218B3E8-E0D5-43A9-8AE0-E515AC2B8CE1}" sibTransId="{BE79859F-993A-44E2-A127-AC9A72A8C53B}"/>
    <dgm:cxn modelId="{81563DF7-95E9-4090-8052-3D8AE9AB456A}" type="presOf" srcId="{9FD1578E-1F15-44C9-92FE-A7E52119CBAA}" destId="{9DA54600-F064-4D17-8BDF-39D79FA67966}" srcOrd="0" destOrd="0" presId="urn:microsoft.com/office/officeart/2005/8/layout/matrix1"/>
    <dgm:cxn modelId="{72F19097-CE7D-4546-94C5-660D5C13E1AC}" type="presParOf" srcId="{4CBC5F41-12BC-4B67-9120-6BFA6738238E}" destId="{E7CAD9DF-56AD-499C-99A2-095F0BDFD339}" srcOrd="0" destOrd="0" presId="urn:microsoft.com/office/officeart/2005/8/layout/matrix1"/>
    <dgm:cxn modelId="{2A48B914-A076-4EC7-90AA-C0A9C5C467EE}" type="presParOf" srcId="{E7CAD9DF-56AD-499C-99A2-095F0BDFD339}" destId="{ECC2E958-6716-420B-AE7D-100AC9AE9CD8}" srcOrd="0" destOrd="0" presId="urn:microsoft.com/office/officeart/2005/8/layout/matrix1"/>
    <dgm:cxn modelId="{903C5C17-ED20-4BF0-9743-9563A33DC255}" type="presParOf" srcId="{E7CAD9DF-56AD-499C-99A2-095F0BDFD339}" destId="{A74855BE-105F-435F-8336-E5C3B9B9539A}" srcOrd="1" destOrd="0" presId="urn:microsoft.com/office/officeart/2005/8/layout/matrix1"/>
    <dgm:cxn modelId="{8CD9DDC0-DE2D-4E69-A535-97C1997C4480}" type="presParOf" srcId="{E7CAD9DF-56AD-499C-99A2-095F0BDFD339}" destId="{9DA54600-F064-4D17-8BDF-39D79FA67966}" srcOrd="2" destOrd="0" presId="urn:microsoft.com/office/officeart/2005/8/layout/matrix1"/>
    <dgm:cxn modelId="{FA9F6493-E772-4BEB-A666-3CDDB8BBF90F}" type="presParOf" srcId="{E7CAD9DF-56AD-499C-99A2-095F0BDFD339}" destId="{C5248892-C779-4A99-81C0-6D4086A2E35F}" srcOrd="3" destOrd="0" presId="urn:microsoft.com/office/officeart/2005/8/layout/matrix1"/>
    <dgm:cxn modelId="{8CB0ABDB-5FC8-4789-A135-13BA6E9274E5}" type="presParOf" srcId="{E7CAD9DF-56AD-499C-99A2-095F0BDFD339}" destId="{0B5B4BAD-2AFA-4048-B764-E0FA660F523D}" srcOrd="4" destOrd="0" presId="urn:microsoft.com/office/officeart/2005/8/layout/matrix1"/>
    <dgm:cxn modelId="{AE1B72ED-2905-4400-87C6-647CC4BC382D}" type="presParOf" srcId="{E7CAD9DF-56AD-499C-99A2-095F0BDFD339}" destId="{FDCCBC28-CB6D-45CC-9487-275A18781B1C}" srcOrd="5" destOrd="0" presId="urn:microsoft.com/office/officeart/2005/8/layout/matrix1"/>
    <dgm:cxn modelId="{E8738205-D838-4E29-9F35-37E7CC253078}" type="presParOf" srcId="{E7CAD9DF-56AD-499C-99A2-095F0BDFD339}" destId="{1C813B53-2101-459B-BBF8-374462ECA933}" srcOrd="6" destOrd="0" presId="urn:microsoft.com/office/officeart/2005/8/layout/matrix1"/>
    <dgm:cxn modelId="{1899B302-44D4-47F3-92BD-62591307E3F8}" type="presParOf" srcId="{E7CAD9DF-56AD-499C-99A2-095F0BDFD339}" destId="{90A949A4-3004-479D-9FBE-9726B16726D9}" srcOrd="7" destOrd="0" presId="urn:microsoft.com/office/officeart/2005/8/layout/matrix1"/>
    <dgm:cxn modelId="{D9B8A4D6-B0E4-4FA2-8761-5A87EAD7455A}" type="presParOf" srcId="{4CBC5F41-12BC-4B67-9120-6BFA6738238E}" destId="{E62AF78B-5490-4978-BC4A-56DBDAA8AF8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EBAEC-90C9-424E-A2BD-978B6E937D70}">
      <dsp:nvSpPr>
        <dsp:cNvPr id="0" name=""/>
        <dsp:cNvSpPr/>
      </dsp:nvSpPr>
      <dsp:spPr>
        <a:xfrm>
          <a:off x="7803944" y="490808"/>
          <a:ext cx="1300626" cy="1300379"/>
        </a:xfrm>
        <a:prstGeom prst="ellipse">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727B90-B1FB-4E1D-8F38-7AAD055B287E}">
      <dsp:nvSpPr>
        <dsp:cNvPr id="0" name=""/>
        <dsp:cNvSpPr/>
      </dsp:nvSpPr>
      <dsp:spPr>
        <a:xfrm>
          <a:off x="7847739" y="534161"/>
          <a:ext cx="1213862" cy="1213671"/>
        </a:xfrm>
        <a:prstGeom prst="ellipse">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Profile</a:t>
          </a:r>
        </a:p>
      </dsp:txBody>
      <dsp:txXfrm>
        <a:off x="8021266" y="707575"/>
        <a:ext cx="866808" cy="866843"/>
      </dsp:txXfrm>
    </dsp:sp>
    <dsp:sp modelId="{A70F6575-C58B-43EA-B237-3C21CB91722F}">
      <dsp:nvSpPr>
        <dsp:cNvPr id="0" name=""/>
        <dsp:cNvSpPr/>
      </dsp:nvSpPr>
      <dsp:spPr>
        <a:xfrm rot="2700000">
          <a:off x="6460441" y="490661"/>
          <a:ext cx="1300443" cy="1300443"/>
        </a:xfrm>
        <a:prstGeom prst="teardrop">
          <a:avLst>
            <a:gd name="adj" fmla="val 100000"/>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313CB8-B594-4080-88E4-E0D4747872DA}">
      <dsp:nvSpPr>
        <dsp:cNvPr id="0" name=""/>
        <dsp:cNvSpPr/>
      </dsp:nvSpPr>
      <dsp:spPr>
        <a:xfrm>
          <a:off x="6504144" y="534161"/>
          <a:ext cx="1213862" cy="1213671"/>
        </a:xfrm>
        <a:prstGeom prst="ellipse">
          <a:avLst/>
        </a:prstGeom>
        <a:solidFill>
          <a:schemeClr val="lt1">
            <a:alpha val="90000"/>
            <a:hueOff val="0"/>
            <a:satOff val="0"/>
            <a:lumOff val="0"/>
            <a:alphaOff val="0"/>
          </a:schemeClr>
        </a:solidFill>
        <a:ln w="1397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Process </a:t>
          </a:r>
        </a:p>
      </dsp:txBody>
      <dsp:txXfrm>
        <a:off x="6677671" y="707575"/>
        <a:ext cx="866808" cy="866843"/>
      </dsp:txXfrm>
    </dsp:sp>
    <dsp:sp modelId="{DBEFD28C-920C-41C7-A016-0284CBADFEA7}">
      <dsp:nvSpPr>
        <dsp:cNvPr id="0" name=""/>
        <dsp:cNvSpPr/>
      </dsp:nvSpPr>
      <dsp:spPr>
        <a:xfrm rot="2700000">
          <a:off x="5116846" y="490661"/>
          <a:ext cx="1300443" cy="1300443"/>
        </a:xfrm>
        <a:prstGeom prst="teardrop">
          <a:avLst>
            <a:gd name="adj" fmla="val 100000"/>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974DF1-229F-422E-B5F9-D1281AFF7EFE}">
      <dsp:nvSpPr>
        <dsp:cNvPr id="0" name=""/>
        <dsp:cNvSpPr/>
      </dsp:nvSpPr>
      <dsp:spPr>
        <a:xfrm>
          <a:off x="5160549" y="534161"/>
          <a:ext cx="1213862" cy="1213671"/>
        </a:xfrm>
        <a:prstGeom prst="ellipse">
          <a:avLst/>
        </a:prstGeom>
        <a:solidFill>
          <a:schemeClr val="lt1">
            <a:alpha val="90000"/>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Partners</a:t>
          </a:r>
        </a:p>
      </dsp:txBody>
      <dsp:txXfrm>
        <a:off x="5334076" y="707575"/>
        <a:ext cx="866808" cy="866843"/>
      </dsp:txXfrm>
    </dsp:sp>
    <dsp:sp modelId="{316A93AF-C004-4E55-B7E0-0969354F875B}">
      <dsp:nvSpPr>
        <dsp:cNvPr id="0" name=""/>
        <dsp:cNvSpPr/>
      </dsp:nvSpPr>
      <dsp:spPr>
        <a:xfrm rot="2700000">
          <a:off x="3773251" y="490661"/>
          <a:ext cx="1300443" cy="1300443"/>
        </a:xfrm>
        <a:prstGeom prst="teardrop">
          <a:avLst>
            <a:gd name="adj" fmla="val 100000"/>
          </a:avLst>
        </a:prstGeom>
        <a:solidFill>
          <a:schemeClr val="accent5">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2BD7C3-3DF1-4378-8C66-F6A9DE33B466}">
      <dsp:nvSpPr>
        <dsp:cNvPr id="0" name=""/>
        <dsp:cNvSpPr/>
      </dsp:nvSpPr>
      <dsp:spPr>
        <a:xfrm>
          <a:off x="3816954" y="534161"/>
          <a:ext cx="1213862" cy="1213671"/>
        </a:xfrm>
        <a:prstGeom prst="ellipse">
          <a:avLst/>
        </a:prstGeom>
        <a:solidFill>
          <a:schemeClr val="lt1">
            <a:alpha val="90000"/>
            <a:hueOff val="0"/>
            <a:satOff val="0"/>
            <a:lumOff val="0"/>
            <a:alphaOff val="0"/>
          </a:schemeClr>
        </a:solidFill>
        <a:ln w="1397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Planning</a:t>
          </a:r>
        </a:p>
      </dsp:txBody>
      <dsp:txXfrm>
        <a:off x="3989655" y="707575"/>
        <a:ext cx="866808" cy="866843"/>
      </dsp:txXfrm>
    </dsp:sp>
    <dsp:sp modelId="{C82FA279-CFEF-46F0-B3F5-4512D42088BC}">
      <dsp:nvSpPr>
        <dsp:cNvPr id="0" name=""/>
        <dsp:cNvSpPr/>
      </dsp:nvSpPr>
      <dsp:spPr>
        <a:xfrm rot="2700000">
          <a:off x="2429656" y="490661"/>
          <a:ext cx="1300443" cy="1300443"/>
        </a:xfrm>
        <a:prstGeom prst="teardrop">
          <a:avLst>
            <a:gd name="adj" fmla="val 100000"/>
          </a:avLst>
        </a:prstGeom>
        <a:solidFill>
          <a:schemeClr val="accent6">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5C479D-40A2-491C-85DC-A124E21831AC}">
      <dsp:nvSpPr>
        <dsp:cNvPr id="0" name=""/>
        <dsp:cNvSpPr/>
      </dsp:nvSpPr>
      <dsp:spPr>
        <a:xfrm>
          <a:off x="2473360" y="534161"/>
          <a:ext cx="1213862" cy="1213671"/>
        </a:xfrm>
        <a:prstGeom prst="ellipse">
          <a:avLst/>
        </a:prstGeom>
        <a:solidFill>
          <a:schemeClr val="lt1">
            <a:alpha val="90000"/>
            <a:hueOff val="0"/>
            <a:satOff val="0"/>
            <a:lumOff val="0"/>
            <a:alphaOff val="0"/>
          </a:schemeClr>
        </a:solidFill>
        <a:ln w="1397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Policy</a:t>
          </a:r>
        </a:p>
      </dsp:txBody>
      <dsp:txXfrm>
        <a:off x="2646060" y="707575"/>
        <a:ext cx="866808" cy="866843"/>
      </dsp:txXfrm>
    </dsp:sp>
    <dsp:sp modelId="{560B0D88-CDBE-4817-9D45-3D15C2A218CA}">
      <dsp:nvSpPr>
        <dsp:cNvPr id="0" name=""/>
        <dsp:cNvSpPr/>
      </dsp:nvSpPr>
      <dsp:spPr>
        <a:xfrm rot="2700000">
          <a:off x="1086061" y="490661"/>
          <a:ext cx="1300443" cy="1300443"/>
        </a:xfrm>
        <a:prstGeom prst="teardrop">
          <a:avLst>
            <a:gd name="adj" fmla="val 100000"/>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75E00B-3534-40AB-8BB5-4BD882DDA78B}">
      <dsp:nvSpPr>
        <dsp:cNvPr id="0" name=""/>
        <dsp:cNvSpPr/>
      </dsp:nvSpPr>
      <dsp:spPr>
        <a:xfrm>
          <a:off x="1128938" y="534161"/>
          <a:ext cx="1213862" cy="1213671"/>
        </a:xfrm>
        <a:prstGeom prst="ellipse">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Politics</a:t>
          </a:r>
        </a:p>
      </dsp:txBody>
      <dsp:txXfrm>
        <a:off x="1302465" y="707575"/>
        <a:ext cx="866808" cy="866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2E958-6716-420B-AE7D-100AC9AE9CD8}">
      <dsp:nvSpPr>
        <dsp:cNvPr id="0" name=""/>
        <dsp:cNvSpPr/>
      </dsp:nvSpPr>
      <dsp:spPr>
        <a:xfrm rot="16200000">
          <a:off x="1060846" y="-1060846"/>
          <a:ext cx="2175669" cy="4297362"/>
        </a:xfrm>
        <a:prstGeom prst="round1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r>
            <a:rPr lang="en-US" sz="2400" b="1" kern="1200" dirty="0"/>
            <a:t>Naïve Followers</a:t>
          </a:r>
        </a:p>
        <a:p>
          <a:pPr marL="171450" lvl="1" indent="-171450" algn="l" defTabSz="844550">
            <a:lnSpc>
              <a:spcPct val="90000"/>
            </a:lnSpc>
            <a:spcBef>
              <a:spcPct val="0"/>
            </a:spcBef>
            <a:spcAft>
              <a:spcPct val="15000"/>
            </a:spcAft>
            <a:buChar char="•"/>
          </a:pPr>
          <a:r>
            <a:rPr lang="en-US" sz="1900" kern="1200" dirty="0"/>
            <a:t>Educate, Involve, Ground Commitment</a:t>
          </a:r>
        </a:p>
      </dsp:txBody>
      <dsp:txXfrm rot="5400000">
        <a:off x="0" y="0"/>
        <a:ext cx="4297362" cy="1631751"/>
      </dsp:txXfrm>
    </dsp:sp>
    <dsp:sp modelId="{9DA54600-F064-4D17-8BDF-39D79FA67966}">
      <dsp:nvSpPr>
        <dsp:cNvPr id="0" name=""/>
        <dsp:cNvSpPr/>
      </dsp:nvSpPr>
      <dsp:spPr>
        <a:xfrm>
          <a:off x="4297362" y="0"/>
          <a:ext cx="4297362" cy="2175669"/>
        </a:xfrm>
        <a:prstGeom prst="round1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r>
            <a:rPr lang="en-US" sz="2400" b="1" kern="1200" dirty="0"/>
            <a:t>Cheerleaders</a:t>
          </a:r>
        </a:p>
        <a:p>
          <a:pPr marL="171450" lvl="1" indent="-171450" algn="l" defTabSz="844550">
            <a:lnSpc>
              <a:spcPct val="90000"/>
            </a:lnSpc>
            <a:spcBef>
              <a:spcPct val="0"/>
            </a:spcBef>
            <a:spcAft>
              <a:spcPct val="15000"/>
            </a:spcAft>
            <a:buChar char="•"/>
          </a:pPr>
          <a:r>
            <a:rPr lang="en-US" sz="1900" kern="1200" dirty="0"/>
            <a:t>Amplify, Activate, Support</a:t>
          </a:r>
        </a:p>
      </dsp:txBody>
      <dsp:txXfrm>
        <a:off x="4297362" y="0"/>
        <a:ext cx="4297362" cy="1631751"/>
      </dsp:txXfrm>
    </dsp:sp>
    <dsp:sp modelId="{0B5B4BAD-2AFA-4048-B764-E0FA660F523D}">
      <dsp:nvSpPr>
        <dsp:cNvPr id="0" name=""/>
        <dsp:cNvSpPr/>
      </dsp:nvSpPr>
      <dsp:spPr>
        <a:xfrm rot="10800000">
          <a:off x="0" y="2175669"/>
          <a:ext cx="4297362" cy="2175669"/>
        </a:xfrm>
        <a:prstGeom prst="round1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r>
            <a:rPr lang="en-US" sz="2400" b="1" kern="1200" dirty="0"/>
            <a:t>Cynics</a:t>
          </a:r>
        </a:p>
        <a:p>
          <a:pPr marL="171450" lvl="1" indent="-171450" algn="l" defTabSz="844550">
            <a:lnSpc>
              <a:spcPct val="90000"/>
            </a:lnSpc>
            <a:spcBef>
              <a:spcPct val="0"/>
            </a:spcBef>
            <a:spcAft>
              <a:spcPct val="15000"/>
            </a:spcAft>
            <a:buChar char="•"/>
          </a:pPr>
          <a:r>
            <a:rPr lang="en-US" sz="1900" kern="1200" dirty="0"/>
            <a:t>Abandon, Convert</a:t>
          </a:r>
        </a:p>
      </dsp:txBody>
      <dsp:txXfrm rot="10800000">
        <a:off x="0" y="2719586"/>
        <a:ext cx="4297362" cy="1631751"/>
      </dsp:txXfrm>
    </dsp:sp>
    <dsp:sp modelId="{1C813B53-2101-459B-BBF8-374462ECA933}">
      <dsp:nvSpPr>
        <dsp:cNvPr id="0" name=""/>
        <dsp:cNvSpPr/>
      </dsp:nvSpPr>
      <dsp:spPr>
        <a:xfrm rot="5400000">
          <a:off x="5358209" y="1114822"/>
          <a:ext cx="2175669" cy="4297362"/>
        </a:xfrm>
        <a:prstGeom prst="round1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r>
            <a:rPr lang="en-US" sz="2400" b="1" kern="1200" dirty="0"/>
            <a:t>Adversaries</a:t>
          </a:r>
        </a:p>
        <a:p>
          <a:pPr marL="171450" lvl="1" indent="-171450" algn="l" defTabSz="844550">
            <a:lnSpc>
              <a:spcPct val="90000"/>
            </a:lnSpc>
            <a:spcBef>
              <a:spcPct val="0"/>
            </a:spcBef>
            <a:spcAft>
              <a:spcPct val="15000"/>
            </a:spcAft>
            <a:buChar char="•"/>
          </a:pPr>
          <a:r>
            <a:rPr lang="en-US" sz="1900" kern="1200" dirty="0"/>
            <a:t>Persuade with Evidence, Minimize Opposition</a:t>
          </a:r>
        </a:p>
      </dsp:txBody>
      <dsp:txXfrm rot="-5400000">
        <a:off x="4297362" y="2719585"/>
        <a:ext cx="4297362" cy="1631751"/>
      </dsp:txXfrm>
    </dsp:sp>
    <dsp:sp modelId="{E62AF78B-5490-4978-BC4A-56DBDAA8AF80}">
      <dsp:nvSpPr>
        <dsp:cNvPr id="0" name=""/>
        <dsp:cNvSpPr/>
      </dsp:nvSpPr>
      <dsp:spPr>
        <a:xfrm>
          <a:off x="3008153" y="1631751"/>
          <a:ext cx="2578417" cy="1087834"/>
        </a:xfrm>
        <a:prstGeom prst="roundRect">
          <a:avLst/>
        </a:prstGeom>
        <a:solidFill>
          <a:schemeClr val="accent1">
            <a:tint val="6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LEGISLATORS</a:t>
          </a:r>
        </a:p>
      </dsp:txBody>
      <dsp:txXfrm>
        <a:off x="3061257" y="1684855"/>
        <a:ext cx="2472209" cy="98162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80158-2911-4B63-8B1F-F116DA482AB4}" type="datetimeFigureOut">
              <a:rPr lang="en-US" smtClean="0"/>
              <a:t>11/27/2023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25C0C-8B07-4EBA-A741-44AC1125FC6C}" type="slidenum">
              <a:rPr lang="en-US" smtClean="0"/>
              <a:t>‹#›</a:t>
            </a:fld>
            <a:endParaRPr lang="en-US"/>
          </a:p>
        </p:txBody>
      </p:sp>
    </p:spTree>
    <p:extLst>
      <p:ext uri="{BB962C8B-B14F-4D97-AF65-F5344CB8AC3E}">
        <p14:creationId xmlns:p14="http://schemas.microsoft.com/office/powerpoint/2010/main" val="179617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mn-lt"/>
                <a:ea typeface="Times New Roman" panose="02020603050405020304" pitchFamily="18" charset="0"/>
                <a:cs typeface="Times New Roman" panose="02020603050405020304" pitchFamily="18" charset="0"/>
              </a:rPr>
              <a:t>I. </a:t>
            </a:r>
            <a:r>
              <a:rPr lang="en-US" sz="1200" b="1" kern="100" dirty="0">
                <a:effectLst/>
                <a:latin typeface="+mn-lt"/>
                <a:ea typeface="Times New Roman" panose="02020603050405020304" pitchFamily="18" charset="0"/>
                <a:cs typeface="Times New Roman" panose="02020603050405020304" pitchFamily="18" charset="0"/>
              </a:rPr>
              <a:t>Introduction</a:t>
            </a:r>
            <a:r>
              <a:rPr lang="en-US" sz="1200" kern="100" dirty="0">
                <a:effectLst/>
                <a:latin typeface="+mn-lt"/>
                <a:ea typeface="Times New Roman" panose="02020603050405020304" pitchFamily="18" charset="0"/>
                <a:cs typeface="Times New Roman" panose="02020603050405020304" pitchFamily="18" charset="0"/>
              </a:rPr>
              <a:t> (3 minutes)</a:t>
            </a:r>
          </a:p>
          <a:p>
            <a:pPr marL="457200" marR="0">
              <a:spcBef>
                <a:spcPts val="0"/>
              </a:spcBef>
              <a:spcAft>
                <a:spcPts val="0"/>
              </a:spcAft>
            </a:pPr>
            <a:r>
              <a:rPr lang="en-US" sz="1200" kern="100" dirty="0">
                <a:effectLst/>
                <a:latin typeface="+mn-lt"/>
                <a:ea typeface="Times New Roman" panose="02020603050405020304" pitchFamily="18" charset="0"/>
                <a:cs typeface="Times New Roman" panose="02020603050405020304" pitchFamily="18" charset="0"/>
              </a:rPr>
              <a:t>A. Welcome and opening remarks</a:t>
            </a:r>
          </a:p>
          <a:p>
            <a:pPr marL="457200" marR="0">
              <a:spcBef>
                <a:spcPts val="0"/>
              </a:spcBef>
              <a:spcAft>
                <a:spcPts val="0"/>
              </a:spcAft>
            </a:pPr>
            <a:r>
              <a:rPr lang="en-US" sz="1200" kern="100" dirty="0">
                <a:effectLst/>
                <a:latin typeface="+mn-lt"/>
                <a:ea typeface="Times New Roman" panose="02020603050405020304" pitchFamily="18" charset="0"/>
                <a:cs typeface="Times New Roman" panose="02020603050405020304" pitchFamily="18" charset="0"/>
              </a:rPr>
              <a:t>B. Briefly introduce the importance of state-level advocacy </a:t>
            </a:r>
          </a:p>
          <a:p>
            <a:pPr marL="457200" marR="0">
              <a:spcBef>
                <a:spcPts val="0"/>
              </a:spcBef>
              <a:spcAft>
                <a:spcPts val="0"/>
              </a:spcAft>
            </a:pPr>
            <a:r>
              <a:rPr lang="en-US" sz="1200" kern="100" dirty="0">
                <a:effectLst/>
                <a:latin typeface="+mn-lt"/>
                <a:ea typeface="Times New Roman" panose="02020603050405020304" pitchFamily="18" charset="0"/>
                <a:cs typeface="Times New Roman" panose="02020603050405020304" pitchFamily="18" charset="0"/>
              </a:rPr>
              <a:t>C. Provide an overview of the presentation’s structure</a:t>
            </a:r>
          </a:p>
        </p:txBody>
      </p:sp>
      <p:sp>
        <p:nvSpPr>
          <p:cNvPr id="4" name="Slide Number Placeholder 3"/>
          <p:cNvSpPr>
            <a:spLocks noGrp="1"/>
          </p:cNvSpPr>
          <p:nvPr>
            <p:ph type="sldNum" sz="quarter" idx="5"/>
          </p:nvPr>
        </p:nvSpPr>
        <p:spPr/>
        <p:txBody>
          <a:bodyPr/>
          <a:lstStyle/>
          <a:p>
            <a:fld id="{F6125C0C-8B07-4EBA-A741-44AC1125FC6C}" type="slidenum">
              <a:rPr lang="en-US" smtClean="0"/>
              <a:t>1</a:t>
            </a:fld>
            <a:endParaRPr lang="en-US"/>
          </a:p>
        </p:txBody>
      </p:sp>
    </p:spTree>
    <p:extLst>
      <p:ext uri="{BB962C8B-B14F-4D97-AF65-F5344CB8AC3E}">
        <p14:creationId xmlns:p14="http://schemas.microsoft.com/office/powerpoint/2010/main" val="2757702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most states, primary cost drivers are Medicaid, Primary and Secondary Education and Rehabilitation &amp; Corrections.  These are all supported through the state budget process referred to by one former State of Ohio Budget Director as the “allocation of disappointment.”</a:t>
            </a:r>
          </a:p>
        </p:txBody>
      </p:sp>
      <p:sp>
        <p:nvSpPr>
          <p:cNvPr id="4" name="Slide Number Placeholder 3"/>
          <p:cNvSpPr>
            <a:spLocks noGrp="1"/>
          </p:cNvSpPr>
          <p:nvPr>
            <p:ph type="sldNum" sz="quarter" idx="5"/>
          </p:nvPr>
        </p:nvSpPr>
        <p:spPr/>
        <p:txBody>
          <a:bodyPr/>
          <a:lstStyle/>
          <a:p>
            <a:fld id="{F6125C0C-8B07-4EBA-A741-44AC1125FC6C}" type="slidenum">
              <a:rPr lang="en-US" smtClean="0"/>
              <a:t>10</a:t>
            </a:fld>
            <a:endParaRPr lang="en-US"/>
          </a:p>
        </p:txBody>
      </p:sp>
    </p:spTree>
    <p:extLst>
      <p:ext uri="{BB962C8B-B14F-4D97-AF65-F5344CB8AC3E}">
        <p14:creationId xmlns:p14="http://schemas.microsoft.com/office/powerpoint/2010/main" val="247982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Office of the Governor – (ability to use the “bully pulpit”)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Executive Agencies – (before, during and after – charged with implementation of laws)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Legislators – (key decision makers)</a:t>
            </a:r>
          </a:p>
          <a:p>
            <a:pPr eaLnBrk="1" hangingPunct="1"/>
            <a:r>
              <a:rPr lang="en-US" sz="1200" b="0" dirty="0"/>
              <a:t>Legislative Staff – (as important, if not more so, than legislators – “Gatekeepers”)</a:t>
            </a:r>
          </a:p>
          <a:p>
            <a:pPr eaLnBrk="1" hangingPunct="1"/>
            <a:r>
              <a:rPr lang="en-US" sz="1200" b="0" dirty="0"/>
              <a:t>Special Interest Groups (keep your friends close and your enemies closer)</a:t>
            </a:r>
          </a:p>
          <a:p>
            <a:pPr eaLnBrk="1" hangingPunct="1"/>
            <a:r>
              <a:rPr lang="en-US" sz="1200" b="0" dirty="0"/>
              <a:t>Media – (capturing the power of the airwaves and print)</a:t>
            </a:r>
          </a:p>
          <a:p>
            <a:pPr eaLnBrk="1" hangingPunct="1"/>
            <a:r>
              <a:rPr lang="en-US" sz="1200" b="0" dirty="0"/>
              <a:t>The Public – (can help to build critical mass)</a:t>
            </a:r>
          </a:p>
          <a:p>
            <a:endParaRPr lang="en-US" dirty="0"/>
          </a:p>
        </p:txBody>
      </p:sp>
      <p:sp>
        <p:nvSpPr>
          <p:cNvPr id="4" name="Slide Number Placeholder 3"/>
          <p:cNvSpPr>
            <a:spLocks noGrp="1"/>
          </p:cNvSpPr>
          <p:nvPr>
            <p:ph type="sldNum" sz="quarter" idx="5"/>
          </p:nvPr>
        </p:nvSpPr>
        <p:spPr/>
        <p:txBody>
          <a:bodyPr/>
          <a:lstStyle/>
          <a:p>
            <a:fld id="{F6125C0C-8B07-4EBA-A741-44AC1125FC6C}" type="slidenum">
              <a:rPr lang="en-US" smtClean="0"/>
              <a:t>11</a:t>
            </a:fld>
            <a:endParaRPr lang="en-US"/>
          </a:p>
        </p:txBody>
      </p:sp>
    </p:spTree>
    <p:extLst>
      <p:ext uri="{BB962C8B-B14F-4D97-AF65-F5344CB8AC3E}">
        <p14:creationId xmlns:p14="http://schemas.microsoft.com/office/powerpoint/2010/main" val="1541654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125C0C-8B07-4EBA-A741-44AC1125FC6C}" type="slidenum">
              <a:rPr lang="en-US" smtClean="0"/>
              <a:t>12</a:t>
            </a:fld>
            <a:endParaRPr lang="en-US"/>
          </a:p>
        </p:txBody>
      </p:sp>
    </p:spTree>
    <p:extLst>
      <p:ext uri="{BB962C8B-B14F-4D97-AF65-F5344CB8AC3E}">
        <p14:creationId xmlns:p14="http://schemas.microsoft.com/office/powerpoint/2010/main" val="3353779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125C0C-8B07-4EBA-A741-44AC1125FC6C}" type="slidenum">
              <a:rPr lang="en-US" smtClean="0"/>
              <a:t>13</a:t>
            </a:fld>
            <a:endParaRPr lang="en-US"/>
          </a:p>
        </p:txBody>
      </p:sp>
    </p:spTree>
    <p:extLst>
      <p:ext uri="{BB962C8B-B14F-4D97-AF65-F5344CB8AC3E}">
        <p14:creationId xmlns:p14="http://schemas.microsoft.com/office/powerpoint/2010/main" val="1529705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125C0C-8B07-4EBA-A741-44AC1125FC6C}" type="slidenum">
              <a:rPr lang="en-US" smtClean="0"/>
              <a:t>14</a:t>
            </a:fld>
            <a:endParaRPr lang="en-US"/>
          </a:p>
        </p:txBody>
      </p:sp>
    </p:spTree>
    <p:extLst>
      <p:ext uri="{BB962C8B-B14F-4D97-AF65-F5344CB8AC3E}">
        <p14:creationId xmlns:p14="http://schemas.microsoft.com/office/powerpoint/2010/main" val="398970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latin typeface="Calibri" panose="020F0502020204030204" pitchFamily="34" charset="0"/>
                <a:ea typeface="Calibri" panose="020F0502020204030204" pitchFamily="34" charset="0"/>
                <a:cs typeface="Calibri" panose="020F0502020204030204" pitchFamily="34" charset="0"/>
              </a:rPr>
              <a:t>Establishing personal connections with legislators and their staff can significantly impact your lobbying efforts.</a:t>
            </a:r>
          </a:p>
          <a:p>
            <a:pPr marL="742950" marR="0" lvl="1" indent="-285750">
              <a:spcBef>
                <a:spcPts val="0"/>
              </a:spcBef>
              <a:spcAft>
                <a:spcPts val="0"/>
              </a:spcAft>
              <a:buFont typeface="Courier New" panose="02070309020205020404" pitchFamily="49" charset="0"/>
              <a:buChar char="o"/>
            </a:pPr>
            <a:r>
              <a:rPr lang="en-US" sz="1100" dirty="0">
                <a:solidFill>
                  <a:srgbClr val="2F5496"/>
                </a:solidFill>
                <a:effectLst/>
                <a:latin typeface="Calibri" panose="020F0502020204030204" pitchFamily="34" charset="0"/>
                <a:ea typeface="Calibri" panose="020F0502020204030204" pitchFamily="34" charset="0"/>
              </a:rPr>
              <a:t>Importance of Relational Relationships vs. Transactional Relationships.</a:t>
            </a:r>
            <a:endParaRPr lang="en-US"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100" dirty="0">
                <a:solidFill>
                  <a:srgbClr val="2F5496"/>
                </a:solidFill>
                <a:effectLst/>
                <a:latin typeface="Calibri" panose="020F0502020204030204" pitchFamily="34" charset="0"/>
                <a:ea typeface="Calibri" panose="020F0502020204030204" pitchFamily="34" charset="0"/>
              </a:rPr>
              <a:t>Transactional means expecting something in return for ESC contributions whereas relational means will to be patient for a longer-term mutual benefit.</a:t>
            </a:r>
            <a:endParaRPr lang="en-US" sz="1100" dirty="0">
              <a:effectLst/>
              <a:latin typeface="Calibri" panose="020F0502020204030204" pitchFamily="34" charset="0"/>
              <a:ea typeface="Calibri" panose="020F0502020204030204" pitchFamily="34" charset="0"/>
            </a:endParaRPr>
          </a:p>
          <a:p>
            <a:pPr marL="1600200" marR="0" lvl="3" indent="-228600">
              <a:spcBef>
                <a:spcPts val="0"/>
              </a:spcBef>
              <a:spcAft>
                <a:spcPts val="0"/>
              </a:spcAft>
              <a:buFont typeface="Symbol" panose="05050102010706020507" pitchFamily="18" charset="2"/>
              <a:buChar char=""/>
            </a:pPr>
            <a:r>
              <a:rPr lang="en-US" sz="1100" dirty="0">
                <a:solidFill>
                  <a:srgbClr val="2F5496"/>
                </a:solidFill>
                <a:effectLst/>
                <a:latin typeface="Calibri" panose="020F0502020204030204" pitchFamily="34" charset="0"/>
                <a:ea typeface="Calibri" panose="020F0502020204030204" pitchFamily="34" charset="0"/>
              </a:rPr>
              <a:t>This can be difficult in political environment, initiative driven environments or under fiscal constraints.</a:t>
            </a:r>
            <a:endParaRPr lang="en-US"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100" dirty="0">
                <a:solidFill>
                  <a:srgbClr val="2F5496"/>
                </a:solidFill>
                <a:effectLst/>
                <a:latin typeface="Calibri" panose="020F0502020204030204" pitchFamily="34" charset="0"/>
                <a:ea typeface="Calibri" panose="020F0502020204030204" pitchFamily="34" charset="0"/>
              </a:rPr>
              <a:t>Transactional relationships can breed resentment</a:t>
            </a:r>
            <a:endParaRPr lang="en-US" sz="1100" dirty="0">
              <a:effectLst/>
              <a:latin typeface="Calibri" panose="020F0502020204030204" pitchFamily="34" charset="0"/>
              <a:ea typeface="Calibri" panose="020F0502020204030204" pitchFamily="34" charset="0"/>
            </a:endParaRPr>
          </a:p>
          <a:p>
            <a:pPr marL="1600200" marR="0" lvl="3" indent="-228600">
              <a:spcBef>
                <a:spcPts val="0"/>
              </a:spcBef>
              <a:spcAft>
                <a:spcPts val="0"/>
              </a:spcAft>
              <a:buFont typeface="Symbol" panose="05050102010706020507" pitchFamily="18" charset="2"/>
              <a:buChar char=""/>
            </a:pPr>
            <a:r>
              <a:rPr lang="en-US" sz="1100" dirty="0">
                <a:solidFill>
                  <a:srgbClr val="2F5496"/>
                </a:solidFill>
                <a:effectLst/>
                <a:latin typeface="Calibri" panose="020F0502020204030204" pitchFamily="34" charset="0"/>
                <a:ea typeface="Calibri" panose="020F0502020204030204" pitchFamily="34" charset="0"/>
              </a:rPr>
              <a:t>Our politicians still don’t always understand this</a:t>
            </a:r>
            <a:endParaRPr lang="en-US" sz="1100" dirty="0">
              <a:effectLst/>
              <a:latin typeface="Calibri" panose="020F0502020204030204" pitchFamily="34" charset="0"/>
              <a:ea typeface="Calibri" panose="020F0502020204030204" pitchFamily="34" charset="0"/>
            </a:endParaRPr>
          </a:p>
          <a:p>
            <a:pPr marL="1600200" marR="0" lvl="3" indent="-228600">
              <a:spcBef>
                <a:spcPts val="0"/>
              </a:spcBef>
              <a:spcAft>
                <a:spcPts val="0"/>
              </a:spcAft>
              <a:buFont typeface="Symbol" panose="05050102010706020507" pitchFamily="18" charset="2"/>
              <a:buChar char=""/>
            </a:pPr>
            <a:r>
              <a:rPr lang="en-US" sz="1100" dirty="0">
                <a:solidFill>
                  <a:srgbClr val="2F5496"/>
                </a:solidFill>
                <a:effectLst/>
                <a:latin typeface="Calibri" panose="020F0502020204030204" pitchFamily="34" charset="0"/>
                <a:ea typeface="Calibri" panose="020F0502020204030204" pitchFamily="34" charset="0"/>
              </a:rPr>
              <a:t>Can also breed resentment when some of the network is not included.</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6125C0C-8B07-4EBA-A741-44AC1125FC6C}" type="slidenum">
              <a:rPr lang="en-US" smtClean="0"/>
              <a:t>15</a:t>
            </a:fld>
            <a:endParaRPr lang="en-US"/>
          </a:p>
        </p:txBody>
      </p:sp>
    </p:spTree>
    <p:extLst>
      <p:ext uri="{BB962C8B-B14F-4D97-AF65-F5344CB8AC3E}">
        <p14:creationId xmlns:p14="http://schemas.microsoft.com/office/powerpoint/2010/main" val="3210895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advocacy strategy is the overarching plan that guides the entire campaign.  It involves setting long-term goals, identifying target audiences, and outlining the overall approach to achieving the desired change.  Think of it as the roadmap that provides direction and purpose to the advocacy effort.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Tactics, on the other hand, are the specific actions employed within the broader strategy.  These are the day-to-day activities aimed at executing the strategy and achieving short-term objectives.  Tactics are adaptable and may change based on the evolving circumstances of the campaign.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spcBef>
                <a:spcPts val="0"/>
              </a:spcBef>
              <a:spcAft>
                <a:spcPts val="0"/>
              </a:spcAft>
            </a:pPr>
            <a:endParaRPr lang="en-US" sz="12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6125C0C-8B07-4EBA-A741-44AC1125FC6C}" type="slidenum">
              <a:rPr lang="en-US" smtClean="0"/>
              <a:t>17</a:t>
            </a:fld>
            <a:endParaRPr lang="en-US"/>
          </a:p>
        </p:txBody>
      </p:sp>
    </p:spTree>
    <p:extLst>
      <p:ext uri="{BB962C8B-B14F-4D97-AF65-F5344CB8AC3E}">
        <p14:creationId xmlns:p14="http://schemas.microsoft.com/office/powerpoint/2010/main" val="2458220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latin typeface="Calibri" panose="020F0502020204030204" pitchFamily="34" charset="0"/>
                <a:ea typeface="Calibri" panose="020F0502020204030204" pitchFamily="34" charset="0"/>
                <a:cs typeface="Calibri" panose="020F0502020204030204" pitchFamily="34" charset="0"/>
              </a:rPr>
              <a:t>“Culture trumps strategy every time.” </a:t>
            </a:r>
            <a:endParaRPr lang="en-US" dirty="0"/>
          </a:p>
        </p:txBody>
      </p:sp>
      <p:sp>
        <p:nvSpPr>
          <p:cNvPr id="4" name="Slide Number Placeholder 3"/>
          <p:cNvSpPr>
            <a:spLocks noGrp="1"/>
          </p:cNvSpPr>
          <p:nvPr>
            <p:ph type="sldNum" sz="quarter" idx="5"/>
          </p:nvPr>
        </p:nvSpPr>
        <p:spPr/>
        <p:txBody>
          <a:bodyPr/>
          <a:lstStyle/>
          <a:p>
            <a:fld id="{F6125C0C-8B07-4EBA-A741-44AC1125FC6C}" type="slidenum">
              <a:rPr lang="en-US" smtClean="0"/>
              <a:t>18</a:t>
            </a:fld>
            <a:endParaRPr lang="en-US"/>
          </a:p>
        </p:txBody>
      </p:sp>
    </p:spTree>
    <p:extLst>
      <p:ext uri="{BB962C8B-B14F-4D97-AF65-F5344CB8AC3E}">
        <p14:creationId xmlns:p14="http://schemas.microsoft.com/office/powerpoint/2010/main" val="1459942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endParaRPr lang="en-US" sz="1200" dirty="0"/>
          </a:p>
          <a:p>
            <a:pPr marL="0" lvl="1" indent="0">
              <a:buNone/>
            </a:pPr>
            <a:r>
              <a:rPr lang="en-US" sz="1200" dirty="0"/>
              <a:t>Result? A constraint on Ohio’s revenue base and an expanded demand for public services.</a:t>
            </a:r>
          </a:p>
        </p:txBody>
      </p:sp>
      <p:sp>
        <p:nvSpPr>
          <p:cNvPr id="4" name="Slide Number Placeholder 3"/>
          <p:cNvSpPr>
            <a:spLocks noGrp="1"/>
          </p:cNvSpPr>
          <p:nvPr>
            <p:ph type="sldNum" sz="quarter" idx="5"/>
          </p:nvPr>
        </p:nvSpPr>
        <p:spPr/>
        <p:txBody>
          <a:bodyPr/>
          <a:lstStyle/>
          <a:p>
            <a:fld id="{F6125C0C-8B07-4EBA-A741-44AC1125FC6C}" type="slidenum">
              <a:rPr lang="en-US" smtClean="0"/>
              <a:t>19</a:t>
            </a:fld>
            <a:endParaRPr lang="en-US"/>
          </a:p>
        </p:txBody>
      </p:sp>
    </p:spTree>
    <p:extLst>
      <p:ext uri="{BB962C8B-B14F-4D97-AF65-F5344CB8AC3E}">
        <p14:creationId xmlns:p14="http://schemas.microsoft.com/office/powerpoint/2010/main" val="3497625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125C0C-8B07-4EBA-A741-44AC1125FC6C}" type="slidenum">
              <a:rPr lang="en-US" smtClean="0"/>
              <a:t>21</a:t>
            </a:fld>
            <a:endParaRPr lang="en-US"/>
          </a:p>
        </p:txBody>
      </p:sp>
    </p:spTree>
    <p:extLst>
      <p:ext uri="{BB962C8B-B14F-4D97-AF65-F5344CB8AC3E}">
        <p14:creationId xmlns:p14="http://schemas.microsoft.com/office/powerpoint/2010/main" val="2735914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125C0C-8B07-4EBA-A741-44AC1125FC6C}" type="slidenum">
              <a:rPr lang="en-US" smtClean="0"/>
              <a:t>2</a:t>
            </a:fld>
            <a:endParaRPr lang="en-US"/>
          </a:p>
        </p:txBody>
      </p:sp>
    </p:spTree>
    <p:extLst>
      <p:ext uri="{BB962C8B-B14F-4D97-AF65-F5344CB8AC3E}">
        <p14:creationId xmlns:p14="http://schemas.microsoft.com/office/powerpoint/2010/main" val="595528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latin typeface="Calibri" panose="020F0502020204030204" pitchFamily="34" charset="0"/>
                <a:ea typeface="Calibri" panose="020F0502020204030204" pitchFamily="34" charset="0"/>
                <a:cs typeface="Calibri" panose="020F0502020204030204" pitchFamily="34" charset="0"/>
              </a:rPr>
              <a:t>Providing well-researched data, facts, and statistics that support your cause enhances your credibility and strengthens your argument. </a:t>
            </a:r>
            <a:endParaRPr lang="en-US" dirty="0"/>
          </a:p>
        </p:txBody>
      </p:sp>
      <p:sp>
        <p:nvSpPr>
          <p:cNvPr id="4" name="Slide Number Placeholder 3"/>
          <p:cNvSpPr>
            <a:spLocks noGrp="1"/>
          </p:cNvSpPr>
          <p:nvPr>
            <p:ph type="sldNum" sz="quarter" idx="5"/>
          </p:nvPr>
        </p:nvSpPr>
        <p:spPr/>
        <p:txBody>
          <a:bodyPr/>
          <a:lstStyle/>
          <a:p>
            <a:fld id="{F6125C0C-8B07-4EBA-A741-44AC1125FC6C}" type="slidenum">
              <a:rPr lang="en-US" smtClean="0"/>
              <a:t>22</a:t>
            </a:fld>
            <a:endParaRPr lang="en-US"/>
          </a:p>
        </p:txBody>
      </p:sp>
    </p:spTree>
    <p:extLst>
      <p:ext uri="{BB962C8B-B14F-4D97-AF65-F5344CB8AC3E}">
        <p14:creationId xmlns:p14="http://schemas.microsoft.com/office/powerpoint/2010/main" val="386403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125C0C-8B07-4EBA-A741-44AC1125FC6C}" type="slidenum">
              <a:rPr lang="en-US" smtClean="0"/>
              <a:t>23</a:t>
            </a:fld>
            <a:endParaRPr lang="en-US"/>
          </a:p>
        </p:txBody>
      </p:sp>
    </p:spTree>
    <p:extLst>
      <p:ext uri="{BB962C8B-B14F-4D97-AF65-F5344CB8AC3E}">
        <p14:creationId xmlns:p14="http://schemas.microsoft.com/office/powerpoint/2010/main" val="131561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latin typeface="Calibri" panose="020F0502020204030204" pitchFamily="34" charset="0"/>
                <a:ea typeface="Calibri" panose="020F0502020204030204" pitchFamily="34" charset="0"/>
                <a:cs typeface="Calibri" panose="020F0502020204030204" pitchFamily="34" charset="0"/>
              </a:rPr>
              <a:t>A united front can present a broader and more influential voice, showcasing widespread support for your cause. </a:t>
            </a:r>
            <a:endParaRPr lang="en-US" dirty="0"/>
          </a:p>
        </p:txBody>
      </p:sp>
      <p:sp>
        <p:nvSpPr>
          <p:cNvPr id="4" name="Slide Number Placeholder 3"/>
          <p:cNvSpPr>
            <a:spLocks noGrp="1"/>
          </p:cNvSpPr>
          <p:nvPr>
            <p:ph type="sldNum" sz="quarter" idx="5"/>
          </p:nvPr>
        </p:nvSpPr>
        <p:spPr/>
        <p:txBody>
          <a:bodyPr/>
          <a:lstStyle/>
          <a:p>
            <a:fld id="{F6125C0C-8B07-4EBA-A741-44AC1125FC6C}" type="slidenum">
              <a:rPr lang="en-US" smtClean="0"/>
              <a:t>24</a:t>
            </a:fld>
            <a:endParaRPr lang="en-US"/>
          </a:p>
        </p:txBody>
      </p:sp>
    </p:spTree>
    <p:extLst>
      <p:ext uri="{BB962C8B-B14F-4D97-AF65-F5344CB8AC3E}">
        <p14:creationId xmlns:p14="http://schemas.microsoft.com/office/powerpoint/2010/main" val="4245655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latin typeface="Calibri" panose="020F0502020204030204" pitchFamily="34" charset="0"/>
                <a:ea typeface="Calibri" panose="020F0502020204030204" pitchFamily="34" charset="0"/>
                <a:cs typeface="Calibri" panose="020F0502020204030204" pitchFamily="34" charset="0"/>
              </a:rPr>
              <a:t>Crafting clear and concise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messages is crucial. Tailor your message to resonate with legislators’ priorities and the interests of their constituents. </a:t>
            </a:r>
            <a:endParaRPr lang="en-US" dirty="0"/>
          </a:p>
        </p:txBody>
      </p:sp>
      <p:sp>
        <p:nvSpPr>
          <p:cNvPr id="4" name="Slide Number Placeholder 3"/>
          <p:cNvSpPr>
            <a:spLocks noGrp="1"/>
          </p:cNvSpPr>
          <p:nvPr>
            <p:ph type="sldNum" sz="quarter" idx="5"/>
          </p:nvPr>
        </p:nvSpPr>
        <p:spPr/>
        <p:txBody>
          <a:bodyPr/>
          <a:lstStyle/>
          <a:p>
            <a:fld id="{F6125C0C-8B07-4EBA-A741-44AC1125FC6C}" type="slidenum">
              <a:rPr lang="en-US" smtClean="0"/>
              <a:t>25</a:t>
            </a:fld>
            <a:endParaRPr lang="en-US"/>
          </a:p>
        </p:txBody>
      </p:sp>
    </p:spTree>
    <p:extLst>
      <p:ext uri="{BB962C8B-B14F-4D97-AF65-F5344CB8AC3E}">
        <p14:creationId xmlns:p14="http://schemas.microsoft.com/office/powerpoint/2010/main" val="2852384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latin typeface="Calibri" panose="020F0502020204030204" pitchFamily="34" charset="0"/>
                <a:ea typeface="Calibri" panose="020F0502020204030204" pitchFamily="34" charset="0"/>
                <a:cs typeface="Times New Roman" panose="02020603050405020304" pitchFamily="18" charset="0"/>
              </a:rPr>
              <a:t>Mobilizing constituents to engage with legislators can be a powerful lobbying strategy. </a:t>
            </a:r>
            <a:endParaRPr lang="en-US" dirty="0"/>
          </a:p>
        </p:txBody>
      </p:sp>
      <p:sp>
        <p:nvSpPr>
          <p:cNvPr id="4" name="Slide Number Placeholder 3"/>
          <p:cNvSpPr>
            <a:spLocks noGrp="1"/>
          </p:cNvSpPr>
          <p:nvPr>
            <p:ph type="sldNum" sz="quarter" idx="5"/>
          </p:nvPr>
        </p:nvSpPr>
        <p:spPr/>
        <p:txBody>
          <a:bodyPr/>
          <a:lstStyle/>
          <a:p>
            <a:fld id="{F6125C0C-8B07-4EBA-A741-44AC1125FC6C}" type="slidenum">
              <a:rPr lang="en-US" smtClean="0"/>
              <a:t>26</a:t>
            </a:fld>
            <a:endParaRPr lang="en-US"/>
          </a:p>
        </p:txBody>
      </p:sp>
    </p:spTree>
    <p:extLst>
      <p:ext uri="{BB962C8B-B14F-4D97-AF65-F5344CB8AC3E}">
        <p14:creationId xmlns:p14="http://schemas.microsoft.com/office/powerpoint/2010/main" val="102806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33" dirty="0">
                <a:solidFill>
                  <a:srgbClr val="5B6770"/>
                </a:solidFill>
                <a:latin typeface="Bookman Old Style" panose="02050604050505020204" pitchFamily="18" charset="0"/>
                <a:ea typeface="Yu Mincho" panose="02020400000000000000" pitchFamily="18" charset="-128"/>
                <a:cs typeface="Times New Roman" panose="02020603050405020304" pitchFamily="18" charset="0"/>
              </a:rPr>
              <a:t>OESCA and its membership will implement a comprehensive government relations lobbying strategy focused on the Ohio Statehouse that includes:</a:t>
            </a:r>
            <a:endParaRPr lang="en-US" sz="1733" dirty="0">
              <a:latin typeface="Calibri" panose="020F0502020204030204" pitchFamily="34" charset="0"/>
              <a:ea typeface="Yu Mincho" panose="02020400000000000000" pitchFamily="18" charset="-128"/>
              <a:cs typeface="Times New Roman" panose="02020603050405020304" pitchFamily="18" charset="0"/>
            </a:endParaRPr>
          </a:p>
          <a:p>
            <a:pPr marL="990575" lvl="1" indent="-380990">
              <a:buFont typeface="+mj-lt"/>
              <a:buAutoNum type="alphaLcPeriod"/>
            </a:pPr>
            <a:r>
              <a:rPr lang="en-US" sz="1600" dirty="0">
                <a:solidFill>
                  <a:srgbClr val="5B6770"/>
                </a:solidFill>
                <a:latin typeface="Bookman Old Style" panose="02050604050505020204" pitchFamily="18" charset="0"/>
                <a:ea typeface="Yu Mincho" panose="02020400000000000000" pitchFamily="18" charset="-128"/>
                <a:cs typeface="Times New Roman" panose="02020603050405020304" pitchFamily="18" charset="0"/>
              </a:rPr>
              <a:t>Monitoring legislation introductions and committee hearings;</a:t>
            </a:r>
            <a:endParaRPr lang="en-US" sz="1600" dirty="0">
              <a:latin typeface="Calibri" panose="020F0502020204030204" pitchFamily="34" charset="0"/>
              <a:ea typeface="Yu Mincho" panose="02020400000000000000" pitchFamily="18" charset="-128"/>
              <a:cs typeface="Times New Roman" panose="02020603050405020304" pitchFamily="18" charset="0"/>
            </a:endParaRPr>
          </a:p>
          <a:p>
            <a:pPr marL="990575" lvl="1" indent="-380990">
              <a:buFont typeface="+mj-lt"/>
              <a:buAutoNum type="alphaLcPeriod"/>
            </a:pPr>
            <a:r>
              <a:rPr lang="en-US" sz="1600" dirty="0">
                <a:solidFill>
                  <a:srgbClr val="5B6770"/>
                </a:solidFill>
                <a:latin typeface="Bookman Old Style" panose="02050604050505020204" pitchFamily="18" charset="0"/>
                <a:ea typeface="Yu Mincho" panose="02020400000000000000" pitchFamily="18" charset="-128"/>
                <a:cs typeface="Times New Roman" panose="02020603050405020304" pitchFamily="18" charset="0"/>
              </a:rPr>
              <a:t>Attending relevant House and Senate Committee hearings; </a:t>
            </a:r>
            <a:endParaRPr lang="en-US" sz="1600" dirty="0">
              <a:latin typeface="Calibri" panose="020F0502020204030204" pitchFamily="34" charset="0"/>
              <a:ea typeface="Yu Mincho" panose="02020400000000000000" pitchFamily="18" charset="-128"/>
              <a:cs typeface="Times New Roman" panose="02020603050405020304" pitchFamily="18" charset="0"/>
            </a:endParaRPr>
          </a:p>
          <a:p>
            <a:pPr marL="990575" lvl="1" indent="-380990">
              <a:buFont typeface="+mj-lt"/>
              <a:buAutoNum type="alphaLcPeriod"/>
            </a:pPr>
            <a:r>
              <a:rPr lang="en-US" sz="1600" dirty="0">
                <a:solidFill>
                  <a:srgbClr val="5B6770"/>
                </a:solidFill>
                <a:latin typeface="Bookman Old Style" panose="02050604050505020204" pitchFamily="18" charset="0"/>
                <a:ea typeface="Yu Mincho" panose="02020400000000000000" pitchFamily="18" charset="-128"/>
                <a:cs typeface="Times New Roman" panose="02020603050405020304" pitchFamily="18" charset="0"/>
              </a:rPr>
              <a:t>Drafting legislation and amendments;</a:t>
            </a:r>
            <a:endParaRPr lang="en-US" sz="1600" dirty="0">
              <a:latin typeface="Calibri" panose="020F0502020204030204" pitchFamily="34" charset="0"/>
              <a:ea typeface="Yu Mincho" panose="02020400000000000000" pitchFamily="18" charset="-128"/>
              <a:cs typeface="Times New Roman" panose="02020603050405020304" pitchFamily="18" charset="0"/>
            </a:endParaRPr>
          </a:p>
          <a:p>
            <a:pPr marL="990575" lvl="1" indent="-380990">
              <a:buFont typeface="+mj-lt"/>
              <a:buAutoNum type="alphaLcPeriod"/>
            </a:pPr>
            <a:r>
              <a:rPr lang="en-US" sz="1600" dirty="0">
                <a:solidFill>
                  <a:srgbClr val="5B6770"/>
                </a:solidFill>
                <a:latin typeface="Bookman Old Style" panose="02050604050505020204" pitchFamily="18" charset="0"/>
                <a:ea typeface="Yu Mincho" panose="02020400000000000000" pitchFamily="18" charset="-128"/>
                <a:cs typeface="Times New Roman" panose="02020603050405020304" pitchFamily="18" charset="0"/>
              </a:rPr>
              <a:t>Preparing and providing House and Senate testimony; </a:t>
            </a:r>
            <a:endParaRPr lang="en-US" sz="1600" dirty="0">
              <a:latin typeface="Calibri" panose="020F0502020204030204" pitchFamily="34" charset="0"/>
              <a:ea typeface="Yu Mincho" panose="02020400000000000000" pitchFamily="18" charset="-128"/>
              <a:cs typeface="Times New Roman" panose="02020603050405020304" pitchFamily="18" charset="0"/>
            </a:endParaRPr>
          </a:p>
          <a:p>
            <a:pPr marL="990575" lvl="1" indent="-380990">
              <a:buFont typeface="+mj-lt"/>
              <a:buAutoNum type="alphaLcPeriod"/>
            </a:pPr>
            <a:r>
              <a:rPr lang="en-US" sz="1600" dirty="0">
                <a:solidFill>
                  <a:srgbClr val="5B6770"/>
                </a:solidFill>
                <a:latin typeface="Bookman Old Style" panose="02050604050505020204" pitchFamily="18" charset="0"/>
                <a:ea typeface="Yu Mincho" panose="02020400000000000000" pitchFamily="18" charset="-128"/>
                <a:cs typeface="Times New Roman" panose="02020603050405020304" pitchFamily="18" charset="0"/>
              </a:rPr>
              <a:t>Coordinating and participating in Ohio House and Senate member briefings; </a:t>
            </a:r>
            <a:endParaRPr lang="en-US" sz="1600" dirty="0">
              <a:latin typeface="Calibri" panose="020F0502020204030204" pitchFamily="34" charset="0"/>
              <a:ea typeface="Yu Mincho" panose="02020400000000000000" pitchFamily="18" charset="-128"/>
              <a:cs typeface="Times New Roman" panose="02020603050405020304" pitchFamily="18" charset="0"/>
            </a:endParaRPr>
          </a:p>
          <a:p>
            <a:pPr marL="990575" lvl="1" indent="-380990">
              <a:buFont typeface="+mj-lt"/>
              <a:buAutoNum type="alphaLcPeriod"/>
            </a:pPr>
            <a:r>
              <a:rPr lang="en-US" sz="1600" dirty="0">
                <a:solidFill>
                  <a:srgbClr val="5B6770"/>
                </a:solidFill>
                <a:latin typeface="Bookman Old Style" panose="02050604050505020204" pitchFamily="18" charset="0"/>
                <a:ea typeface="Yu Mincho" panose="02020400000000000000" pitchFamily="18" charset="-128"/>
                <a:cs typeface="Times New Roman" panose="02020603050405020304" pitchFamily="18" charset="0"/>
              </a:rPr>
              <a:t>Coordinating and participating in executive branch decision maker briefings; and </a:t>
            </a:r>
            <a:endParaRPr lang="en-US" sz="1600" dirty="0">
              <a:latin typeface="Calibri" panose="020F0502020204030204" pitchFamily="34" charset="0"/>
              <a:ea typeface="Yu Mincho" panose="02020400000000000000" pitchFamily="18" charset="-128"/>
              <a:cs typeface="Times New Roman" panose="02020603050405020304" pitchFamily="18" charset="0"/>
            </a:endParaRPr>
          </a:p>
          <a:p>
            <a:pPr marL="990575" lvl="1" indent="-380990">
              <a:buFont typeface="+mj-lt"/>
              <a:buAutoNum type="alphaLcPeriod"/>
            </a:pPr>
            <a:r>
              <a:rPr lang="en-US" sz="1600" dirty="0">
                <a:solidFill>
                  <a:srgbClr val="5B6770"/>
                </a:solidFill>
                <a:latin typeface="Bookman Old Style" panose="02050604050505020204" pitchFamily="18" charset="0"/>
                <a:ea typeface="Yu Mincho" panose="02020400000000000000" pitchFamily="18" charset="-128"/>
                <a:cs typeface="Times New Roman" panose="02020603050405020304" pitchFamily="18" charset="0"/>
              </a:rPr>
              <a:t>Coordinating regional “in district” briefings with targeted Ohio House and Senate members</a:t>
            </a:r>
            <a:r>
              <a:rPr lang="en-US" sz="1467" dirty="0">
                <a:solidFill>
                  <a:srgbClr val="5B6770"/>
                </a:solidFill>
                <a:latin typeface="Bookman Old Style" panose="02050604050505020204" pitchFamily="18" charset="0"/>
                <a:ea typeface="Yu Mincho" panose="02020400000000000000" pitchFamily="18" charset="-128"/>
                <a:cs typeface="Times New Roman" panose="02020603050405020304" pitchFamily="18" charset="0"/>
              </a:rPr>
              <a:t>.</a:t>
            </a:r>
            <a:endParaRPr lang="en-US" sz="1600" dirty="0">
              <a:latin typeface="Calibri" panose="020F0502020204030204" pitchFamily="34" charset="0"/>
              <a:ea typeface="Yu Mincho" panose="020204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27</a:t>
            </a:fld>
            <a:endParaRPr lang="en-US" dirty="0"/>
          </a:p>
        </p:txBody>
      </p:sp>
    </p:spTree>
    <p:extLst>
      <p:ext uri="{BB962C8B-B14F-4D97-AF65-F5344CB8AC3E}">
        <p14:creationId xmlns:p14="http://schemas.microsoft.com/office/powerpoint/2010/main" val="1340283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28</a:t>
            </a:fld>
            <a:endParaRPr lang="en-US" dirty="0"/>
          </a:p>
        </p:txBody>
      </p:sp>
    </p:spTree>
    <p:extLst>
      <p:ext uri="{BB962C8B-B14F-4D97-AF65-F5344CB8AC3E}">
        <p14:creationId xmlns:p14="http://schemas.microsoft.com/office/powerpoint/2010/main" val="453175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29</a:t>
            </a:fld>
            <a:endParaRPr lang="en-US" dirty="0"/>
          </a:p>
        </p:txBody>
      </p:sp>
    </p:spTree>
    <p:extLst>
      <p:ext uri="{BB962C8B-B14F-4D97-AF65-F5344CB8AC3E}">
        <p14:creationId xmlns:p14="http://schemas.microsoft.com/office/powerpoint/2010/main" val="3740731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30</a:t>
            </a:fld>
            <a:endParaRPr lang="en-US" dirty="0"/>
          </a:p>
        </p:txBody>
      </p:sp>
    </p:spTree>
    <p:extLst>
      <p:ext uri="{BB962C8B-B14F-4D97-AF65-F5344CB8AC3E}">
        <p14:creationId xmlns:p14="http://schemas.microsoft.com/office/powerpoint/2010/main" val="254942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people are either for your idea, against your idea or have no opinion.  And, legislators generally fall somewhere in the middle across all of those categories. </a:t>
            </a:r>
          </a:p>
          <a:p>
            <a:endParaRPr lang="en-US" dirty="0"/>
          </a:p>
          <a:p>
            <a:r>
              <a:rPr lang="en-US" dirty="0"/>
              <a:t>This is modified from a matrix in the book “Advocacy” By John A. Daly. Ideally, you want to convert your cynics.  But, at a minimum silence their concerns.  For your Followers, you need to continue to educate and involve and make them cheerleaders.  Your cheerleaders – you client districts, parents of students that have benefitted from services, your board members and staff – these are your active advocates; they need to amplified and supported to actively engage with policy makers.  And, lastly, your adversaries.  You may never get them on board.  BUT you must MINIMIZE the opposition.</a:t>
            </a:r>
          </a:p>
        </p:txBody>
      </p:sp>
      <p:sp>
        <p:nvSpPr>
          <p:cNvPr id="4" name="Slide Number Placeholder 3"/>
          <p:cNvSpPr>
            <a:spLocks noGrp="1"/>
          </p:cNvSpPr>
          <p:nvPr>
            <p:ph type="sldNum" sz="quarter" idx="5"/>
          </p:nvPr>
        </p:nvSpPr>
        <p:spPr/>
        <p:txBody>
          <a:bodyPr/>
          <a:lstStyle/>
          <a:p>
            <a:fld id="{F6125C0C-8B07-4EBA-A741-44AC1125FC6C}" type="slidenum">
              <a:rPr lang="en-US" smtClean="0"/>
              <a:t>31</a:t>
            </a:fld>
            <a:endParaRPr lang="en-US"/>
          </a:p>
        </p:txBody>
      </p:sp>
    </p:spTree>
    <p:extLst>
      <p:ext uri="{BB962C8B-B14F-4D97-AF65-F5344CB8AC3E}">
        <p14:creationId xmlns:p14="http://schemas.microsoft.com/office/powerpoint/2010/main" val="2368542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125C0C-8B07-4EBA-A741-44AC1125FC6C}" type="slidenum">
              <a:rPr lang="en-US" smtClean="0"/>
              <a:t>3</a:t>
            </a:fld>
            <a:endParaRPr lang="en-US"/>
          </a:p>
        </p:txBody>
      </p:sp>
    </p:spTree>
    <p:extLst>
      <p:ext uri="{BB962C8B-B14F-4D97-AF65-F5344CB8AC3E}">
        <p14:creationId xmlns:p14="http://schemas.microsoft.com/office/powerpoint/2010/main" val="4047838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5D3BF3-D352-46FC-8343-31F56E6730EA}" type="slidenum">
              <a:rPr lang="en-US" smtClean="0"/>
              <a:pPr/>
              <a:t>32</a:t>
            </a:fld>
            <a:endParaRPr lang="en-US" dirty="0"/>
          </a:p>
        </p:txBody>
      </p:sp>
    </p:spTree>
    <p:extLst>
      <p:ext uri="{BB962C8B-B14F-4D97-AF65-F5344CB8AC3E}">
        <p14:creationId xmlns:p14="http://schemas.microsoft.com/office/powerpoint/2010/main" val="274167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125C0C-8B07-4EBA-A741-44AC1125FC6C}" type="slidenum">
              <a:rPr lang="en-US" smtClean="0"/>
              <a:t>33</a:t>
            </a:fld>
            <a:endParaRPr lang="en-US"/>
          </a:p>
        </p:txBody>
      </p:sp>
    </p:spTree>
    <p:extLst>
      <p:ext uri="{BB962C8B-B14F-4D97-AF65-F5344CB8AC3E}">
        <p14:creationId xmlns:p14="http://schemas.microsoft.com/office/powerpoint/2010/main" val="1498034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1791" indent="-289150" eaLnBrk="0" hangingPunct="0">
              <a:defRPr>
                <a:solidFill>
                  <a:schemeClr val="tx1"/>
                </a:solidFill>
                <a:latin typeface="Arial" charset="0"/>
              </a:defRPr>
            </a:lvl2pPr>
            <a:lvl3pPr marL="1156602" indent="-231320" eaLnBrk="0" hangingPunct="0">
              <a:defRPr>
                <a:solidFill>
                  <a:schemeClr val="tx1"/>
                </a:solidFill>
                <a:latin typeface="Arial" charset="0"/>
              </a:defRPr>
            </a:lvl3pPr>
            <a:lvl4pPr marL="1619242" indent="-231320" eaLnBrk="0" hangingPunct="0">
              <a:defRPr>
                <a:solidFill>
                  <a:schemeClr val="tx1"/>
                </a:solidFill>
                <a:latin typeface="Arial" charset="0"/>
              </a:defRPr>
            </a:lvl4pPr>
            <a:lvl5pPr marL="2081883" indent="-231320" eaLnBrk="0" hangingPunct="0">
              <a:defRPr>
                <a:solidFill>
                  <a:schemeClr val="tx1"/>
                </a:solidFill>
                <a:latin typeface="Arial" charset="0"/>
              </a:defRPr>
            </a:lvl5pPr>
            <a:lvl6pPr marL="2544524" indent="-231320" eaLnBrk="0" fontAlgn="base" hangingPunct="0">
              <a:spcBef>
                <a:spcPct val="0"/>
              </a:spcBef>
              <a:spcAft>
                <a:spcPct val="0"/>
              </a:spcAft>
              <a:defRPr>
                <a:solidFill>
                  <a:schemeClr val="tx1"/>
                </a:solidFill>
                <a:latin typeface="Arial" charset="0"/>
              </a:defRPr>
            </a:lvl6pPr>
            <a:lvl7pPr marL="3007164" indent="-231320" eaLnBrk="0" fontAlgn="base" hangingPunct="0">
              <a:spcBef>
                <a:spcPct val="0"/>
              </a:spcBef>
              <a:spcAft>
                <a:spcPct val="0"/>
              </a:spcAft>
              <a:defRPr>
                <a:solidFill>
                  <a:schemeClr val="tx1"/>
                </a:solidFill>
                <a:latin typeface="Arial" charset="0"/>
              </a:defRPr>
            </a:lvl7pPr>
            <a:lvl8pPr marL="3469805" indent="-231320" eaLnBrk="0" fontAlgn="base" hangingPunct="0">
              <a:spcBef>
                <a:spcPct val="0"/>
              </a:spcBef>
              <a:spcAft>
                <a:spcPct val="0"/>
              </a:spcAft>
              <a:defRPr>
                <a:solidFill>
                  <a:schemeClr val="tx1"/>
                </a:solidFill>
                <a:latin typeface="Arial" charset="0"/>
              </a:defRPr>
            </a:lvl8pPr>
            <a:lvl9pPr marL="3932446" indent="-231320" eaLnBrk="0" fontAlgn="base" hangingPunct="0">
              <a:spcBef>
                <a:spcPct val="0"/>
              </a:spcBef>
              <a:spcAft>
                <a:spcPct val="0"/>
              </a:spcAft>
              <a:defRPr>
                <a:solidFill>
                  <a:schemeClr val="tx1"/>
                </a:solidFill>
                <a:latin typeface="Arial" charset="0"/>
              </a:defRPr>
            </a:lvl9pPr>
          </a:lstStyle>
          <a:p>
            <a:pPr eaLnBrk="1" hangingPunct="1"/>
            <a:fld id="{ECD19137-D0FD-4966-802B-AC4870170B33}" type="slidenum">
              <a:rPr lang="en-US" smtClean="0"/>
              <a:pPr eaLnBrk="1" hangingPunct="1"/>
              <a:t>34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145784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25C0C-8B07-4EBA-A741-44AC1125FC6C}" type="slidenum">
              <a:rPr lang="en-US" smtClean="0"/>
              <a:t>35</a:t>
            </a:fld>
            <a:endParaRPr lang="en-US"/>
          </a:p>
        </p:txBody>
      </p:sp>
    </p:spTree>
    <p:extLst>
      <p:ext uri="{BB962C8B-B14F-4D97-AF65-F5344CB8AC3E}">
        <p14:creationId xmlns:p14="http://schemas.microsoft.com/office/powerpoint/2010/main" val="820909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Advocacy at the state level can yield substantial policy changes and is often a catalyst for broader national shifts. It is why you will see AESA taking a more direct interest in supporting state level advocacy efforts.</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This session will equip you all as attendees with essential strategies and insights to navigate the complexities of state-level advocacy, helping </a:t>
            </a:r>
            <a:r>
              <a:rPr lang="en-US" dirty="0">
                <a:latin typeface="Calibri" panose="020F0502020204030204" pitchFamily="34" charset="0"/>
                <a:ea typeface="Calibri" panose="020F0502020204030204" pitchFamily="34" charset="0"/>
                <a:cs typeface="Times New Roman" panose="02020603050405020304" pitchFamily="18" charset="0"/>
              </a:rPr>
              <a:t>you</a:t>
            </a:r>
            <a:r>
              <a:rPr lang="en-US" sz="1200" dirty="0">
                <a:effectLst/>
                <a:latin typeface="Calibri" panose="020F0502020204030204" pitchFamily="34" charset="0"/>
                <a:ea typeface="Calibri" panose="020F0502020204030204" pitchFamily="34" charset="0"/>
                <a:cs typeface="Times New Roman" panose="02020603050405020304" pitchFamily="18" charset="0"/>
              </a:rPr>
              <a:t> make a meaningful impact on the issues </a:t>
            </a:r>
            <a:r>
              <a:rPr lang="en-US" dirty="0">
                <a:latin typeface="Calibri" panose="020F0502020204030204" pitchFamily="34" charset="0"/>
                <a:ea typeface="Calibri" panose="020F0502020204030204" pitchFamily="34" charset="0"/>
                <a:cs typeface="Times New Roman" panose="02020603050405020304" pitchFamily="18" charset="0"/>
              </a:rPr>
              <a:t>you and your ESAs</a:t>
            </a:r>
            <a:r>
              <a:rPr lang="en-US" sz="1200" dirty="0">
                <a:effectLst/>
                <a:latin typeface="Calibri" panose="020F0502020204030204" pitchFamily="34" charset="0"/>
                <a:ea typeface="Calibri" panose="020F0502020204030204" pitchFamily="34" charset="0"/>
                <a:cs typeface="Times New Roman" panose="02020603050405020304" pitchFamily="18" charset="0"/>
              </a:rPr>
              <a:t> are passionate about. Whether </a:t>
            </a:r>
            <a:r>
              <a:rPr lang="en-US" dirty="0">
                <a:latin typeface="Calibri" panose="020F0502020204030204" pitchFamily="34" charset="0"/>
                <a:ea typeface="Calibri" panose="020F0502020204030204" pitchFamily="34" charset="0"/>
                <a:cs typeface="Times New Roman" panose="02020603050405020304" pitchFamily="18" charset="0"/>
              </a:rPr>
              <a:t>you</a:t>
            </a:r>
            <a:r>
              <a:rPr lang="en-US" sz="1200" dirty="0">
                <a:effectLst/>
                <a:latin typeface="Calibri" panose="020F0502020204030204" pitchFamily="34" charset="0"/>
                <a:ea typeface="Calibri" panose="020F0502020204030204" pitchFamily="34" charset="0"/>
                <a:cs typeface="Times New Roman" panose="02020603050405020304" pitchFamily="18" charset="0"/>
              </a:rPr>
              <a:t> are an educator, administrator, advocate, lobbyist, or concerned citizen, </a:t>
            </a:r>
            <a:r>
              <a:rPr lang="en-US" dirty="0">
                <a:latin typeface="Calibri" panose="020F0502020204030204" pitchFamily="34" charset="0"/>
                <a:ea typeface="Calibri" panose="020F0502020204030204" pitchFamily="34" charset="0"/>
                <a:cs typeface="Times New Roman" panose="02020603050405020304" pitchFamily="18" charset="0"/>
              </a:rPr>
              <a:t>I hope that you</a:t>
            </a:r>
            <a:r>
              <a:rPr lang="en-US" sz="1200" dirty="0">
                <a:effectLst/>
                <a:latin typeface="Calibri" panose="020F0502020204030204" pitchFamily="34" charset="0"/>
                <a:ea typeface="Calibri" panose="020F0502020204030204" pitchFamily="34" charset="0"/>
                <a:cs typeface="Times New Roman" panose="02020603050405020304" pitchFamily="18" charset="0"/>
              </a:rPr>
              <a:t> leave with ideas and the beginning of a toolkit to drive change at the state level and beyond.</a:t>
            </a:r>
            <a:endParaRPr lang="en-US" dirty="0"/>
          </a:p>
        </p:txBody>
      </p:sp>
      <p:sp>
        <p:nvSpPr>
          <p:cNvPr id="4" name="Slide Number Placeholder 3"/>
          <p:cNvSpPr>
            <a:spLocks noGrp="1"/>
          </p:cNvSpPr>
          <p:nvPr>
            <p:ph type="sldNum" sz="quarter" idx="5"/>
          </p:nvPr>
        </p:nvSpPr>
        <p:spPr/>
        <p:txBody>
          <a:bodyPr/>
          <a:lstStyle/>
          <a:p>
            <a:fld id="{F6125C0C-8B07-4EBA-A741-44AC1125FC6C}" type="slidenum">
              <a:rPr lang="en-US" smtClean="0"/>
              <a:t>4</a:t>
            </a:fld>
            <a:endParaRPr lang="en-US"/>
          </a:p>
        </p:txBody>
      </p:sp>
    </p:spTree>
    <p:extLst>
      <p:ext uri="{BB962C8B-B14F-4D97-AF65-F5344CB8AC3E}">
        <p14:creationId xmlns:p14="http://schemas.microsoft.com/office/powerpoint/2010/main" val="4205332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125C0C-8B07-4EBA-A741-44AC1125FC6C}" type="slidenum">
              <a:rPr lang="en-US" smtClean="0"/>
              <a:t>5</a:t>
            </a:fld>
            <a:endParaRPr lang="en-US"/>
          </a:p>
        </p:txBody>
      </p:sp>
    </p:spTree>
    <p:extLst>
      <p:ext uri="{BB962C8B-B14F-4D97-AF65-F5344CB8AC3E}">
        <p14:creationId xmlns:p14="http://schemas.microsoft.com/office/powerpoint/2010/main" val="3981363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Building knowledge, understanding and capacity. Equipping yourself and your champions with the strategies and tactics to advance priorities.  Compelling policy makers to act in support of your interests.</a:t>
            </a:r>
          </a:p>
          <a:p>
            <a:endParaRPr lang="en-US" dirty="0"/>
          </a:p>
        </p:txBody>
      </p:sp>
      <p:sp>
        <p:nvSpPr>
          <p:cNvPr id="4" name="Slide Number Placeholder 3"/>
          <p:cNvSpPr>
            <a:spLocks noGrp="1"/>
          </p:cNvSpPr>
          <p:nvPr>
            <p:ph type="sldNum" sz="quarter" idx="5"/>
          </p:nvPr>
        </p:nvSpPr>
        <p:spPr/>
        <p:txBody>
          <a:bodyPr/>
          <a:lstStyle/>
          <a:p>
            <a:fld id="{F6125C0C-8B07-4EBA-A741-44AC1125FC6C}" type="slidenum">
              <a:rPr lang="en-US" smtClean="0"/>
              <a:t>6</a:t>
            </a:fld>
            <a:endParaRPr lang="en-US"/>
          </a:p>
        </p:txBody>
      </p:sp>
    </p:spTree>
    <p:extLst>
      <p:ext uri="{BB962C8B-B14F-4D97-AF65-F5344CB8AC3E}">
        <p14:creationId xmlns:p14="http://schemas.microsoft.com/office/powerpoint/2010/main" val="442100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00" dirty="0">
                <a:effectLst/>
                <a:latin typeface="Calibri" panose="020F0502020204030204" pitchFamily="34" charset="0"/>
                <a:ea typeface="Times New Roman" panose="02020603050405020304" pitchFamily="18" charset="0"/>
                <a:cs typeface="Times New Roman" panose="02020603050405020304" pitchFamily="18" charset="0"/>
              </a:rPr>
              <a:t>Our goal is effective advocacy for good ideas!  We want to avoid lost opportunity – which is ineffective advocacy of a good idea - at all costs.</a:t>
            </a:r>
          </a:p>
        </p:txBody>
      </p:sp>
      <p:sp>
        <p:nvSpPr>
          <p:cNvPr id="4" name="Slide Number Placeholder 3"/>
          <p:cNvSpPr>
            <a:spLocks noGrp="1"/>
          </p:cNvSpPr>
          <p:nvPr>
            <p:ph type="sldNum" sz="quarter" idx="5"/>
          </p:nvPr>
        </p:nvSpPr>
        <p:spPr/>
        <p:txBody>
          <a:bodyPr/>
          <a:lstStyle/>
          <a:p>
            <a:fld id="{F6125C0C-8B07-4EBA-A741-44AC1125FC6C}" type="slidenum">
              <a:rPr lang="en-US" smtClean="0"/>
              <a:t>7</a:t>
            </a:fld>
            <a:endParaRPr lang="en-US"/>
          </a:p>
        </p:txBody>
      </p:sp>
    </p:spTree>
    <p:extLst>
      <p:ext uri="{BB962C8B-B14F-4D97-AF65-F5344CB8AC3E}">
        <p14:creationId xmlns:p14="http://schemas.microsoft.com/office/powerpoint/2010/main" val="523177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125C0C-8B07-4EBA-A741-44AC1125FC6C}" type="slidenum">
              <a:rPr lang="en-US" smtClean="0"/>
              <a:t>8</a:t>
            </a:fld>
            <a:endParaRPr lang="en-US"/>
          </a:p>
        </p:txBody>
      </p:sp>
    </p:spTree>
    <p:extLst>
      <p:ext uri="{BB962C8B-B14F-4D97-AF65-F5344CB8AC3E}">
        <p14:creationId xmlns:p14="http://schemas.microsoft.com/office/powerpoint/2010/main" val="247478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purposes of this presentation, we will focus on state-level advocacy</a:t>
            </a:r>
          </a:p>
          <a:p>
            <a:r>
              <a:rPr lang="en-US" dirty="0"/>
              <a:t>Professionally, most educators, because it is a responsibility left primarily to the states, will experience more day-to-day impact from state policy and funding decisions.</a:t>
            </a:r>
          </a:p>
          <a:p>
            <a:r>
              <a:rPr lang="en-US" dirty="0"/>
              <a:t>In our daily, personal lives we are likely more directly impact by local government. </a:t>
            </a:r>
          </a:p>
        </p:txBody>
      </p:sp>
      <p:sp>
        <p:nvSpPr>
          <p:cNvPr id="4" name="Slide Number Placeholder 3"/>
          <p:cNvSpPr>
            <a:spLocks noGrp="1"/>
          </p:cNvSpPr>
          <p:nvPr>
            <p:ph type="sldNum" sz="quarter" idx="5"/>
          </p:nvPr>
        </p:nvSpPr>
        <p:spPr/>
        <p:txBody>
          <a:bodyPr/>
          <a:lstStyle/>
          <a:p>
            <a:fld id="{F6125C0C-8B07-4EBA-A741-44AC1125FC6C}" type="slidenum">
              <a:rPr lang="en-US" smtClean="0"/>
              <a:t>9</a:t>
            </a:fld>
            <a:endParaRPr lang="en-US"/>
          </a:p>
        </p:txBody>
      </p:sp>
    </p:spTree>
    <p:extLst>
      <p:ext uri="{BB962C8B-B14F-4D97-AF65-F5344CB8AC3E}">
        <p14:creationId xmlns:p14="http://schemas.microsoft.com/office/powerpoint/2010/main" val="128736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CD255772-8821-4C62-9662-D373177D7C65}" type="datetimeFigureOut">
              <a:rPr lang="en-US" smtClean="0"/>
              <a:t>11/27/2023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117CA1B1-9FC8-49F3-B3CC-F0C2A349C7CB}"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5936986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255772-8821-4C62-9662-D373177D7C65}"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CA1B1-9FC8-49F3-B3CC-F0C2A349C7CB}" type="slidenum">
              <a:rPr lang="en-US" smtClean="0"/>
              <a:t>‹#›</a:t>
            </a:fld>
            <a:endParaRPr lang="en-US"/>
          </a:p>
        </p:txBody>
      </p:sp>
    </p:spTree>
    <p:extLst>
      <p:ext uri="{BB962C8B-B14F-4D97-AF65-F5344CB8AC3E}">
        <p14:creationId xmlns:p14="http://schemas.microsoft.com/office/powerpoint/2010/main" val="54007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255772-8821-4C62-9662-D373177D7C65}"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CA1B1-9FC8-49F3-B3CC-F0C2A349C7CB}" type="slidenum">
              <a:rPr lang="en-US" smtClean="0"/>
              <a:t>‹#›</a:t>
            </a:fld>
            <a:endParaRPr lang="en-US"/>
          </a:p>
        </p:txBody>
      </p:sp>
    </p:spTree>
    <p:extLst>
      <p:ext uri="{BB962C8B-B14F-4D97-AF65-F5344CB8AC3E}">
        <p14:creationId xmlns:p14="http://schemas.microsoft.com/office/powerpoint/2010/main" val="168370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255772-8821-4C62-9662-D373177D7C65}"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CA1B1-9FC8-49F3-B3CC-F0C2A349C7CB}" type="slidenum">
              <a:rPr lang="en-US" smtClean="0"/>
              <a:t>‹#›</a:t>
            </a:fld>
            <a:endParaRPr lang="en-US"/>
          </a:p>
        </p:txBody>
      </p:sp>
    </p:spTree>
    <p:extLst>
      <p:ext uri="{BB962C8B-B14F-4D97-AF65-F5344CB8AC3E}">
        <p14:creationId xmlns:p14="http://schemas.microsoft.com/office/powerpoint/2010/main" val="353222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255772-8821-4C62-9662-D373177D7C65}"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CA1B1-9FC8-49F3-B3CC-F0C2A349C7CB}"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705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255772-8821-4C62-9662-D373177D7C65}"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CA1B1-9FC8-49F3-B3CC-F0C2A349C7CB}" type="slidenum">
              <a:rPr lang="en-US" smtClean="0"/>
              <a:t>‹#›</a:t>
            </a:fld>
            <a:endParaRPr lang="en-US"/>
          </a:p>
        </p:txBody>
      </p:sp>
    </p:spTree>
    <p:extLst>
      <p:ext uri="{BB962C8B-B14F-4D97-AF65-F5344CB8AC3E}">
        <p14:creationId xmlns:p14="http://schemas.microsoft.com/office/powerpoint/2010/main" val="724082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255772-8821-4C62-9662-D373177D7C65}" type="datetimeFigureOut">
              <a:rPr lang="en-US" smtClean="0"/>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7CA1B1-9FC8-49F3-B3CC-F0C2A349C7CB}" type="slidenum">
              <a:rPr lang="en-US" smtClean="0"/>
              <a:t>‹#›</a:t>
            </a:fld>
            <a:endParaRPr lang="en-US"/>
          </a:p>
        </p:txBody>
      </p:sp>
    </p:spTree>
    <p:extLst>
      <p:ext uri="{BB962C8B-B14F-4D97-AF65-F5344CB8AC3E}">
        <p14:creationId xmlns:p14="http://schemas.microsoft.com/office/powerpoint/2010/main" val="242533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255772-8821-4C62-9662-D373177D7C65}" type="datetimeFigureOut">
              <a:rPr lang="en-US" smtClean="0"/>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7CA1B1-9FC8-49F3-B3CC-F0C2A349C7CB}" type="slidenum">
              <a:rPr lang="en-US" smtClean="0"/>
              <a:t>‹#›</a:t>
            </a:fld>
            <a:endParaRPr lang="en-US"/>
          </a:p>
        </p:txBody>
      </p:sp>
    </p:spTree>
    <p:extLst>
      <p:ext uri="{BB962C8B-B14F-4D97-AF65-F5344CB8AC3E}">
        <p14:creationId xmlns:p14="http://schemas.microsoft.com/office/powerpoint/2010/main" val="68079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55772-8821-4C62-9662-D373177D7C65}" type="datetimeFigureOut">
              <a:rPr lang="en-US" smtClean="0"/>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7CA1B1-9FC8-49F3-B3CC-F0C2A349C7CB}" type="slidenum">
              <a:rPr lang="en-US" smtClean="0"/>
              <a:t>‹#›</a:t>
            </a:fld>
            <a:endParaRPr lang="en-US"/>
          </a:p>
        </p:txBody>
      </p:sp>
    </p:spTree>
    <p:extLst>
      <p:ext uri="{BB962C8B-B14F-4D97-AF65-F5344CB8AC3E}">
        <p14:creationId xmlns:p14="http://schemas.microsoft.com/office/powerpoint/2010/main" val="1549087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255772-8821-4C62-9662-D373177D7C65}"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CA1B1-9FC8-49F3-B3CC-F0C2A349C7CB}" type="slidenum">
              <a:rPr lang="en-US" smtClean="0"/>
              <a:t>‹#›</a:t>
            </a:fld>
            <a:endParaRPr lang="en-US"/>
          </a:p>
        </p:txBody>
      </p:sp>
    </p:spTree>
    <p:extLst>
      <p:ext uri="{BB962C8B-B14F-4D97-AF65-F5344CB8AC3E}">
        <p14:creationId xmlns:p14="http://schemas.microsoft.com/office/powerpoint/2010/main" val="3945136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255772-8821-4C62-9662-D373177D7C65}"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CA1B1-9FC8-49F3-B3CC-F0C2A349C7CB}" type="slidenum">
              <a:rPr lang="en-US" smtClean="0"/>
              <a:t>‹#›</a:t>
            </a:fld>
            <a:endParaRPr lang="en-US"/>
          </a:p>
        </p:txBody>
      </p:sp>
    </p:spTree>
    <p:extLst>
      <p:ext uri="{BB962C8B-B14F-4D97-AF65-F5344CB8AC3E}">
        <p14:creationId xmlns:p14="http://schemas.microsoft.com/office/powerpoint/2010/main" val="223323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CD255772-8821-4C62-9662-D373177D7C65}" type="datetimeFigureOut">
              <a:rPr lang="en-US" smtClean="0"/>
              <a:t>11/27/2023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117CA1B1-9FC8-49F3-B3CC-F0C2A349C7CB}" type="slidenum">
              <a:rPr lang="en-US" smtClean="0"/>
              <a:t>‹#›</a:t>
            </a:fld>
            <a:endParaRPr lang="en-US"/>
          </a:p>
        </p:txBody>
      </p:sp>
    </p:spTree>
    <p:extLst>
      <p:ext uri="{BB962C8B-B14F-4D97-AF65-F5344CB8AC3E}">
        <p14:creationId xmlns:p14="http://schemas.microsoft.com/office/powerpoint/2010/main" val="307812863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hyperlink" Target="https://www.oesca.org/vimages/shared/vnews/stories/4a1c3ba8c0117/OESCA%20Opposition%20Research%20Report.doc" TargetMode="External"/><Relationship Id="rId3" Type="http://schemas.openxmlformats.org/officeDocument/2006/relationships/hyperlink" Target="https://www.oesca.org/vnews/display.v/SEC/ADVOCATE" TargetMode="External"/><Relationship Id="rId7" Type="http://schemas.openxmlformats.org/officeDocument/2006/relationships/hyperlink" Target="https://www.oesca.org/vimages/shared/vnews/stories/4a1c3ba8c0117/OESCA%20Stakeholder%20Tracking%20Sheet.doc"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oesca.org/vimages/shared/vnews/stories/4a1c3ba8c0117/BillMonitoring_HB71.docx" TargetMode="External"/><Relationship Id="rId11" Type="http://schemas.openxmlformats.org/officeDocument/2006/relationships/hyperlink" Target="https://www.oesca.org/vimages/shared/vnews/stories/4a1c3ba8c0117/Elevator%20Speech%20Activity%2011292023.docx" TargetMode="External"/><Relationship Id="rId5" Type="http://schemas.openxmlformats.org/officeDocument/2006/relationships/hyperlink" Target="https://www.oesca.org/vimages/shared/vnews/stories/4a1c3ba8c0117/BillMonitoringTool.docx" TargetMode="External"/><Relationship Id="rId10" Type="http://schemas.openxmlformats.org/officeDocument/2006/relationships/hyperlink" Target="https://www.oesca.org/vimages/shared/vnews/stories/4a1c3ba8c0117/OESCA%20Statewide%20Initiatives%20Decision%20Framework%20thumbnail.docx" TargetMode="External"/><Relationship Id="rId4" Type="http://schemas.openxmlformats.org/officeDocument/2006/relationships/hyperlink" Target="https://www.oesca.org/vimages/shared/vnews/stories/4a1c3ba8c0117/Federal_State%20Policy%20Forecast%20Tool.docx" TargetMode="External"/><Relationship Id="rId9" Type="http://schemas.openxmlformats.org/officeDocument/2006/relationships/hyperlink" Target="https://www.oesca.org/vimages/shared/vnews/stories/4a1c3ba8c0117/OESCA%20Advocacy%20Decision%20Framework.docx" TargetMode="Externa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aesa.us/state-examiner/" TargetMode="External"/><Relationship Id="rId3" Type="http://schemas.openxmlformats.org/officeDocument/2006/relationships/hyperlink" Target="https://nces.ed.gov/" TargetMode="External"/><Relationship Id="rId7" Type="http://schemas.openxmlformats.org/officeDocument/2006/relationships/hyperlink" Target="https://www.pewresearch.org/topic/other-topics/educatio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nga.org/" TargetMode="External"/><Relationship Id="rId5" Type="http://schemas.openxmlformats.org/officeDocument/2006/relationships/hyperlink" Target="https://www.ncsl.org/education" TargetMode="External"/><Relationship Id="rId4" Type="http://schemas.openxmlformats.org/officeDocument/2006/relationships/hyperlink" Target="https://www.ecs.or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Burford@oesca.org"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27DD60-B902-DE0A-6386-323430F9B96B}"/>
              </a:ext>
            </a:extLst>
          </p:cNvPr>
          <p:cNvSpPr>
            <a:spLocks noGrp="1"/>
          </p:cNvSpPr>
          <p:nvPr>
            <p:ph type="ctrTitle"/>
          </p:nvPr>
        </p:nvSpPr>
        <p:spPr>
          <a:xfrm>
            <a:off x="1261872" y="368300"/>
            <a:ext cx="8263128" cy="4470399"/>
          </a:xfrm>
          <a:noFill/>
        </p:spPr>
        <p:txBody>
          <a:bodyPr anchor="ctr">
            <a:normAutofit/>
          </a:bodyPr>
          <a:lstStyle/>
          <a:p>
            <a:r>
              <a:rPr lang="en-US" sz="5400" dirty="0">
                <a:solidFill>
                  <a:srgbClr val="FFFFFF"/>
                </a:solidFill>
              </a:rPr>
              <a:t>Amplifying Your Impact:</a:t>
            </a:r>
            <a:br>
              <a:rPr lang="en-US" sz="5400" dirty="0">
                <a:solidFill>
                  <a:srgbClr val="FFFFFF"/>
                </a:solidFill>
              </a:rPr>
            </a:br>
            <a:r>
              <a:rPr lang="en-US" sz="4000" i="1" dirty="0">
                <a:solidFill>
                  <a:srgbClr val="FFFFFF"/>
                </a:solidFill>
              </a:rPr>
              <a:t>Mastering Effective State Advocacy</a:t>
            </a:r>
          </a:p>
        </p:txBody>
      </p:sp>
      <p:sp>
        <p:nvSpPr>
          <p:cNvPr id="12" name="Rectangle 11">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7E951506-5158-0DEA-B7C3-EE3EAC590BD6}"/>
              </a:ext>
            </a:extLst>
          </p:cNvPr>
          <p:cNvSpPr>
            <a:spLocks noGrp="1"/>
          </p:cNvSpPr>
          <p:nvPr>
            <p:ph type="subTitle" idx="1"/>
          </p:nvPr>
        </p:nvSpPr>
        <p:spPr>
          <a:xfrm>
            <a:off x="1261872" y="5337631"/>
            <a:ext cx="9418320" cy="1223030"/>
          </a:xfrm>
        </p:spPr>
        <p:txBody>
          <a:bodyPr anchor="ctr">
            <a:normAutofit fontScale="85000" lnSpcReduction="20000"/>
          </a:bodyPr>
          <a:lstStyle/>
          <a:p>
            <a:r>
              <a:rPr lang="en-US" sz="2800" dirty="0">
                <a:solidFill>
                  <a:schemeClr val="tx1"/>
                </a:solidFill>
              </a:rPr>
              <a:t>November 29, 2023</a:t>
            </a:r>
          </a:p>
          <a:p>
            <a:pPr>
              <a:lnSpc>
                <a:spcPct val="120000"/>
              </a:lnSpc>
              <a:spcBef>
                <a:spcPts val="0"/>
              </a:spcBef>
              <a:spcAft>
                <a:spcPts val="0"/>
              </a:spcAft>
            </a:pPr>
            <a:r>
              <a:rPr lang="en-US" sz="2800" dirty="0">
                <a:solidFill>
                  <a:schemeClr val="tx1"/>
                </a:solidFill>
              </a:rPr>
              <a:t>2:00 p.m.</a:t>
            </a:r>
          </a:p>
          <a:p>
            <a:r>
              <a:rPr lang="en-US" sz="2800" dirty="0">
                <a:solidFill>
                  <a:schemeClr val="tx1"/>
                </a:solidFill>
              </a:rPr>
              <a:t>Grand Ballroom E</a:t>
            </a:r>
          </a:p>
        </p:txBody>
      </p:sp>
      <p:pic>
        <p:nvPicPr>
          <p:cNvPr id="5" name="Picture 2" descr="Association of Educational Service Agencies | AESA">
            <a:extLst>
              <a:ext uri="{FF2B5EF4-FFF2-40B4-BE49-F238E27FC236}">
                <a16:creationId xmlns:a16="http://schemas.microsoft.com/office/drawing/2014/main" id="{99AA3599-D171-B89C-6068-EDC4929D2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3372" y="5464456"/>
            <a:ext cx="2864680" cy="10531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white text on a black background&#10;&#10;Description automatically generated">
            <a:extLst>
              <a:ext uri="{FF2B5EF4-FFF2-40B4-BE49-F238E27FC236}">
                <a16:creationId xmlns:a16="http://schemas.microsoft.com/office/drawing/2014/main" id="{02E58E7B-F02C-BA26-478E-088999DA73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5544" y="5464456"/>
            <a:ext cx="2830285" cy="1083363"/>
          </a:xfrm>
          <a:prstGeom prst="rect">
            <a:avLst/>
          </a:prstGeom>
        </p:spPr>
      </p:pic>
    </p:spTree>
    <p:extLst>
      <p:ext uri="{BB962C8B-B14F-4D97-AF65-F5344CB8AC3E}">
        <p14:creationId xmlns:p14="http://schemas.microsoft.com/office/powerpoint/2010/main" val="2543252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lstStyle/>
          <a:p>
            <a:r>
              <a:rPr lang="en-US" dirty="0"/>
              <a:t>State Government Roles</a:t>
            </a:r>
          </a:p>
        </p:txBody>
      </p:sp>
      <p:sp>
        <p:nvSpPr>
          <p:cNvPr id="3" name="Content Placeholder 2">
            <a:extLst>
              <a:ext uri="{FF2B5EF4-FFF2-40B4-BE49-F238E27FC236}">
                <a16:creationId xmlns:a16="http://schemas.microsoft.com/office/drawing/2014/main" id="{FEEAE3BA-5489-DD2E-3C68-F91FA1C5A9FC}"/>
              </a:ext>
            </a:extLst>
          </p:cNvPr>
          <p:cNvSpPr>
            <a:spLocks noGrp="1"/>
          </p:cNvSpPr>
          <p:nvPr>
            <p:ph idx="1"/>
          </p:nvPr>
        </p:nvSpPr>
        <p:spPr/>
        <p:txBody>
          <a:bodyPr>
            <a:normAutofit/>
          </a:bodyPr>
          <a:lstStyle/>
          <a:p>
            <a:pPr>
              <a:spcBef>
                <a:spcPts val="0"/>
              </a:spcBef>
              <a:spcAft>
                <a:spcPts val="0"/>
              </a:spcAft>
            </a:pPr>
            <a:r>
              <a:rPr lang="en-US" sz="2000" kern="100" dirty="0">
                <a:effectLst/>
                <a:latin typeface="Century Schoolbook" panose="02040604050505020304" pitchFamily="18" charset="0"/>
                <a:ea typeface="Times New Roman" panose="02020603050405020304" pitchFamily="18" charset="0"/>
                <a:cs typeface="Times New Roman" panose="02020603050405020304" pitchFamily="18" charset="0"/>
              </a:rPr>
              <a:t>Educate</a:t>
            </a:r>
          </a:p>
          <a:p>
            <a:pPr>
              <a:spcBef>
                <a:spcPts val="0"/>
              </a:spcBef>
              <a:spcAft>
                <a:spcPts val="0"/>
              </a:spcAft>
            </a:pPr>
            <a:endParaRPr lang="en-US" sz="2000" kern="1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a:spcBef>
                <a:spcPts val="0"/>
              </a:spcBef>
              <a:spcAft>
                <a:spcPts val="0"/>
              </a:spcAft>
            </a:pPr>
            <a:r>
              <a:rPr lang="en-US" sz="2000" kern="100" dirty="0">
                <a:latin typeface="Century Schoolbook" panose="02040604050505020304" pitchFamily="18" charset="0"/>
                <a:ea typeface="Times New Roman" panose="02020603050405020304" pitchFamily="18" charset="0"/>
                <a:cs typeface="Times New Roman" panose="02020603050405020304" pitchFamily="18" charset="0"/>
              </a:rPr>
              <a:t>Medicate</a:t>
            </a:r>
          </a:p>
          <a:p>
            <a:pPr>
              <a:spcBef>
                <a:spcPts val="0"/>
              </a:spcBef>
              <a:spcAft>
                <a:spcPts val="0"/>
              </a:spcAft>
            </a:pPr>
            <a:endParaRPr lang="en-US" sz="2000" kern="1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a:spcBef>
                <a:spcPts val="0"/>
              </a:spcBef>
              <a:spcAft>
                <a:spcPts val="0"/>
              </a:spcAft>
            </a:pPr>
            <a:r>
              <a:rPr lang="en-US" sz="2000" kern="100" dirty="0">
                <a:effectLst/>
                <a:latin typeface="Century Schoolbook" panose="02040604050505020304" pitchFamily="18" charset="0"/>
                <a:ea typeface="Times New Roman" panose="02020603050405020304" pitchFamily="18" charset="0"/>
                <a:cs typeface="Times New Roman" panose="02020603050405020304" pitchFamily="18" charset="0"/>
              </a:rPr>
              <a:t>Incarcerate</a:t>
            </a:r>
          </a:p>
          <a:p>
            <a:pPr marL="0" marR="0" indent="0">
              <a:spcBef>
                <a:spcPts val="0"/>
              </a:spcBef>
              <a:spcAft>
                <a:spcPts val="0"/>
              </a:spcAft>
              <a:buNone/>
            </a:pPr>
            <a:endParaRPr lang="en-US" sz="2000" kern="100" dirty="0">
              <a:latin typeface="Century Schoolbook" panose="020406040505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2000" kern="1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i="1" kern="100" dirty="0">
                <a:effectLst/>
                <a:latin typeface="Century Schoolbook" panose="02040604050505020304" pitchFamily="18" charset="0"/>
                <a:ea typeface="Times New Roman" panose="02020603050405020304" pitchFamily="18" charset="0"/>
                <a:cs typeface="Times New Roman" panose="02020603050405020304" pitchFamily="18" charset="0"/>
              </a:rPr>
              <a:t>All supported through the appropriations process</a:t>
            </a:r>
            <a:endParaRPr lang="en-US" i="1" kern="100" dirty="0">
              <a:effectLst/>
              <a:latin typeface="Century Schoolbook"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58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lstStyle/>
          <a:p>
            <a:r>
              <a:rPr lang="en-US" dirty="0"/>
              <a:t>Who Do We Target with Advocacy/Lobbying?</a:t>
            </a:r>
          </a:p>
        </p:txBody>
      </p:sp>
      <p:sp>
        <p:nvSpPr>
          <p:cNvPr id="3" name="Content Placeholder 2">
            <a:extLst>
              <a:ext uri="{FF2B5EF4-FFF2-40B4-BE49-F238E27FC236}">
                <a16:creationId xmlns:a16="http://schemas.microsoft.com/office/drawing/2014/main" id="{FEEAE3BA-5489-DD2E-3C68-F91FA1C5A9FC}"/>
              </a:ext>
            </a:extLst>
          </p:cNvPr>
          <p:cNvSpPr>
            <a:spLocks noGrp="1"/>
          </p:cNvSpPr>
          <p:nvPr>
            <p:ph idx="1"/>
          </p:nvPr>
        </p:nvSpPr>
        <p:spPr/>
        <p:txBody>
          <a:bodyPr>
            <a:normAutofit/>
          </a:bodyPr>
          <a:lstStyle/>
          <a:p>
            <a:r>
              <a:rPr lang="en-US" sz="2200" dirty="0"/>
              <a:t>Office of the Governor </a:t>
            </a:r>
          </a:p>
          <a:p>
            <a:r>
              <a:rPr lang="en-US" sz="2200" dirty="0"/>
              <a:t>Executive Agencies</a:t>
            </a:r>
          </a:p>
          <a:p>
            <a:r>
              <a:rPr lang="en-US" sz="2200" dirty="0"/>
              <a:t>Legislators</a:t>
            </a:r>
          </a:p>
          <a:p>
            <a:r>
              <a:rPr lang="en-US" sz="2200" dirty="0"/>
              <a:t>Staff </a:t>
            </a:r>
          </a:p>
          <a:p>
            <a:pPr eaLnBrk="1" hangingPunct="1"/>
            <a:r>
              <a:rPr lang="en-US" sz="2200" dirty="0"/>
              <a:t>Special Interest Groups </a:t>
            </a:r>
          </a:p>
          <a:p>
            <a:pPr eaLnBrk="1" hangingPunct="1"/>
            <a:r>
              <a:rPr lang="en-US" sz="2200" dirty="0"/>
              <a:t>Media</a:t>
            </a:r>
          </a:p>
          <a:p>
            <a:pPr eaLnBrk="1" hangingPunct="1"/>
            <a:r>
              <a:rPr lang="en-US" sz="2200" dirty="0"/>
              <a:t>The Public</a:t>
            </a:r>
          </a:p>
        </p:txBody>
      </p:sp>
    </p:spTree>
    <p:extLst>
      <p:ext uri="{BB962C8B-B14F-4D97-AF65-F5344CB8AC3E}">
        <p14:creationId xmlns:p14="http://schemas.microsoft.com/office/powerpoint/2010/main" val="1321711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normAutofit/>
          </a:bodyPr>
          <a:lstStyle/>
          <a:p>
            <a:r>
              <a:rPr lang="en-US" dirty="0"/>
              <a:t>Things You Can Ask a Lawmaker to Do to Help Advance Your Issue(s)</a:t>
            </a:r>
          </a:p>
        </p:txBody>
      </p:sp>
      <p:sp>
        <p:nvSpPr>
          <p:cNvPr id="3" name="Content Placeholder 2">
            <a:extLst>
              <a:ext uri="{FF2B5EF4-FFF2-40B4-BE49-F238E27FC236}">
                <a16:creationId xmlns:a16="http://schemas.microsoft.com/office/drawing/2014/main" id="{FEEAE3BA-5489-DD2E-3C68-F91FA1C5A9FC}"/>
              </a:ext>
            </a:extLst>
          </p:cNvPr>
          <p:cNvSpPr>
            <a:spLocks noGrp="1"/>
          </p:cNvSpPr>
          <p:nvPr>
            <p:ph idx="1"/>
          </p:nvPr>
        </p:nvSpPr>
        <p:spPr/>
        <p:txBody>
          <a:bodyPr>
            <a:normAutofit/>
          </a:bodyPr>
          <a:lstStyle/>
          <a:p>
            <a:pPr marL="0" marR="0">
              <a:spcBef>
                <a:spcPts val="0"/>
              </a:spcBef>
              <a:spcAft>
                <a:spcPts val="0"/>
              </a:spcAft>
            </a:pPr>
            <a:r>
              <a:rPr lang="en-US" sz="2000" kern="100" dirty="0">
                <a:effectLst/>
                <a:ea typeface="Times New Roman" panose="02020603050405020304" pitchFamily="18" charset="0"/>
                <a:cs typeface="Times New Roman" panose="02020603050405020304" pitchFamily="18" charset="0"/>
              </a:rPr>
              <a:t>Introduce legislation;</a:t>
            </a:r>
          </a:p>
          <a:p>
            <a:pPr marL="0" marR="0" indent="0">
              <a:spcBef>
                <a:spcPts val="0"/>
              </a:spcBef>
              <a:spcAft>
                <a:spcPts val="0"/>
              </a:spcAft>
              <a:buNone/>
            </a:pPr>
            <a:endParaRPr lang="en-US" sz="2000" kern="100" dirty="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kern="100" dirty="0">
                <a:ea typeface="Times New Roman" panose="02020603050405020304" pitchFamily="18" charset="0"/>
                <a:cs typeface="Times New Roman" panose="02020603050405020304" pitchFamily="18" charset="0"/>
              </a:rPr>
              <a:t>Cosponsor legislation that has already been introduced;</a:t>
            </a:r>
          </a:p>
          <a:p>
            <a:pPr marL="0" marR="0" indent="0">
              <a:spcBef>
                <a:spcPts val="0"/>
              </a:spcBef>
              <a:spcAft>
                <a:spcPts val="0"/>
              </a:spcAft>
              <a:buNone/>
            </a:pPr>
            <a:endParaRPr lang="en-US" sz="2000" kern="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2000" kern="100" dirty="0">
                <a:effectLst/>
                <a:ea typeface="Times New Roman" panose="02020603050405020304" pitchFamily="18" charset="0"/>
                <a:cs typeface="Times New Roman" panose="02020603050405020304" pitchFamily="18" charset="0"/>
              </a:rPr>
              <a:t>Vote for a specific piece of legislation;</a:t>
            </a:r>
          </a:p>
          <a:p>
            <a:pPr marL="0" marR="0" indent="0">
              <a:spcBef>
                <a:spcPts val="0"/>
              </a:spcBef>
              <a:spcAft>
                <a:spcPts val="0"/>
              </a:spcAft>
              <a:buNone/>
            </a:pPr>
            <a:endParaRPr lang="en-US" sz="2000" kern="100" dirty="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kern="100" dirty="0">
                <a:ea typeface="Times New Roman" panose="02020603050405020304" pitchFamily="18" charset="0"/>
                <a:cs typeface="Times New Roman" panose="02020603050405020304" pitchFamily="18" charset="0"/>
              </a:rPr>
              <a:t>Vote against a specific piece of legislation;</a:t>
            </a:r>
          </a:p>
          <a:p>
            <a:pPr marL="0" marR="0" indent="0">
              <a:spcBef>
                <a:spcPts val="0"/>
              </a:spcBef>
              <a:spcAft>
                <a:spcPts val="0"/>
              </a:spcAft>
              <a:buNone/>
            </a:pPr>
            <a:endParaRPr lang="en-US" sz="2000" kern="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2000" kern="100" dirty="0">
                <a:effectLst/>
                <a:ea typeface="Times New Roman" panose="02020603050405020304" pitchFamily="18" charset="0"/>
                <a:cs typeface="Times New Roman" panose="02020603050405020304" pitchFamily="18" charset="0"/>
              </a:rPr>
              <a:t>Introduce, support, or oppose an amendment to a specific piece of legislation; </a:t>
            </a:r>
          </a:p>
          <a:p>
            <a:pPr marL="0" marR="0" indent="0">
              <a:spcBef>
                <a:spcPts val="0"/>
              </a:spcBef>
              <a:spcAft>
                <a:spcPts val="0"/>
              </a:spcAft>
              <a:buNone/>
            </a:pPr>
            <a:endParaRPr lang="en-US" sz="2000" kern="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2000" kern="100" dirty="0">
                <a:ea typeface="Times New Roman" panose="02020603050405020304" pitchFamily="18" charset="0"/>
                <a:cs typeface="Times New Roman" panose="02020603050405020304" pitchFamily="18" charset="0"/>
              </a:rPr>
              <a:t>Make a speech on the floor of the House or Senate;</a:t>
            </a:r>
          </a:p>
        </p:txBody>
      </p:sp>
    </p:spTree>
    <p:extLst>
      <p:ext uri="{BB962C8B-B14F-4D97-AF65-F5344CB8AC3E}">
        <p14:creationId xmlns:p14="http://schemas.microsoft.com/office/powerpoint/2010/main" val="1262458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normAutofit/>
          </a:bodyPr>
          <a:lstStyle/>
          <a:p>
            <a:r>
              <a:rPr lang="en-US" dirty="0"/>
              <a:t>More Things You Can Ask a Lawmaker to Do …</a:t>
            </a:r>
          </a:p>
        </p:txBody>
      </p:sp>
      <p:sp>
        <p:nvSpPr>
          <p:cNvPr id="3" name="Content Placeholder 2">
            <a:extLst>
              <a:ext uri="{FF2B5EF4-FFF2-40B4-BE49-F238E27FC236}">
                <a16:creationId xmlns:a16="http://schemas.microsoft.com/office/drawing/2014/main" id="{FEEAE3BA-5489-DD2E-3C68-F91FA1C5A9FC}"/>
              </a:ext>
            </a:extLst>
          </p:cNvPr>
          <p:cNvSpPr>
            <a:spLocks noGrp="1"/>
          </p:cNvSpPr>
          <p:nvPr>
            <p:ph idx="1"/>
          </p:nvPr>
        </p:nvSpPr>
        <p:spPr/>
        <p:txBody>
          <a:bodyPr>
            <a:normAutofit/>
          </a:bodyPr>
          <a:lstStyle/>
          <a:p>
            <a:pPr marL="0" marR="0">
              <a:spcBef>
                <a:spcPts val="0"/>
              </a:spcBef>
              <a:spcAft>
                <a:spcPts val="0"/>
              </a:spcAft>
            </a:pPr>
            <a:r>
              <a:rPr lang="en-US" sz="2000" kern="100" dirty="0">
                <a:effectLst/>
                <a:ea typeface="Times New Roman" panose="02020603050405020304" pitchFamily="18" charset="0"/>
                <a:cs typeface="Times New Roman" panose="02020603050405020304" pitchFamily="18" charset="0"/>
              </a:rPr>
              <a:t>Talk to another legislator who share the same geography, party, committee assignment, or voting demographics;</a:t>
            </a:r>
          </a:p>
          <a:p>
            <a:pPr marL="0" marR="0" indent="0">
              <a:spcBef>
                <a:spcPts val="0"/>
              </a:spcBef>
              <a:spcAft>
                <a:spcPts val="0"/>
              </a:spcAft>
              <a:buNone/>
            </a:pPr>
            <a:endParaRPr lang="en-US" sz="2000" kern="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2000" kern="100" dirty="0">
                <a:ea typeface="Times New Roman" panose="02020603050405020304" pitchFamily="18" charset="0"/>
                <a:cs typeface="Times New Roman" panose="02020603050405020304" pitchFamily="18" charset="0"/>
              </a:rPr>
              <a:t>Talk to local news media about the issues or bills you care about;</a:t>
            </a:r>
          </a:p>
          <a:p>
            <a:pPr marL="0" marR="0" indent="0">
              <a:spcBef>
                <a:spcPts val="0"/>
              </a:spcBef>
              <a:spcAft>
                <a:spcPts val="0"/>
              </a:spcAft>
              <a:buNone/>
            </a:pPr>
            <a:endParaRPr lang="en-US" sz="2000" kern="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2000" kern="100" dirty="0">
                <a:effectLst/>
                <a:ea typeface="Times New Roman" panose="02020603050405020304" pitchFamily="18" charset="0"/>
                <a:cs typeface="Times New Roman" panose="02020603050405020304" pitchFamily="18" charset="0"/>
              </a:rPr>
              <a:t>Visit your ESA or affiliated groups and organizations to get a deeper understanding </a:t>
            </a:r>
            <a:r>
              <a:rPr lang="en-US" sz="2000" kern="100" dirty="0">
                <a:ea typeface="Times New Roman" panose="02020603050405020304" pitchFamily="18" charset="0"/>
                <a:cs typeface="Times New Roman" panose="02020603050405020304" pitchFamily="18" charset="0"/>
              </a:rPr>
              <a:t>o</a:t>
            </a:r>
            <a:r>
              <a:rPr lang="en-US" sz="2000" kern="100" dirty="0">
                <a:effectLst/>
                <a:ea typeface="Times New Roman" panose="02020603050405020304" pitchFamily="18" charset="0"/>
                <a:cs typeface="Times New Roman" panose="02020603050405020304" pitchFamily="18" charset="0"/>
              </a:rPr>
              <a:t>f your issues and to demonstrate support fo</a:t>
            </a:r>
            <a:r>
              <a:rPr lang="en-US" sz="2000" kern="100" dirty="0">
                <a:ea typeface="Times New Roman" panose="02020603050405020304" pitchFamily="18" charset="0"/>
                <a:cs typeface="Times New Roman" panose="02020603050405020304" pitchFamily="18" charset="0"/>
              </a:rPr>
              <a:t>r your issues;</a:t>
            </a:r>
          </a:p>
          <a:p>
            <a:pPr marL="0" marR="0" indent="0">
              <a:spcBef>
                <a:spcPts val="0"/>
              </a:spcBef>
              <a:spcAft>
                <a:spcPts val="0"/>
              </a:spcAft>
              <a:buNone/>
            </a:pPr>
            <a:endParaRPr lang="en-US" sz="2000" kern="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2000" kern="100" dirty="0">
                <a:effectLst/>
                <a:ea typeface="Times New Roman" panose="02020603050405020304" pitchFamily="18" charset="0"/>
                <a:cs typeface="Times New Roman" panose="02020603050405020304" pitchFamily="18" charset="0"/>
              </a:rPr>
              <a:t>Circulate or sign a “Dear Colleague” letter – not legislation but a letter expressing support for a particular piece of legislation.</a:t>
            </a:r>
          </a:p>
        </p:txBody>
      </p:sp>
    </p:spTree>
    <p:extLst>
      <p:ext uri="{BB962C8B-B14F-4D97-AF65-F5344CB8AC3E}">
        <p14:creationId xmlns:p14="http://schemas.microsoft.com/office/powerpoint/2010/main" val="24422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normAutofit/>
          </a:bodyPr>
          <a:lstStyle/>
          <a:p>
            <a:r>
              <a:rPr lang="en-US" dirty="0"/>
              <a:t>Things That Influence Lawmakers </a:t>
            </a:r>
          </a:p>
        </p:txBody>
      </p:sp>
      <p:sp>
        <p:nvSpPr>
          <p:cNvPr id="4" name="TextBox 3">
            <a:extLst>
              <a:ext uri="{FF2B5EF4-FFF2-40B4-BE49-F238E27FC236}">
                <a16:creationId xmlns:a16="http://schemas.microsoft.com/office/drawing/2014/main" id="{3AB1AB26-D100-5A44-7D4C-DC3B572B538E}"/>
              </a:ext>
            </a:extLst>
          </p:cNvPr>
          <p:cNvSpPr txBox="1"/>
          <p:nvPr/>
        </p:nvSpPr>
        <p:spPr>
          <a:xfrm>
            <a:off x="1513115" y="1854633"/>
            <a:ext cx="1371600" cy="646331"/>
          </a:xfrm>
          <a:prstGeom prst="rect">
            <a:avLst/>
          </a:prstGeom>
          <a:noFill/>
        </p:spPr>
        <p:txBody>
          <a:bodyPr wrap="square" rtlCol="0">
            <a:spAutoFit/>
          </a:bodyPr>
          <a:lstStyle/>
          <a:p>
            <a:r>
              <a:rPr lang="en-US" b="1" u="sng" dirty="0">
                <a:solidFill>
                  <a:schemeClr val="accent2">
                    <a:lumMod val="75000"/>
                  </a:schemeClr>
                </a:solidFill>
              </a:rPr>
              <a:t>Getting Elected</a:t>
            </a:r>
          </a:p>
        </p:txBody>
      </p:sp>
      <p:sp>
        <p:nvSpPr>
          <p:cNvPr id="5" name="TextBox 4">
            <a:extLst>
              <a:ext uri="{FF2B5EF4-FFF2-40B4-BE49-F238E27FC236}">
                <a16:creationId xmlns:a16="http://schemas.microsoft.com/office/drawing/2014/main" id="{656263FB-30FF-1EE5-C0A2-17407925FE8E}"/>
              </a:ext>
            </a:extLst>
          </p:cNvPr>
          <p:cNvSpPr txBox="1"/>
          <p:nvPr/>
        </p:nvSpPr>
        <p:spPr>
          <a:xfrm>
            <a:off x="8929912" y="4981580"/>
            <a:ext cx="1491350" cy="646331"/>
          </a:xfrm>
          <a:prstGeom prst="rect">
            <a:avLst/>
          </a:prstGeom>
          <a:noFill/>
        </p:spPr>
        <p:txBody>
          <a:bodyPr wrap="square" rtlCol="0">
            <a:spAutoFit/>
          </a:bodyPr>
          <a:lstStyle/>
          <a:p>
            <a:r>
              <a:rPr lang="en-US" b="1" u="sng" dirty="0">
                <a:solidFill>
                  <a:schemeClr val="accent2">
                    <a:lumMod val="75000"/>
                  </a:schemeClr>
                </a:solidFill>
              </a:rPr>
              <a:t>Getting Re-Elected</a:t>
            </a:r>
          </a:p>
        </p:txBody>
      </p:sp>
      <p:sp>
        <p:nvSpPr>
          <p:cNvPr id="6" name="TextBox 5">
            <a:extLst>
              <a:ext uri="{FF2B5EF4-FFF2-40B4-BE49-F238E27FC236}">
                <a16:creationId xmlns:a16="http://schemas.microsoft.com/office/drawing/2014/main" id="{2C16729F-E653-1B81-4B03-BF1E87BEB4C0}"/>
              </a:ext>
            </a:extLst>
          </p:cNvPr>
          <p:cNvSpPr txBox="1"/>
          <p:nvPr/>
        </p:nvSpPr>
        <p:spPr>
          <a:xfrm>
            <a:off x="4669971" y="1730822"/>
            <a:ext cx="1371600" cy="646331"/>
          </a:xfrm>
          <a:prstGeom prst="rect">
            <a:avLst/>
          </a:prstGeom>
          <a:noFill/>
        </p:spPr>
        <p:txBody>
          <a:bodyPr wrap="square" rtlCol="0">
            <a:spAutoFit/>
          </a:bodyPr>
          <a:lstStyle/>
          <a:p>
            <a:r>
              <a:rPr lang="en-US" b="1" dirty="0">
                <a:solidFill>
                  <a:schemeClr val="accent4">
                    <a:lumMod val="75000"/>
                  </a:schemeClr>
                </a:solidFill>
              </a:rPr>
              <a:t>Political Parties</a:t>
            </a:r>
          </a:p>
        </p:txBody>
      </p:sp>
      <p:sp>
        <p:nvSpPr>
          <p:cNvPr id="7" name="TextBox 6">
            <a:extLst>
              <a:ext uri="{FF2B5EF4-FFF2-40B4-BE49-F238E27FC236}">
                <a16:creationId xmlns:a16="http://schemas.microsoft.com/office/drawing/2014/main" id="{E27DE70B-6276-7A4E-78A2-8D9A704EE39F}"/>
              </a:ext>
            </a:extLst>
          </p:cNvPr>
          <p:cNvSpPr txBox="1"/>
          <p:nvPr/>
        </p:nvSpPr>
        <p:spPr>
          <a:xfrm>
            <a:off x="7304313" y="1861447"/>
            <a:ext cx="1937663" cy="646331"/>
          </a:xfrm>
          <a:prstGeom prst="rect">
            <a:avLst/>
          </a:prstGeom>
          <a:noFill/>
        </p:spPr>
        <p:txBody>
          <a:bodyPr wrap="square" rtlCol="0">
            <a:spAutoFit/>
          </a:bodyPr>
          <a:lstStyle/>
          <a:p>
            <a:r>
              <a:rPr lang="en-US" b="1" dirty="0">
                <a:solidFill>
                  <a:schemeClr val="accent6">
                    <a:lumMod val="75000"/>
                  </a:schemeClr>
                </a:solidFill>
              </a:rPr>
              <a:t>Campaign Contributions</a:t>
            </a:r>
          </a:p>
        </p:txBody>
      </p:sp>
      <p:sp>
        <p:nvSpPr>
          <p:cNvPr id="8" name="TextBox 7">
            <a:extLst>
              <a:ext uri="{FF2B5EF4-FFF2-40B4-BE49-F238E27FC236}">
                <a16:creationId xmlns:a16="http://schemas.microsoft.com/office/drawing/2014/main" id="{50FFDDED-5623-9DA6-FB88-86A458C9AEE5}"/>
              </a:ext>
            </a:extLst>
          </p:cNvPr>
          <p:cNvSpPr txBox="1"/>
          <p:nvPr/>
        </p:nvSpPr>
        <p:spPr>
          <a:xfrm>
            <a:off x="2993573" y="2590790"/>
            <a:ext cx="1676397" cy="646331"/>
          </a:xfrm>
          <a:prstGeom prst="rect">
            <a:avLst/>
          </a:prstGeom>
          <a:noFill/>
        </p:spPr>
        <p:txBody>
          <a:bodyPr wrap="square" rtlCol="0">
            <a:spAutoFit/>
          </a:bodyPr>
          <a:lstStyle/>
          <a:p>
            <a:r>
              <a:rPr lang="en-US" b="1" dirty="0">
                <a:solidFill>
                  <a:schemeClr val="accent6">
                    <a:lumMod val="75000"/>
                  </a:schemeClr>
                </a:solidFill>
              </a:rPr>
              <a:t>Other Lawmakers</a:t>
            </a:r>
          </a:p>
        </p:txBody>
      </p:sp>
      <p:sp>
        <p:nvSpPr>
          <p:cNvPr id="9" name="TextBox 8">
            <a:extLst>
              <a:ext uri="{FF2B5EF4-FFF2-40B4-BE49-F238E27FC236}">
                <a16:creationId xmlns:a16="http://schemas.microsoft.com/office/drawing/2014/main" id="{EA253255-3A0B-0B23-4E5C-6B294E7D9C29}"/>
              </a:ext>
            </a:extLst>
          </p:cNvPr>
          <p:cNvSpPr txBox="1"/>
          <p:nvPr/>
        </p:nvSpPr>
        <p:spPr>
          <a:xfrm>
            <a:off x="6340919" y="5883907"/>
            <a:ext cx="1676397" cy="369332"/>
          </a:xfrm>
          <a:prstGeom prst="rect">
            <a:avLst/>
          </a:prstGeom>
          <a:noFill/>
        </p:spPr>
        <p:txBody>
          <a:bodyPr wrap="square" rtlCol="0">
            <a:spAutoFit/>
          </a:bodyPr>
          <a:lstStyle/>
          <a:p>
            <a:r>
              <a:rPr lang="en-US" b="1" dirty="0">
                <a:solidFill>
                  <a:schemeClr val="accent2">
                    <a:lumMod val="75000"/>
                  </a:schemeClr>
                </a:solidFill>
              </a:rPr>
              <a:t>News Media</a:t>
            </a:r>
          </a:p>
        </p:txBody>
      </p:sp>
      <p:sp>
        <p:nvSpPr>
          <p:cNvPr id="10" name="TextBox 9">
            <a:extLst>
              <a:ext uri="{FF2B5EF4-FFF2-40B4-BE49-F238E27FC236}">
                <a16:creationId xmlns:a16="http://schemas.microsoft.com/office/drawing/2014/main" id="{0F2ED8FE-3E83-AF03-8D0D-680C80CD9C8E}"/>
              </a:ext>
            </a:extLst>
          </p:cNvPr>
          <p:cNvSpPr txBox="1"/>
          <p:nvPr/>
        </p:nvSpPr>
        <p:spPr>
          <a:xfrm>
            <a:off x="1513115" y="3450759"/>
            <a:ext cx="1371600" cy="646331"/>
          </a:xfrm>
          <a:prstGeom prst="rect">
            <a:avLst/>
          </a:prstGeom>
          <a:noFill/>
        </p:spPr>
        <p:txBody>
          <a:bodyPr wrap="square" rtlCol="0">
            <a:spAutoFit/>
          </a:bodyPr>
          <a:lstStyle/>
          <a:p>
            <a:r>
              <a:rPr lang="en-US" b="1" dirty="0">
                <a:solidFill>
                  <a:schemeClr val="accent3">
                    <a:lumMod val="75000"/>
                  </a:schemeClr>
                </a:solidFill>
              </a:rPr>
              <a:t>Social Media</a:t>
            </a:r>
          </a:p>
        </p:txBody>
      </p:sp>
      <p:sp>
        <p:nvSpPr>
          <p:cNvPr id="11" name="TextBox 10">
            <a:extLst>
              <a:ext uri="{FF2B5EF4-FFF2-40B4-BE49-F238E27FC236}">
                <a16:creationId xmlns:a16="http://schemas.microsoft.com/office/drawing/2014/main" id="{99A95E8F-7BAC-8B8D-8483-79A50DD381A6}"/>
              </a:ext>
            </a:extLst>
          </p:cNvPr>
          <p:cNvSpPr txBox="1"/>
          <p:nvPr/>
        </p:nvSpPr>
        <p:spPr>
          <a:xfrm>
            <a:off x="4669970" y="3320131"/>
            <a:ext cx="1676396" cy="923330"/>
          </a:xfrm>
          <a:prstGeom prst="rect">
            <a:avLst/>
          </a:prstGeom>
          <a:noFill/>
        </p:spPr>
        <p:txBody>
          <a:bodyPr wrap="square" rtlCol="0">
            <a:spAutoFit/>
          </a:bodyPr>
          <a:lstStyle/>
          <a:p>
            <a:r>
              <a:rPr lang="en-US" b="1" dirty="0">
                <a:solidFill>
                  <a:schemeClr val="accent4">
                    <a:lumMod val="75000"/>
                  </a:schemeClr>
                </a:solidFill>
              </a:rPr>
              <a:t>Scholars and Researchers</a:t>
            </a:r>
          </a:p>
        </p:txBody>
      </p:sp>
      <p:sp>
        <p:nvSpPr>
          <p:cNvPr id="12" name="TextBox 11">
            <a:extLst>
              <a:ext uri="{FF2B5EF4-FFF2-40B4-BE49-F238E27FC236}">
                <a16:creationId xmlns:a16="http://schemas.microsoft.com/office/drawing/2014/main" id="{B7354920-7E52-62E1-066C-FF5D578477F2}"/>
              </a:ext>
            </a:extLst>
          </p:cNvPr>
          <p:cNvSpPr txBox="1"/>
          <p:nvPr/>
        </p:nvSpPr>
        <p:spPr>
          <a:xfrm>
            <a:off x="7541980" y="3461642"/>
            <a:ext cx="2133607" cy="646331"/>
          </a:xfrm>
          <a:prstGeom prst="rect">
            <a:avLst/>
          </a:prstGeom>
          <a:noFill/>
        </p:spPr>
        <p:txBody>
          <a:bodyPr wrap="square" rtlCol="0">
            <a:spAutoFit/>
          </a:bodyPr>
          <a:lstStyle/>
          <a:p>
            <a:r>
              <a:rPr lang="en-US" b="1" dirty="0">
                <a:solidFill>
                  <a:schemeClr val="accent6">
                    <a:lumMod val="75000"/>
                  </a:schemeClr>
                </a:solidFill>
              </a:rPr>
              <a:t>Their Own Life Experiences</a:t>
            </a:r>
          </a:p>
        </p:txBody>
      </p:sp>
      <p:sp>
        <p:nvSpPr>
          <p:cNvPr id="13" name="TextBox 12">
            <a:extLst>
              <a:ext uri="{FF2B5EF4-FFF2-40B4-BE49-F238E27FC236}">
                <a16:creationId xmlns:a16="http://schemas.microsoft.com/office/drawing/2014/main" id="{ADC5C667-5EC3-8E6D-8A44-98C042A328E1}"/>
              </a:ext>
            </a:extLst>
          </p:cNvPr>
          <p:cNvSpPr txBox="1"/>
          <p:nvPr/>
        </p:nvSpPr>
        <p:spPr>
          <a:xfrm>
            <a:off x="2971803" y="4539327"/>
            <a:ext cx="1676397" cy="646331"/>
          </a:xfrm>
          <a:prstGeom prst="rect">
            <a:avLst/>
          </a:prstGeom>
          <a:noFill/>
        </p:spPr>
        <p:txBody>
          <a:bodyPr wrap="square" rtlCol="0">
            <a:spAutoFit/>
          </a:bodyPr>
          <a:lstStyle/>
          <a:p>
            <a:r>
              <a:rPr lang="en-US" b="1" dirty="0">
                <a:solidFill>
                  <a:schemeClr val="accent4">
                    <a:lumMod val="75000"/>
                  </a:schemeClr>
                </a:solidFill>
              </a:rPr>
              <a:t>Legislative Staff</a:t>
            </a:r>
          </a:p>
        </p:txBody>
      </p:sp>
      <p:sp>
        <p:nvSpPr>
          <p:cNvPr id="14" name="TextBox 13">
            <a:extLst>
              <a:ext uri="{FF2B5EF4-FFF2-40B4-BE49-F238E27FC236}">
                <a16:creationId xmlns:a16="http://schemas.microsoft.com/office/drawing/2014/main" id="{A7876AE9-5E22-94E5-648B-0EAE0816C7FE}"/>
              </a:ext>
            </a:extLst>
          </p:cNvPr>
          <p:cNvSpPr txBox="1"/>
          <p:nvPr/>
        </p:nvSpPr>
        <p:spPr>
          <a:xfrm>
            <a:off x="6170390" y="4517556"/>
            <a:ext cx="1970318" cy="954107"/>
          </a:xfrm>
          <a:prstGeom prst="rect">
            <a:avLst/>
          </a:prstGeom>
          <a:noFill/>
        </p:spPr>
        <p:txBody>
          <a:bodyPr wrap="square" rtlCol="0">
            <a:spAutoFit/>
          </a:bodyPr>
          <a:lstStyle/>
          <a:p>
            <a:r>
              <a:rPr lang="en-US" b="1" dirty="0">
                <a:solidFill>
                  <a:schemeClr val="accent3">
                    <a:lumMod val="75000"/>
                  </a:schemeClr>
                </a:solidFill>
              </a:rPr>
              <a:t>Institutional Support </a:t>
            </a:r>
            <a:r>
              <a:rPr lang="en-US" sz="1000" b="1" i="1" dirty="0">
                <a:solidFill>
                  <a:schemeClr val="accent3">
                    <a:lumMod val="75000"/>
                  </a:schemeClr>
                </a:solidFill>
              </a:rPr>
              <a:t>(Legislative Service Agency, Auditors, </a:t>
            </a:r>
            <a:r>
              <a:rPr lang="en-US" sz="1000" b="1" i="1" dirty="0" err="1">
                <a:solidFill>
                  <a:schemeClr val="accent3">
                    <a:lumMod val="75000"/>
                  </a:schemeClr>
                </a:solidFill>
              </a:rPr>
              <a:t>etc</a:t>
            </a:r>
            <a:r>
              <a:rPr lang="en-US" sz="1000" b="1" i="1" dirty="0">
                <a:solidFill>
                  <a:schemeClr val="accent3">
                    <a:lumMod val="75000"/>
                  </a:schemeClr>
                </a:solidFill>
              </a:rPr>
              <a:t>)</a:t>
            </a:r>
          </a:p>
        </p:txBody>
      </p:sp>
      <p:sp>
        <p:nvSpPr>
          <p:cNvPr id="15" name="TextBox 14">
            <a:extLst>
              <a:ext uri="{FF2B5EF4-FFF2-40B4-BE49-F238E27FC236}">
                <a16:creationId xmlns:a16="http://schemas.microsoft.com/office/drawing/2014/main" id="{5D88A5D8-854B-E674-4AB6-BCE9D7CEF6E0}"/>
              </a:ext>
            </a:extLst>
          </p:cNvPr>
          <p:cNvSpPr txBox="1"/>
          <p:nvPr/>
        </p:nvSpPr>
        <p:spPr>
          <a:xfrm>
            <a:off x="1001483" y="5410195"/>
            <a:ext cx="2286004" cy="830997"/>
          </a:xfrm>
          <a:prstGeom prst="rect">
            <a:avLst/>
          </a:prstGeom>
          <a:noFill/>
        </p:spPr>
        <p:txBody>
          <a:bodyPr wrap="square" rtlCol="0">
            <a:spAutoFit/>
          </a:bodyPr>
          <a:lstStyle/>
          <a:p>
            <a:r>
              <a:rPr lang="en-US" b="1" dirty="0">
                <a:solidFill>
                  <a:schemeClr val="accent3">
                    <a:lumMod val="75000"/>
                  </a:schemeClr>
                </a:solidFill>
              </a:rPr>
              <a:t>Community-based Advocates </a:t>
            </a:r>
            <a:r>
              <a:rPr lang="en-US" sz="1200" b="1" dirty="0">
                <a:solidFill>
                  <a:schemeClr val="accent3">
                    <a:lumMod val="75000"/>
                  </a:schemeClr>
                </a:solidFill>
              </a:rPr>
              <a:t>(Constituents)</a:t>
            </a:r>
          </a:p>
        </p:txBody>
      </p:sp>
      <p:cxnSp>
        <p:nvCxnSpPr>
          <p:cNvPr id="17" name="Straight Arrow Connector 16">
            <a:extLst>
              <a:ext uri="{FF2B5EF4-FFF2-40B4-BE49-F238E27FC236}">
                <a16:creationId xmlns:a16="http://schemas.microsoft.com/office/drawing/2014/main" id="{8C699AE1-0016-9333-A7FB-E2C395BFDD6A}"/>
              </a:ext>
            </a:extLst>
          </p:cNvPr>
          <p:cNvCxnSpPr>
            <a:cxnSpLocks/>
          </p:cNvCxnSpPr>
          <p:nvPr/>
        </p:nvCxnSpPr>
        <p:spPr>
          <a:xfrm>
            <a:off x="2688754" y="6115023"/>
            <a:ext cx="64225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6C6B4B9-2E6A-B80C-96F9-2DE17453EC19}"/>
              </a:ext>
            </a:extLst>
          </p:cNvPr>
          <p:cNvSpPr txBox="1"/>
          <p:nvPr/>
        </p:nvSpPr>
        <p:spPr>
          <a:xfrm>
            <a:off x="3320125" y="5627911"/>
            <a:ext cx="2286004" cy="1223412"/>
          </a:xfrm>
          <a:prstGeom prst="rect">
            <a:avLst/>
          </a:prstGeom>
          <a:noFill/>
        </p:spPr>
        <p:txBody>
          <a:bodyPr wrap="square" rtlCol="0">
            <a:spAutoFit/>
          </a:bodyPr>
          <a:lstStyle/>
          <a:p>
            <a:pPr marL="285750" indent="-285750">
              <a:buFont typeface="Arial" panose="020B0604020202020204" pitchFamily="34" charset="0"/>
              <a:buChar char="•"/>
            </a:pPr>
            <a:r>
              <a:rPr lang="en-US" sz="1050" b="1" dirty="0">
                <a:solidFill>
                  <a:schemeClr val="accent3">
                    <a:lumMod val="75000"/>
                  </a:schemeClr>
                </a:solidFill>
              </a:rPr>
              <a:t>Statistics from the District</a:t>
            </a:r>
          </a:p>
          <a:p>
            <a:pPr marL="285750" indent="-285750">
              <a:buFont typeface="Arial" panose="020B0604020202020204" pitchFamily="34" charset="0"/>
              <a:buChar char="•"/>
            </a:pPr>
            <a:r>
              <a:rPr lang="en-US" sz="1050" b="1" dirty="0">
                <a:solidFill>
                  <a:schemeClr val="accent3">
                    <a:lumMod val="75000"/>
                  </a:schemeClr>
                </a:solidFill>
              </a:rPr>
              <a:t>Real-life Examples</a:t>
            </a:r>
          </a:p>
          <a:p>
            <a:pPr marL="285750" indent="-285750">
              <a:buFont typeface="Arial" panose="020B0604020202020204" pitchFamily="34" charset="0"/>
              <a:buChar char="•"/>
            </a:pPr>
            <a:r>
              <a:rPr lang="en-US" sz="1050" b="1" dirty="0">
                <a:solidFill>
                  <a:schemeClr val="accent3">
                    <a:lumMod val="75000"/>
                  </a:schemeClr>
                </a:solidFill>
              </a:rPr>
              <a:t>Issue Expertise</a:t>
            </a:r>
          </a:p>
          <a:p>
            <a:pPr marL="285750" indent="-285750">
              <a:buFont typeface="Arial" panose="020B0604020202020204" pitchFamily="34" charset="0"/>
              <a:buChar char="•"/>
            </a:pPr>
            <a:r>
              <a:rPr lang="en-US" sz="1050" b="1" dirty="0">
                <a:solidFill>
                  <a:schemeClr val="accent3">
                    <a:lumMod val="75000"/>
                  </a:schemeClr>
                </a:solidFill>
              </a:rPr>
              <a:t>Access to district voters</a:t>
            </a:r>
          </a:p>
          <a:p>
            <a:pPr marL="285750" indent="-285750">
              <a:buFont typeface="Arial" panose="020B0604020202020204" pitchFamily="34" charset="0"/>
              <a:buChar char="•"/>
            </a:pPr>
            <a:r>
              <a:rPr lang="en-US" sz="1050" b="1" dirty="0">
                <a:solidFill>
                  <a:schemeClr val="accent3">
                    <a:lumMod val="75000"/>
                  </a:schemeClr>
                </a:solidFill>
              </a:rPr>
              <a:t>Local News Media Opportunities</a:t>
            </a:r>
          </a:p>
        </p:txBody>
      </p:sp>
      <p:sp>
        <p:nvSpPr>
          <p:cNvPr id="3" name="TextBox 2">
            <a:extLst>
              <a:ext uri="{FF2B5EF4-FFF2-40B4-BE49-F238E27FC236}">
                <a16:creationId xmlns:a16="http://schemas.microsoft.com/office/drawing/2014/main" id="{F8799E28-6A27-F7BB-2AE5-C5599B40A6BA}"/>
              </a:ext>
            </a:extLst>
          </p:cNvPr>
          <p:cNvSpPr txBox="1"/>
          <p:nvPr/>
        </p:nvSpPr>
        <p:spPr>
          <a:xfrm>
            <a:off x="9222013" y="2610747"/>
            <a:ext cx="1937663" cy="646331"/>
          </a:xfrm>
          <a:prstGeom prst="rect">
            <a:avLst/>
          </a:prstGeom>
          <a:noFill/>
        </p:spPr>
        <p:txBody>
          <a:bodyPr wrap="square" rtlCol="0">
            <a:spAutoFit/>
          </a:bodyPr>
          <a:lstStyle/>
          <a:p>
            <a:r>
              <a:rPr lang="en-US" b="1" dirty="0">
                <a:solidFill>
                  <a:schemeClr val="accent6">
                    <a:lumMod val="75000"/>
                  </a:schemeClr>
                </a:solidFill>
              </a:rPr>
              <a:t>Getting the Majority</a:t>
            </a:r>
          </a:p>
        </p:txBody>
      </p:sp>
      <p:sp>
        <p:nvSpPr>
          <p:cNvPr id="16" name="TextBox 15">
            <a:extLst>
              <a:ext uri="{FF2B5EF4-FFF2-40B4-BE49-F238E27FC236}">
                <a16:creationId xmlns:a16="http://schemas.microsoft.com/office/drawing/2014/main" id="{A5DB5DA1-DC74-59B3-F282-30C5A6F0D827}"/>
              </a:ext>
            </a:extLst>
          </p:cNvPr>
          <p:cNvSpPr txBox="1"/>
          <p:nvPr/>
        </p:nvSpPr>
        <p:spPr>
          <a:xfrm>
            <a:off x="408213" y="4147447"/>
            <a:ext cx="1937663" cy="646331"/>
          </a:xfrm>
          <a:prstGeom prst="rect">
            <a:avLst/>
          </a:prstGeom>
          <a:noFill/>
        </p:spPr>
        <p:txBody>
          <a:bodyPr wrap="square" rtlCol="0">
            <a:spAutoFit/>
          </a:bodyPr>
          <a:lstStyle/>
          <a:p>
            <a:r>
              <a:rPr lang="en-US" b="1" dirty="0">
                <a:solidFill>
                  <a:schemeClr val="accent6">
                    <a:lumMod val="75000"/>
                  </a:schemeClr>
                </a:solidFill>
              </a:rPr>
              <a:t>Keeping the Majority</a:t>
            </a:r>
          </a:p>
        </p:txBody>
      </p:sp>
    </p:spTree>
    <p:extLst>
      <p:ext uri="{BB962C8B-B14F-4D97-AF65-F5344CB8AC3E}">
        <p14:creationId xmlns:p14="http://schemas.microsoft.com/office/powerpoint/2010/main" val="59325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8" grpId="0"/>
      <p:bldP spid="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normAutofit/>
          </a:bodyPr>
          <a:lstStyle/>
          <a:p>
            <a:r>
              <a:rPr lang="en-US" dirty="0"/>
              <a:t>Relationship Building</a:t>
            </a:r>
          </a:p>
        </p:txBody>
      </p:sp>
      <p:sp>
        <p:nvSpPr>
          <p:cNvPr id="3" name="Content Placeholder 2">
            <a:extLst>
              <a:ext uri="{FF2B5EF4-FFF2-40B4-BE49-F238E27FC236}">
                <a16:creationId xmlns:a16="http://schemas.microsoft.com/office/drawing/2014/main" id="{FEEAE3BA-5489-DD2E-3C68-F91FA1C5A9FC}"/>
              </a:ext>
            </a:extLst>
          </p:cNvPr>
          <p:cNvSpPr>
            <a:spLocks noGrp="1"/>
          </p:cNvSpPr>
          <p:nvPr>
            <p:ph idx="1"/>
          </p:nvPr>
        </p:nvSpPr>
        <p:spPr/>
        <p:txBody>
          <a:bodyPr>
            <a:normAutofit/>
          </a:bodyPr>
          <a:lstStyle/>
          <a:p>
            <a:pPr>
              <a:spcBef>
                <a:spcPts val="0"/>
              </a:spcBef>
              <a:spcAft>
                <a:spcPts val="0"/>
              </a:spcAft>
            </a:pPr>
            <a:r>
              <a:rPr lang="en-US" sz="2000" kern="100" dirty="0">
                <a:effectLst/>
                <a:latin typeface="+mj-lt"/>
                <a:ea typeface="Calibri" panose="020F0502020204030204" pitchFamily="34" charset="0"/>
                <a:cs typeface="Calibri" panose="020F0502020204030204" pitchFamily="34" charset="0"/>
              </a:rPr>
              <a:t>Regular communication, attending town halls, fundraisers, and other events, can help you build rapport and trust. </a:t>
            </a:r>
          </a:p>
          <a:p>
            <a:pPr marL="0" indent="0">
              <a:spcBef>
                <a:spcPts val="0"/>
              </a:spcBef>
              <a:spcAft>
                <a:spcPts val="0"/>
              </a:spcAft>
              <a:buNone/>
            </a:pPr>
            <a:endParaRPr lang="en-US" sz="2000" kern="100" dirty="0">
              <a:effectLst/>
              <a:latin typeface="+mj-lt"/>
              <a:ea typeface="Calibri" panose="020F0502020204030204" pitchFamily="34" charset="0"/>
              <a:cs typeface="Calibri" panose="020F0502020204030204" pitchFamily="34" charset="0"/>
            </a:endParaRPr>
          </a:p>
          <a:p>
            <a:pPr>
              <a:spcBef>
                <a:spcPts val="0"/>
              </a:spcBef>
              <a:spcAft>
                <a:spcPts val="0"/>
              </a:spcAft>
            </a:pPr>
            <a:r>
              <a:rPr lang="en-US" sz="2000" kern="100" dirty="0">
                <a:effectLst/>
                <a:latin typeface="+mj-lt"/>
                <a:ea typeface="Calibri" panose="020F0502020204030204" pitchFamily="34" charset="0"/>
                <a:cs typeface="Calibri" panose="020F0502020204030204" pitchFamily="34" charset="0"/>
              </a:rPr>
              <a:t>Sharing stories, experiences, and data relevant to your cause can make legislators more receptive to your message. </a:t>
            </a:r>
            <a:endParaRPr lang="en-US" sz="2000" b="1" i="1" kern="100" dirty="0">
              <a:latin typeface="+mj-lt"/>
              <a:ea typeface="Calibri" panose="020F0502020204030204" pitchFamily="34" charset="0"/>
              <a:cs typeface="Calibri" panose="020F0502020204030204" pitchFamily="34" charset="0"/>
            </a:endParaRPr>
          </a:p>
          <a:p>
            <a:pPr marL="0" indent="0">
              <a:spcBef>
                <a:spcPts val="0"/>
              </a:spcBef>
              <a:spcAft>
                <a:spcPts val="0"/>
              </a:spcAft>
              <a:buNone/>
            </a:pPr>
            <a:endParaRPr lang="en-US" sz="2000" b="1" i="1" kern="100" dirty="0">
              <a:effectLst/>
              <a:latin typeface="+mj-lt"/>
              <a:ea typeface="Calibri" panose="020F0502020204030204" pitchFamily="34" charset="0"/>
              <a:cs typeface="Calibri" panose="020F0502020204030204" pitchFamily="34" charset="0"/>
            </a:endParaRPr>
          </a:p>
          <a:p>
            <a:pPr>
              <a:spcBef>
                <a:spcPts val="0"/>
              </a:spcBef>
              <a:spcAft>
                <a:spcPts val="0"/>
              </a:spcAft>
            </a:pPr>
            <a:r>
              <a:rPr lang="en-US" sz="2000" b="1" i="1" kern="100" dirty="0">
                <a:effectLst/>
                <a:latin typeface="+mj-lt"/>
                <a:ea typeface="Calibri" panose="020F0502020204030204" pitchFamily="34" charset="0"/>
                <a:cs typeface="Calibri" panose="020F0502020204030204" pitchFamily="34" charset="0"/>
              </a:rPr>
              <a:t>The most important time to meet with lawmakers and establish relationships is when you don’t need anything.</a:t>
            </a:r>
            <a:endParaRPr lang="en-US" sz="20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3121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Developing an Advocacy Plan	</a:t>
            </a:r>
            <a:endParaRPr lang="en-US" dirty="0"/>
          </a:p>
        </p:txBody>
      </p:sp>
      <p:sp>
        <p:nvSpPr>
          <p:cNvPr id="3" name="Content Placeholder 2"/>
          <p:cNvSpPr>
            <a:spLocks noGrp="1"/>
          </p:cNvSpPr>
          <p:nvPr>
            <p:ph idx="1"/>
          </p:nvPr>
        </p:nvSpPr>
        <p:spPr>
          <a:xfrm>
            <a:off x="1261872" y="1803400"/>
            <a:ext cx="9126728" cy="4775200"/>
          </a:xfrm>
        </p:spPr>
        <p:txBody>
          <a:bodyPr>
            <a:normAutofit/>
          </a:bodyPr>
          <a:lstStyle/>
          <a:p>
            <a:r>
              <a:rPr lang="en-US" sz="2200" dirty="0"/>
              <a:t>Biennial or Annual Activity</a:t>
            </a:r>
          </a:p>
          <a:p>
            <a:r>
              <a:rPr lang="en-US" sz="2200" dirty="0"/>
              <a:t>Includes:</a:t>
            </a:r>
          </a:p>
          <a:p>
            <a:pPr lvl="1"/>
            <a:r>
              <a:rPr lang="en-US" sz="2200" dirty="0"/>
              <a:t>Priorities</a:t>
            </a:r>
          </a:p>
          <a:p>
            <a:pPr lvl="1"/>
            <a:r>
              <a:rPr lang="en-US" sz="2200" dirty="0"/>
              <a:t>Position statements</a:t>
            </a:r>
          </a:p>
          <a:p>
            <a:pPr lvl="1"/>
            <a:r>
              <a:rPr lang="en-US" sz="2200" dirty="0"/>
              <a:t>Goals</a:t>
            </a:r>
          </a:p>
          <a:p>
            <a:pPr lvl="1"/>
            <a:r>
              <a:rPr lang="en-US" sz="2200" dirty="0"/>
              <a:t>Strategies</a:t>
            </a:r>
          </a:p>
          <a:p>
            <a:r>
              <a:rPr lang="en-US" sz="2200" dirty="0"/>
              <a:t>Consider the environment and ability to achieve success</a:t>
            </a:r>
          </a:p>
        </p:txBody>
      </p:sp>
    </p:spTree>
    <p:extLst>
      <p:ext uri="{BB962C8B-B14F-4D97-AF65-F5344CB8AC3E}">
        <p14:creationId xmlns:p14="http://schemas.microsoft.com/office/powerpoint/2010/main" val="1825806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lstStyle/>
          <a:p>
            <a:r>
              <a:rPr lang="en-US" dirty="0"/>
              <a:t>Distinguishing Between Strategy &amp; Tactics</a:t>
            </a:r>
          </a:p>
        </p:txBody>
      </p:sp>
      <p:sp>
        <p:nvSpPr>
          <p:cNvPr id="5" name="TextBox 4">
            <a:extLst>
              <a:ext uri="{FF2B5EF4-FFF2-40B4-BE49-F238E27FC236}">
                <a16:creationId xmlns:a16="http://schemas.microsoft.com/office/drawing/2014/main" id="{C4FF6403-5B9C-66CF-6C5C-75EE38FE431B}"/>
              </a:ext>
            </a:extLst>
          </p:cNvPr>
          <p:cNvSpPr txBox="1"/>
          <p:nvPr/>
        </p:nvSpPr>
        <p:spPr>
          <a:xfrm>
            <a:off x="37945" y="6635940"/>
            <a:ext cx="2076209" cy="215444"/>
          </a:xfrm>
          <a:prstGeom prst="rect">
            <a:avLst/>
          </a:prstGeom>
          <a:noFill/>
        </p:spPr>
        <p:txBody>
          <a:bodyPr wrap="none" rtlCol="0">
            <a:spAutoFit/>
          </a:bodyPr>
          <a:lstStyle/>
          <a:p>
            <a:r>
              <a:rPr lang="en-US" sz="800" i="1" dirty="0"/>
              <a:t>Source:  “Advocacy”, John A. Daly, 2011</a:t>
            </a:r>
          </a:p>
        </p:txBody>
      </p:sp>
      <p:sp>
        <p:nvSpPr>
          <p:cNvPr id="6" name="Content Placeholder 5">
            <a:extLst>
              <a:ext uri="{FF2B5EF4-FFF2-40B4-BE49-F238E27FC236}">
                <a16:creationId xmlns:a16="http://schemas.microsoft.com/office/drawing/2014/main" id="{1546F6C1-1399-D57D-A1F2-D01946870FD5}"/>
              </a:ext>
            </a:extLst>
          </p:cNvPr>
          <p:cNvSpPr>
            <a:spLocks noGrp="1"/>
          </p:cNvSpPr>
          <p:nvPr>
            <p:ph idx="1"/>
          </p:nvPr>
        </p:nvSpPr>
        <p:spPr/>
        <p:txBody>
          <a:bodyPr>
            <a:normAutofit/>
          </a:bodyPr>
          <a:lstStyle/>
          <a:p>
            <a:r>
              <a:rPr lang="en-US" sz="2200" dirty="0"/>
              <a:t>An advocacy strategy is the roadmap that provides direction and purpose to the advocacy effort.</a:t>
            </a:r>
          </a:p>
          <a:p>
            <a:r>
              <a:rPr lang="en-US" sz="2200" dirty="0"/>
              <a:t>Tactics are the day-to-day activities aimed a executing the strategy and achieving short-term objectives and may change based on the evolving circumstances of the campaign.</a:t>
            </a:r>
          </a:p>
        </p:txBody>
      </p:sp>
    </p:spTree>
    <p:extLst>
      <p:ext uri="{BB962C8B-B14F-4D97-AF65-F5344CB8AC3E}">
        <p14:creationId xmlns:p14="http://schemas.microsoft.com/office/powerpoint/2010/main" val="3749401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normAutofit/>
          </a:bodyPr>
          <a:lstStyle/>
          <a:p>
            <a:r>
              <a:rPr lang="en-US" dirty="0"/>
              <a:t>Context Matters</a:t>
            </a:r>
          </a:p>
        </p:txBody>
      </p:sp>
      <p:sp>
        <p:nvSpPr>
          <p:cNvPr id="3" name="Content Placeholder 2">
            <a:extLst>
              <a:ext uri="{FF2B5EF4-FFF2-40B4-BE49-F238E27FC236}">
                <a16:creationId xmlns:a16="http://schemas.microsoft.com/office/drawing/2014/main" id="{FEEAE3BA-5489-DD2E-3C68-F91FA1C5A9FC}"/>
              </a:ext>
            </a:extLst>
          </p:cNvPr>
          <p:cNvSpPr>
            <a:spLocks noGrp="1"/>
          </p:cNvSpPr>
          <p:nvPr>
            <p:ph idx="1"/>
          </p:nvPr>
        </p:nvSpPr>
        <p:spPr/>
        <p:txBody>
          <a:bodyPr>
            <a:normAutofit/>
          </a:bodyPr>
          <a:lstStyle/>
          <a:p>
            <a:pPr>
              <a:spcBef>
                <a:spcPts val="0"/>
              </a:spcBef>
              <a:spcAft>
                <a:spcPts val="0"/>
              </a:spcAft>
            </a:pPr>
            <a:r>
              <a:rPr lang="en-US" sz="2000" kern="100" dirty="0">
                <a:effectLst/>
                <a:latin typeface="Century Schoolbook" panose="02040604050505020304" pitchFamily="18" charset="0"/>
                <a:ea typeface="Calibri" panose="020F0502020204030204" pitchFamily="34" charset="0"/>
                <a:cs typeface="Calibri" panose="020F0502020204030204" pitchFamily="34" charset="0"/>
              </a:rPr>
              <a:t>Context – the current culture in a state – will have a direct impact on the outcome of your issue. </a:t>
            </a:r>
          </a:p>
          <a:p>
            <a:pPr>
              <a:spcBef>
                <a:spcPts val="0"/>
              </a:spcBef>
              <a:spcAft>
                <a:spcPts val="0"/>
              </a:spcAft>
            </a:pPr>
            <a:endParaRPr lang="en-US" sz="2000" kern="100" dirty="0">
              <a:latin typeface="Century Schoolbook" panose="02040604050505020304" pitchFamily="18" charset="0"/>
              <a:ea typeface="Calibri" panose="020F0502020204030204" pitchFamily="34" charset="0"/>
              <a:cs typeface="Calibri" panose="020F0502020204030204" pitchFamily="34" charset="0"/>
            </a:endParaRPr>
          </a:p>
          <a:p>
            <a:pPr>
              <a:spcBef>
                <a:spcPts val="0"/>
              </a:spcBef>
              <a:spcAft>
                <a:spcPts val="0"/>
              </a:spcAft>
            </a:pPr>
            <a:r>
              <a:rPr lang="en-US" sz="2000" kern="100" dirty="0">
                <a:effectLst/>
                <a:latin typeface="Century Schoolbook" panose="02040604050505020304" pitchFamily="18" charset="0"/>
                <a:ea typeface="Calibri" panose="020F0502020204030204" pitchFamily="34" charset="0"/>
                <a:cs typeface="Calibri" panose="020F0502020204030204" pitchFamily="34" charset="0"/>
              </a:rPr>
              <a:t>Understanding current context, political composition, etc., can help you to navigate political waters and accomplish the desired outcomes.</a:t>
            </a:r>
            <a:endParaRPr lang="en-US" sz="2000" kern="100" dirty="0">
              <a:effectLst/>
              <a:latin typeface="Century Schoolbook"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4758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normAutofit/>
          </a:bodyPr>
          <a:lstStyle/>
          <a:p>
            <a:r>
              <a:rPr lang="en-US" dirty="0"/>
              <a:t>Context Matters: Ohio Trends</a:t>
            </a:r>
          </a:p>
        </p:txBody>
      </p:sp>
      <p:sp>
        <p:nvSpPr>
          <p:cNvPr id="3" name="Content Placeholder 2">
            <a:extLst>
              <a:ext uri="{FF2B5EF4-FFF2-40B4-BE49-F238E27FC236}">
                <a16:creationId xmlns:a16="http://schemas.microsoft.com/office/drawing/2014/main" id="{FEEAE3BA-5489-DD2E-3C68-F91FA1C5A9FC}"/>
              </a:ext>
            </a:extLst>
          </p:cNvPr>
          <p:cNvSpPr>
            <a:spLocks noGrp="1"/>
          </p:cNvSpPr>
          <p:nvPr>
            <p:ph idx="1"/>
          </p:nvPr>
        </p:nvSpPr>
        <p:spPr>
          <a:xfrm>
            <a:off x="1261872" y="1828800"/>
            <a:ext cx="8595360" cy="4528457"/>
          </a:xfrm>
        </p:spPr>
        <p:txBody>
          <a:bodyPr>
            <a:normAutofit lnSpcReduction="10000"/>
          </a:bodyPr>
          <a:lstStyle/>
          <a:p>
            <a:pPr marL="342900" lvl="1" indent="-342900"/>
            <a:r>
              <a:rPr lang="en-US" sz="2000" dirty="0"/>
              <a:t>Slow Growth Economy</a:t>
            </a:r>
          </a:p>
          <a:p>
            <a:pPr marL="0" lvl="1" indent="0">
              <a:buNone/>
            </a:pPr>
            <a:endParaRPr lang="en-US" sz="1000" dirty="0"/>
          </a:p>
          <a:p>
            <a:pPr marL="342900" lvl="1" indent="-342900"/>
            <a:r>
              <a:rPr lang="en-US" sz="2000" dirty="0"/>
              <a:t>Plateau in Manufacturing &amp; Agricultural Activity</a:t>
            </a:r>
          </a:p>
          <a:p>
            <a:pPr marL="0" lvl="1" indent="0">
              <a:buNone/>
            </a:pPr>
            <a:endParaRPr lang="en-US" sz="1000" dirty="0"/>
          </a:p>
          <a:p>
            <a:pPr marL="342900" lvl="1" indent="-342900"/>
            <a:r>
              <a:rPr lang="en-US" sz="2000" dirty="0"/>
              <a:t>Transition to Service Sector and Knowledge Economy</a:t>
            </a:r>
          </a:p>
          <a:p>
            <a:pPr marL="617220" lvl="2" indent="-342900"/>
            <a:r>
              <a:rPr lang="en-US" sz="1800" dirty="0"/>
              <a:t>Growth in Healthcare and Public Sector</a:t>
            </a:r>
          </a:p>
          <a:p>
            <a:pPr marL="0" lvl="1" indent="0">
              <a:buNone/>
            </a:pPr>
            <a:endParaRPr lang="en-US" sz="1000" dirty="0"/>
          </a:p>
          <a:p>
            <a:pPr marL="342900" lvl="1" indent="-342900"/>
            <a:r>
              <a:rPr lang="en-US" sz="2000" dirty="0"/>
              <a:t>Slow Population Growth</a:t>
            </a:r>
          </a:p>
          <a:p>
            <a:pPr marL="0" lvl="1" indent="0">
              <a:buNone/>
            </a:pPr>
            <a:endParaRPr lang="en-US" sz="1000" dirty="0"/>
          </a:p>
          <a:p>
            <a:pPr marL="342900" lvl="1" indent="-342900"/>
            <a:r>
              <a:rPr lang="en-US" sz="2000" dirty="0"/>
              <a:t>Aging Population</a:t>
            </a:r>
          </a:p>
          <a:p>
            <a:pPr marL="0" lvl="1" indent="0">
              <a:buNone/>
            </a:pPr>
            <a:endParaRPr lang="en-US" sz="1000" dirty="0"/>
          </a:p>
          <a:p>
            <a:pPr marL="342900" lvl="1" indent="-342900"/>
            <a:r>
              <a:rPr lang="en-US" sz="2000" dirty="0"/>
              <a:t>Increased Reliance on Federal Government</a:t>
            </a:r>
          </a:p>
          <a:p>
            <a:pPr marL="0" lvl="1" indent="0">
              <a:buNone/>
            </a:pPr>
            <a:endParaRPr lang="en-US" sz="1000" dirty="0"/>
          </a:p>
          <a:p>
            <a:pPr marL="342900" lvl="1" indent="-342900"/>
            <a:r>
              <a:rPr lang="en-US" sz="2000" dirty="0"/>
              <a:t>Expansion of School Choice</a:t>
            </a:r>
          </a:p>
          <a:p>
            <a:pPr marL="0" lvl="1" indent="0">
              <a:buNone/>
            </a:pPr>
            <a:endParaRPr lang="en-US" sz="1000" dirty="0"/>
          </a:p>
          <a:p>
            <a:pPr marL="342900" lvl="1" indent="-342900"/>
            <a:r>
              <a:rPr lang="en-US" sz="2000" dirty="0"/>
              <a:t>Low Educational Attainment</a:t>
            </a:r>
          </a:p>
        </p:txBody>
      </p:sp>
    </p:spTree>
    <p:extLst>
      <p:ext uri="{BB962C8B-B14F-4D97-AF65-F5344CB8AC3E}">
        <p14:creationId xmlns:p14="http://schemas.microsoft.com/office/powerpoint/2010/main" val="280535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FEEAE3BA-5489-DD2E-3C68-F91FA1C5A9FC}"/>
              </a:ext>
            </a:extLst>
          </p:cNvPr>
          <p:cNvSpPr>
            <a:spLocks noGrp="1"/>
          </p:cNvSpPr>
          <p:nvPr>
            <p:ph idx="1"/>
          </p:nvPr>
        </p:nvSpPr>
        <p:spPr>
          <a:xfrm>
            <a:off x="1261872" y="1981201"/>
            <a:ext cx="8595360" cy="3035299"/>
          </a:xfrm>
        </p:spPr>
        <p:txBody>
          <a:bodyPr>
            <a:normAutofit/>
          </a:bodyPr>
          <a:lstStyle/>
          <a:p>
            <a:pPr marL="0" indent="0">
              <a:buNone/>
            </a:pPr>
            <a:r>
              <a:rPr lang="en-US" sz="2200" b="0" i="0" dirty="0">
                <a:solidFill>
                  <a:srgbClr val="181818"/>
                </a:solidFill>
                <a:effectLst/>
                <a:latin typeface="+mn-lt"/>
              </a:rPr>
              <a:t>“</a:t>
            </a:r>
            <a:r>
              <a:rPr lang="en-US" sz="2200" kern="1200" dirty="0">
                <a:solidFill>
                  <a:schemeClr val="tx1"/>
                </a:solidFill>
                <a:latin typeface="+mn-lt"/>
                <a:ea typeface="+mn-ea"/>
                <a:cs typeface="+mn-cs"/>
              </a:rPr>
              <a:t>Politics is not an end, but a means. It is not a product, but a process. It is the art of government. Like other values it has its counterfeits. So much emphasis has been placed upon the false that the significance of the true has been obscured and politics has come to convey the meaning of crafty and cunning selfishness, instead of candid and sincere service.”  </a:t>
            </a:r>
            <a:r>
              <a:rPr lang="en-US" sz="2000" b="1" kern="1200" dirty="0">
                <a:solidFill>
                  <a:schemeClr val="tx1"/>
                </a:solidFill>
                <a:latin typeface="+mn-lt"/>
                <a:ea typeface="+mn-ea"/>
                <a:cs typeface="+mn-cs"/>
              </a:rPr>
              <a:t>-- Calvin</a:t>
            </a:r>
            <a:r>
              <a:rPr lang="en-US" sz="2000" b="1" kern="1200" baseline="0" dirty="0">
                <a:solidFill>
                  <a:schemeClr val="tx1"/>
                </a:solidFill>
                <a:latin typeface="+mn-lt"/>
                <a:ea typeface="+mn-ea"/>
                <a:cs typeface="+mn-cs"/>
              </a:rPr>
              <a:t> Coolidge, 30</a:t>
            </a:r>
            <a:r>
              <a:rPr lang="en-US" sz="2000" b="1" kern="1200" baseline="30000" dirty="0">
                <a:solidFill>
                  <a:schemeClr val="tx1"/>
                </a:solidFill>
                <a:latin typeface="+mn-lt"/>
                <a:ea typeface="+mn-ea"/>
                <a:cs typeface="+mn-cs"/>
              </a:rPr>
              <a:t>th</a:t>
            </a:r>
            <a:r>
              <a:rPr lang="en-US" sz="2000" b="1" kern="1200" baseline="0" dirty="0">
                <a:solidFill>
                  <a:schemeClr val="tx1"/>
                </a:solidFill>
                <a:latin typeface="+mn-lt"/>
                <a:ea typeface="+mn-ea"/>
                <a:cs typeface="+mn-cs"/>
              </a:rPr>
              <a:t> President of the United States</a:t>
            </a:r>
            <a:endParaRPr lang="en-US" sz="2000" b="1" i="0" dirty="0">
              <a:solidFill>
                <a:srgbClr val="181818"/>
              </a:solidFill>
              <a:effectLst/>
              <a:latin typeface="+mn-lt"/>
            </a:endParaRPr>
          </a:p>
          <a:p>
            <a:pPr marL="0" indent="0" algn="l">
              <a:buNone/>
            </a:pPr>
            <a:endParaRPr lang="en-US" sz="2000" b="0" i="0" dirty="0">
              <a:solidFill>
                <a:srgbClr val="181818"/>
              </a:solidFill>
              <a:effectLst/>
              <a:latin typeface="+mn-lt"/>
            </a:endParaRPr>
          </a:p>
        </p:txBody>
      </p:sp>
      <p:sp>
        <p:nvSpPr>
          <p:cNvPr id="4" name="TextBox 3">
            <a:extLst>
              <a:ext uri="{FF2B5EF4-FFF2-40B4-BE49-F238E27FC236}">
                <a16:creationId xmlns:a16="http://schemas.microsoft.com/office/drawing/2014/main" id="{C811EDB8-F5B1-27D4-4084-BB363AD3525D}"/>
              </a:ext>
            </a:extLst>
          </p:cNvPr>
          <p:cNvSpPr txBox="1"/>
          <p:nvPr/>
        </p:nvSpPr>
        <p:spPr>
          <a:xfrm>
            <a:off x="1261872" y="4737100"/>
            <a:ext cx="8781288" cy="1107996"/>
          </a:xfrm>
          <a:prstGeom prst="rect">
            <a:avLst/>
          </a:prstGeom>
          <a:noFill/>
        </p:spPr>
        <p:txBody>
          <a:bodyPr wrap="square" rtlCol="0">
            <a:spAutoFit/>
          </a:bodyPr>
          <a:lstStyle/>
          <a:p>
            <a:pPr algn="l"/>
            <a:r>
              <a:rPr lang="en-US" sz="2200" b="0" i="0" dirty="0">
                <a:solidFill>
                  <a:srgbClr val="181818"/>
                </a:solidFill>
                <a:effectLst/>
                <a:latin typeface="+mn-lt"/>
              </a:rPr>
              <a:t>“It has been said that politics is the second oldest profession. I have learned that it bears a striking resemblance to the first.” </a:t>
            </a:r>
            <a:r>
              <a:rPr lang="en-US" sz="2000" b="0" i="0" dirty="0">
                <a:solidFill>
                  <a:srgbClr val="181818"/>
                </a:solidFill>
                <a:effectLst/>
                <a:latin typeface="+mn-lt"/>
              </a:rPr>
              <a:t>― </a:t>
            </a:r>
            <a:r>
              <a:rPr lang="en-US" sz="2000" b="1" i="0" dirty="0">
                <a:solidFill>
                  <a:srgbClr val="333333"/>
                </a:solidFill>
                <a:effectLst/>
                <a:latin typeface="+mn-lt"/>
              </a:rPr>
              <a:t>Ronald Reagan, 40</a:t>
            </a:r>
            <a:r>
              <a:rPr lang="en-US" sz="2000" b="1" i="0" baseline="30000" dirty="0">
                <a:solidFill>
                  <a:srgbClr val="333333"/>
                </a:solidFill>
                <a:effectLst/>
                <a:latin typeface="+mn-lt"/>
              </a:rPr>
              <a:t>th</a:t>
            </a:r>
            <a:r>
              <a:rPr lang="en-US" sz="2000" b="1" i="0" dirty="0">
                <a:solidFill>
                  <a:srgbClr val="333333"/>
                </a:solidFill>
                <a:effectLst/>
                <a:latin typeface="+mn-lt"/>
              </a:rPr>
              <a:t> President of the United States</a:t>
            </a:r>
            <a:endParaRPr lang="en-US" sz="2000" kern="1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48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5686-7434-2F54-D8A9-CE541CD606D7}"/>
              </a:ext>
            </a:extLst>
          </p:cNvPr>
          <p:cNvSpPr>
            <a:spLocks noGrp="1"/>
          </p:cNvSpPr>
          <p:nvPr>
            <p:ph type="title"/>
          </p:nvPr>
        </p:nvSpPr>
        <p:spPr/>
        <p:txBody>
          <a:bodyPr/>
          <a:lstStyle/>
          <a:p>
            <a:r>
              <a:rPr lang="en-US" dirty="0"/>
              <a:t>Key Steps in OESCA’S Advocacy Work</a:t>
            </a:r>
          </a:p>
        </p:txBody>
      </p:sp>
      <p:sp>
        <p:nvSpPr>
          <p:cNvPr id="3" name="Content Placeholder 2">
            <a:extLst>
              <a:ext uri="{FF2B5EF4-FFF2-40B4-BE49-F238E27FC236}">
                <a16:creationId xmlns:a16="http://schemas.microsoft.com/office/drawing/2014/main" id="{8335222F-4ADD-AFD1-F889-6DDC30EE557F}"/>
              </a:ext>
            </a:extLst>
          </p:cNvPr>
          <p:cNvSpPr>
            <a:spLocks noGrp="1"/>
          </p:cNvSpPr>
          <p:nvPr>
            <p:ph idx="1"/>
          </p:nvPr>
        </p:nvSpPr>
        <p:spPr>
          <a:xfrm>
            <a:off x="838200" y="1803400"/>
            <a:ext cx="10515600" cy="4351339"/>
          </a:xfrm>
        </p:spPr>
        <p:txBody>
          <a:bodyPr>
            <a:normAutofit/>
          </a:bodyPr>
          <a:lstStyle/>
          <a:p>
            <a:r>
              <a:rPr lang="en-US" sz="2200" dirty="0"/>
              <a:t>Research</a:t>
            </a:r>
          </a:p>
          <a:p>
            <a:r>
              <a:rPr lang="en-US" sz="2200" dirty="0"/>
              <a:t>Set Priorities</a:t>
            </a:r>
          </a:p>
          <a:p>
            <a:r>
              <a:rPr lang="en-US" sz="2200" dirty="0"/>
              <a:t>Identify Issue Areas</a:t>
            </a:r>
          </a:p>
          <a:p>
            <a:r>
              <a:rPr lang="en-US" sz="2200" dirty="0"/>
              <a:t>Monitor</a:t>
            </a:r>
          </a:p>
          <a:p>
            <a:r>
              <a:rPr lang="en-US" sz="2200" dirty="0"/>
              <a:t>Develop Decision Making Criteria</a:t>
            </a:r>
          </a:p>
          <a:p>
            <a:r>
              <a:rPr lang="en-US" sz="2200" dirty="0"/>
              <a:t>Advocacy </a:t>
            </a:r>
          </a:p>
          <a:p>
            <a:r>
              <a:rPr lang="en-US" sz="2200" dirty="0"/>
              <a:t>Direct Lobbying</a:t>
            </a:r>
          </a:p>
        </p:txBody>
      </p:sp>
    </p:spTree>
    <p:extLst>
      <p:ext uri="{BB962C8B-B14F-4D97-AF65-F5344CB8AC3E}">
        <p14:creationId xmlns:p14="http://schemas.microsoft.com/office/powerpoint/2010/main" val="3170408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a:xfrm>
            <a:off x="1261872" y="365760"/>
            <a:ext cx="9692640" cy="1325562"/>
          </a:xfrm>
        </p:spPr>
        <p:txBody>
          <a:bodyPr/>
          <a:lstStyle/>
          <a:p>
            <a:r>
              <a:rPr lang="en-US" dirty="0"/>
              <a:t>Idea Assessment</a:t>
            </a:r>
          </a:p>
        </p:txBody>
      </p:sp>
      <p:sp>
        <p:nvSpPr>
          <p:cNvPr id="13" name="TextBox 12">
            <a:extLst>
              <a:ext uri="{FF2B5EF4-FFF2-40B4-BE49-F238E27FC236}">
                <a16:creationId xmlns:a16="http://schemas.microsoft.com/office/drawing/2014/main" id="{36CA0517-E52F-8857-9B2D-CBC454551414}"/>
              </a:ext>
            </a:extLst>
          </p:cNvPr>
          <p:cNvSpPr txBox="1"/>
          <p:nvPr/>
        </p:nvSpPr>
        <p:spPr>
          <a:xfrm>
            <a:off x="37945" y="6635940"/>
            <a:ext cx="2076209" cy="215444"/>
          </a:xfrm>
          <a:prstGeom prst="rect">
            <a:avLst/>
          </a:prstGeom>
          <a:noFill/>
        </p:spPr>
        <p:txBody>
          <a:bodyPr wrap="none" rtlCol="0">
            <a:spAutoFit/>
          </a:bodyPr>
          <a:lstStyle/>
          <a:p>
            <a:r>
              <a:rPr lang="en-US" sz="800" i="1" dirty="0"/>
              <a:t>Source:  “Advocacy”, John A. Daly, 2011</a:t>
            </a:r>
          </a:p>
        </p:txBody>
      </p:sp>
      <p:graphicFrame>
        <p:nvGraphicFramePr>
          <p:cNvPr id="5" name="Content Placeholder 4">
            <a:extLst>
              <a:ext uri="{FF2B5EF4-FFF2-40B4-BE49-F238E27FC236}">
                <a16:creationId xmlns:a16="http://schemas.microsoft.com/office/drawing/2014/main" id="{5A2971D8-9B19-3CB6-E90C-B435A8669E34}"/>
              </a:ext>
            </a:extLst>
          </p:cNvPr>
          <p:cNvGraphicFramePr>
            <a:graphicFrameLocks noGrp="1"/>
          </p:cNvGraphicFramePr>
          <p:nvPr>
            <p:ph idx="1"/>
          </p:nvPr>
        </p:nvGraphicFramePr>
        <p:xfrm>
          <a:off x="207699" y="1713094"/>
          <a:ext cx="10895732" cy="4632960"/>
        </p:xfrm>
        <a:graphic>
          <a:graphicData uri="http://schemas.openxmlformats.org/drawingml/2006/table">
            <a:tbl>
              <a:tblPr firstRow="1" bandRow="1">
                <a:tableStyleId>{5C22544A-7EE6-4342-B048-85BDC9FD1C3A}</a:tableStyleId>
              </a:tblPr>
              <a:tblGrid>
                <a:gridCol w="3185756">
                  <a:extLst>
                    <a:ext uri="{9D8B030D-6E8A-4147-A177-3AD203B41FA5}">
                      <a16:colId xmlns:a16="http://schemas.microsoft.com/office/drawing/2014/main" val="3234700160"/>
                    </a:ext>
                  </a:extLst>
                </a:gridCol>
                <a:gridCol w="1927494">
                  <a:extLst>
                    <a:ext uri="{9D8B030D-6E8A-4147-A177-3AD203B41FA5}">
                      <a16:colId xmlns:a16="http://schemas.microsoft.com/office/drawing/2014/main" val="327750056"/>
                    </a:ext>
                  </a:extLst>
                </a:gridCol>
                <a:gridCol w="1927494">
                  <a:extLst>
                    <a:ext uri="{9D8B030D-6E8A-4147-A177-3AD203B41FA5}">
                      <a16:colId xmlns:a16="http://schemas.microsoft.com/office/drawing/2014/main" val="3602291062"/>
                    </a:ext>
                  </a:extLst>
                </a:gridCol>
                <a:gridCol w="1927494">
                  <a:extLst>
                    <a:ext uri="{9D8B030D-6E8A-4147-A177-3AD203B41FA5}">
                      <a16:colId xmlns:a16="http://schemas.microsoft.com/office/drawing/2014/main" val="2511520940"/>
                    </a:ext>
                  </a:extLst>
                </a:gridCol>
                <a:gridCol w="1927494">
                  <a:extLst>
                    <a:ext uri="{9D8B030D-6E8A-4147-A177-3AD203B41FA5}">
                      <a16:colId xmlns:a16="http://schemas.microsoft.com/office/drawing/2014/main" val="857858430"/>
                    </a:ext>
                  </a:extLst>
                </a:gridCol>
              </a:tblGrid>
              <a:tr h="370840">
                <a:tc>
                  <a:txBody>
                    <a:bodyPr/>
                    <a:lstStyle/>
                    <a:p>
                      <a:endParaRPr lang="en-US" dirty="0"/>
                    </a:p>
                  </a:txBody>
                  <a:tcPr/>
                </a:tc>
                <a:tc>
                  <a:txBody>
                    <a:bodyPr/>
                    <a:lstStyle/>
                    <a:p>
                      <a:r>
                        <a:rPr lang="en-US" dirty="0"/>
                        <a:t>Current State</a:t>
                      </a:r>
                    </a:p>
                  </a:txBody>
                  <a:tcPr/>
                </a:tc>
                <a:tc>
                  <a:txBody>
                    <a:bodyPr/>
                    <a:lstStyle/>
                    <a:p>
                      <a:r>
                        <a:rPr lang="en-US" dirty="0"/>
                        <a:t>Proposed Policy Idea</a:t>
                      </a:r>
                    </a:p>
                  </a:txBody>
                  <a:tcPr/>
                </a:tc>
                <a:tc>
                  <a:txBody>
                    <a:bodyPr/>
                    <a:lstStyle/>
                    <a:p>
                      <a:r>
                        <a:rPr lang="en-US" dirty="0"/>
                        <a:t>Compromise Idea 1</a:t>
                      </a:r>
                    </a:p>
                  </a:txBody>
                  <a:tcPr/>
                </a:tc>
                <a:tc>
                  <a:txBody>
                    <a:bodyPr/>
                    <a:lstStyle/>
                    <a:p>
                      <a:r>
                        <a:rPr lang="en-US" dirty="0"/>
                        <a:t>Compromise Idea 2</a:t>
                      </a:r>
                    </a:p>
                  </a:txBody>
                  <a:tcPr/>
                </a:tc>
                <a:extLst>
                  <a:ext uri="{0D108BD9-81ED-4DB2-BD59-A6C34878D82A}">
                    <a16:rowId xmlns:a16="http://schemas.microsoft.com/office/drawing/2014/main" val="3634613624"/>
                  </a:ext>
                </a:extLst>
              </a:tr>
              <a:tr h="370840">
                <a:tc>
                  <a:txBody>
                    <a:bodyPr/>
                    <a:lstStyle/>
                    <a:p>
                      <a:r>
                        <a:rPr lang="en-US" sz="1650" dirty="0"/>
                        <a:t>What problem is the idea trying to solve?</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347814543"/>
                  </a:ext>
                </a:extLst>
              </a:tr>
              <a:tr h="370840">
                <a:tc>
                  <a:txBody>
                    <a:bodyPr/>
                    <a:lstStyle/>
                    <a:p>
                      <a:r>
                        <a:rPr lang="en-US" sz="1650" dirty="0"/>
                        <a:t>What are its relative advantages?</a:t>
                      </a:r>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2987292924"/>
                  </a:ext>
                </a:extLst>
              </a:tr>
              <a:tr h="370840">
                <a:tc>
                  <a:txBody>
                    <a:bodyPr/>
                    <a:lstStyle/>
                    <a:p>
                      <a:r>
                        <a:rPr lang="en-US" sz="1650" dirty="0"/>
                        <a:t>What makes it distinctive?</a:t>
                      </a:r>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2890953784"/>
                  </a:ext>
                </a:extLst>
              </a:tr>
              <a:tr h="370840">
                <a:tc>
                  <a:txBody>
                    <a:bodyPr/>
                    <a:lstStyle/>
                    <a:p>
                      <a:r>
                        <a:rPr lang="en-US" sz="1650" dirty="0"/>
                        <a:t>What other policies or programs is it comparable with?</a:t>
                      </a:r>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2640068210"/>
                  </a:ext>
                </a:extLst>
              </a:tr>
              <a:tr h="370840">
                <a:tc>
                  <a:txBody>
                    <a:bodyPr/>
                    <a:lstStyle/>
                    <a:p>
                      <a:r>
                        <a:rPr lang="en-US" sz="1650" dirty="0"/>
                        <a:t>How complex is it?</a:t>
                      </a:r>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2918758405"/>
                  </a:ext>
                </a:extLst>
              </a:tr>
              <a:tr h="370840">
                <a:tc>
                  <a:txBody>
                    <a:bodyPr/>
                    <a:lstStyle/>
                    <a:p>
                      <a:r>
                        <a:rPr lang="en-US" sz="1650" dirty="0"/>
                        <a:t>What is its history</a:t>
                      </a:r>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348864053"/>
                  </a:ext>
                </a:extLst>
              </a:tr>
              <a:tr h="370840">
                <a:tc>
                  <a:txBody>
                    <a:bodyPr/>
                    <a:lstStyle/>
                    <a:p>
                      <a:r>
                        <a:rPr lang="en-US" sz="1650" dirty="0"/>
                        <a:t>Should it be in permanent law, temporary law or agency rule?</a:t>
                      </a:r>
                    </a:p>
                  </a:txBody>
                  <a:tcPr/>
                </a:tc>
                <a:tc>
                  <a:txBody>
                    <a:bodyPr/>
                    <a:lstStyle/>
                    <a:p>
                      <a:endParaRPr lang="en-US" sz="1600"/>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3145054770"/>
                  </a:ext>
                </a:extLst>
              </a:tr>
            </a:tbl>
          </a:graphicData>
        </a:graphic>
      </p:graphicFrame>
    </p:spTree>
    <p:extLst>
      <p:ext uri="{BB962C8B-B14F-4D97-AF65-F5344CB8AC3E}">
        <p14:creationId xmlns:p14="http://schemas.microsoft.com/office/powerpoint/2010/main" val="2383440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normAutofit/>
          </a:bodyPr>
          <a:lstStyle/>
          <a:p>
            <a:r>
              <a:rPr lang="en-US" dirty="0"/>
              <a:t>Research &amp; Data</a:t>
            </a:r>
          </a:p>
        </p:txBody>
      </p:sp>
      <p:sp>
        <p:nvSpPr>
          <p:cNvPr id="3" name="Content Placeholder 2">
            <a:extLst>
              <a:ext uri="{FF2B5EF4-FFF2-40B4-BE49-F238E27FC236}">
                <a16:creationId xmlns:a16="http://schemas.microsoft.com/office/drawing/2014/main" id="{FEEAE3BA-5489-DD2E-3C68-F91FA1C5A9FC}"/>
              </a:ext>
            </a:extLst>
          </p:cNvPr>
          <p:cNvSpPr>
            <a:spLocks noGrp="1"/>
          </p:cNvSpPr>
          <p:nvPr>
            <p:ph idx="1"/>
          </p:nvPr>
        </p:nvSpPr>
        <p:spPr/>
        <p:txBody>
          <a:bodyPr>
            <a:normAutofit/>
          </a:bodyPr>
          <a:lstStyle/>
          <a:p>
            <a:pPr>
              <a:spcBef>
                <a:spcPts val="0"/>
              </a:spcBef>
              <a:spcAft>
                <a:spcPts val="0"/>
              </a:spcAft>
            </a:pPr>
            <a:r>
              <a:rPr lang="en-US" sz="2000" kern="100" dirty="0">
                <a:effectLst/>
                <a:latin typeface="+mj-lt"/>
                <a:ea typeface="Calibri" panose="020F0502020204030204" pitchFamily="34" charset="0"/>
                <a:cs typeface="Calibri" panose="020F0502020204030204" pitchFamily="34" charset="0"/>
              </a:rPr>
              <a:t>Demonstrating the potential benefits of your proposal and its alignment with the legislators’ constituents’ needs can be persuasive. </a:t>
            </a:r>
          </a:p>
          <a:p>
            <a:pPr>
              <a:spcBef>
                <a:spcPts val="0"/>
              </a:spcBef>
              <a:spcAft>
                <a:spcPts val="0"/>
              </a:spcAft>
            </a:pPr>
            <a:endParaRPr lang="en-US" sz="2000" kern="100" dirty="0">
              <a:effectLst/>
              <a:latin typeface="+mj-lt"/>
              <a:ea typeface="Calibri" panose="020F0502020204030204" pitchFamily="34" charset="0"/>
              <a:cs typeface="Calibri" panose="020F0502020204030204" pitchFamily="34" charset="0"/>
            </a:endParaRPr>
          </a:p>
          <a:p>
            <a:pPr>
              <a:spcBef>
                <a:spcPts val="0"/>
              </a:spcBef>
              <a:spcAft>
                <a:spcPts val="0"/>
              </a:spcAft>
            </a:pPr>
            <a:r>
              <a:rPr lang="en-US" sz="2000" kern="100" dirty="0">
                <a:effectLst/>
                <a:latin typeface="+mj-lt"/>
                <a:ea typeface="Calibri" panose="020F0502020204030204" pitchFamily="34" charset="0"/>
                <a:cs typeface="Calibri" panose="020F0502020204030204" pitchFamily="34" charset="0"/>
              </a:rPr>
              <a:t>Reliable information can counter opposing arguments and make your case more compelling. </a:t>
            </a:r>
          </a:p>
          <a:p>
            <a:pPr>
              <a:spcBef>
                <a:spcPts val="0"/>
              </a:spcBef>
              <a:spcAft>
                <a:spcPts val="0"/>
              </a:spcAft>
            </a:pPr>
            <a:endParaRPr lang="en-US" sz="2000" b="1" i="1" kern="100" dirty="0">
              <a:effectLst/>
              <a:latin typeface="+mj-lt"/>
              <a:ea typeface="Calibri" panose="020F0502020204030204" pitchFamily="34" charset="0"/>
              <a:cs typeface="Calibri" panose="020F0502020204030204" pitchFamily="34" charset="0"/>
            </a:endParaRPr>
          </a:p>
          <a:p>
            <a:pPr>
              <a:spcBef>
                <a:spcPts val="0"/>
              </a:spcBef>
              <a:spcAft>
                <a:spcPts val="0"/>
              </a:spcAft>
            </a:pPr>
            <a:r>
              <a:rPr lang="en-US" sz="2000" b="1" i="1" kern="100" dirty="0">
                <a:effectLst/>
                <a:latin typeface="+mj-lt"/>
                <a:ea typeface="Calibri" panose="020F0502020204030204" pitchFamily="34" charset="0"/>
                <a:cs typeface="Calibri" panose="020F0502020204030204" pitchFamily="34" charset="0"/>
              </a:rPr>
              <a:t>Self-reported data, particularly at the programmatic level, can be compelling; </a:t>
            </a:r>
          </a:p>
          <a:p>
            <a:pPr>
              <a:spcBef>
                <a:spcPts val="0"/>
              </a:spcBef>
              <a:spcAft>
                <a:spcPts val="0"/>
              </a:spcAft>
            </a:pPr>
            <a:endParaRPr lang="en-US" sz="2000" b="1" i="1" kern="100" dirty="0">
              <a:latin typeface="+mj-lt"/>
              <a:ea typeface="Calibri" panose="020F0502020204030204" pitchFamily="34" charset="0"/>
              <a:cs typeface="Calibri" panose="020F0502020204030204" pitchFamily="34" charset="0"/>
            </a:endParaRPr>
          </a:p>
          <a:p>
            <a:pPr>
              <a:spcBef>
                <a:spcPts val="0"/>
              </a:spcBef>
              <a:spcAft>
                <a:spcPts val="0"/>
              </a:spcAft>
            </a:pPr>
            <a:r>
              <a:rPr lang="en-US" sz="2000" b="1" i="1" kern="100" dirty="0">
                <a:latin typeface="+mj-lt"/>
                <a:ea typeface="Calibri" panose="020F0502020204030204" pitchFamily="34" charset="0"/>
                <a:cs typeface="Calibri" panose="020F0502020204030204" pitchFamily="34" charset="0"/>
              </a:rPr>
              <a:t>W</a:t>
            </a:r>
            <a:r>
              <a:rPr lang="en-US" sz="2000" b="1" i="1" kern="100" dirty="0">
                <a:effectLst/>
                <a:latin typeface="+mj-lt"/>
                <a:ea typeface="Calibri" panose="020F0502020204030204" pitchFamily="34" charset="0"/>
                <a:cs typeface="Calibri" panose="020F0502020204030204" pitchFamily="34" charset="0"/>
              </a:rPr>
              <a:t>henever possible use publicly available state-level data for comparative purposes to demonstrate overall impact or need</a:t>
            </a:r>
            <a:r>
              <a:rPr lang="en-US" sz="2000" kern="100" dirty="0">
                <a:effectLst/>
                <a:latin typeface="+mj-lt"/>
                <a:ea typeface="Calibri" panose="020F0502020204030204" pitchFamily="34" charset="0"/>
                <a:cs typeface="Calibri" panose="020F0502020204030204" pitchFamily="34" charset="0"/>
              </a:rPr>
              <a:t>.</a:t>
            </a:r>
            <a:endParaRPr lang="en-US" sz="2000" kern="100" dirty="0">
              <a:effectLst/>
              <a:latin typeface="+mj-lt"/>
              <a:ea typeface="Calibri" panose="020F0502020204030204" pitchFamily="34" charset="0"/>
              <a:cs typeface="Times New Roman" panose="02020603050405020304" pitchFamily="18" charset="0"/>
            </a:endParaRPr>
          </a:p>
          <a:p>
            <a:pPr>
              <a:spcBef>
                <a:spcPts val="0"/>
              </a:spcBef>
              <a:spcAft>
                <a:spcPts val="0"/>
              </a:spcAft>
            </a:pPr>
            <a:endParaRPr lang="en-US" sz="20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0465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a:xfrm>
            <a:off x="1261872" y="365760"/>
            <a:ext cx="9692640" cy="1325562"/>
          </a:xfrm>
        </p:spPr>
        <p:txBody>
          <a:bodyPr/>
          <a:lstStyle/>
          <a:p>
            <a:r>
              <a:rPr lang="en-US" dirty="0"/>
              <a:t>Enhancing Formal Arguments with Personal Stories</a:t>
            </a:r>
          </a:p>
        </p:txBody>
      </p:sp>
      <p:sp>
        <p:nvSpPr>
          <p:cNvPr id="13" name="TextBox 12">
            <a:extLst>
              <a:ext uri="{FF2B5EF4-FFF2-40B4-BE49-F238E27FC236}">
                <a16:creationId xmlns:a16="http://schemas.microsoft.com/office/drawing/2014/main" id="{36CA0517-E52F-8857-9B2D-CBC454551414}"/>
              </a:ext>
            </a:extLst>
          </p:cNvPr>
          <p:cNvSpPr txBox="1"/>
          <p:nvPr/>
        </p:nvSpPr>
        <p:spPr>
          <a:xfrm>
            <a:off x="37945" y="6635940"/>
            <a:ext cx="2076209" cy="215444"/>
          </a:xfrm>
          <a:prstGeom prst="rect">
            <a:avLst/>
          </a:prstGeom>
          <a:noFill/>
        </p:spPr>
        <p:txBody>
          <a:bodyPr wrap="none" rtlCol="0">
            <a:spAutoFit/>
          </a:bodyPr>
          <a:lstStyle/>
          <a:p>
            <a:r>
              <a:rPr lang="en-US" sz="800" i="1" dirty="0"/>
              <a:t>Source:  “Advocacy”, John A. Daly, 2011</a:t>
            </a:r>
          </a:p>
        </p:txBody>
      </p:sp>
      <p:graphicFrame>
        <p:nvGraphicFramePr>
          <p:cNvPr id="5" name="Content Placeholder 4">
            <a:extLst>
              <a:ext uri="{FF2B5EF4-FFF2-40B4-BE49-F238E27FC236}">
                <a16:creationId xmlns:a16="http://schemas.microsoft.com/office/drawing/2014/main" id="{5A2971D8-9B19-3CB6-E90C-B435A8669E34}"/>
              </a:ext>
            </a:extLst>
          </p:cNvPr>
          <p:cNvGraphicFramePr>
            <a:graphicFrameLocks noGrp="1"/>
          </p:cNvGraphicFramePr>
          <p:nvPr>
            <p:ph idx="1"/>
          </p:nvPr>
        </p:nvGraphicFramePr>
        <p:xfrm>
          <a:off x="1261870" y="1713094"/>
          <a:ext cx="8720330" cy="4851400"/>
        </p:xfrm>
        <a:graphic>
          <a:graphicData uri="http://schemas.openxmlformats.org/drawingml/2006/table">
            <a:tbl>
              <a:tblPr firstRow="1" bandRow="1">
                <a:tableStyleId>{5C22544A-7EE6-4342-B048-85BDC9FD1C3A}</a:tableStyleId>
              </a:tblPr>
              <a:tblGrid>
                <a:gridCol w="1938530">
                  <a:extLst>
                    <a:ext uri="{9D8B030D-6E8A-4147-A177-3AD203B41FA5}">
                      <a16:colId xmlns:a16="http://schemas.microsoft.com/office/drawing/2014/main" val="3234700160"/>
                    </a:ext>
                  </a:extLst>
                </a:gridCol>
                <a:gridCol w="3390900">
                  <a:extLst>
                    <a:ext uri="{9D8B030D-6E8A-4147-A177-3AD203B41FA5}">
                      <a16:colId xmlns:a16="http://schemas.microsoft.com/office/drawing/2014/main" val="327750056"/>
                    </a:ext>
                  </a:extLst>
                </a:gridCol>
                <a:gridCol w="3390900">
                  <a:extLst>
                    <a:ext uri="{9D8B030D-6E8A-4147-A177-3AD203B41FA5}">
                      <a16:colId xmlns:a16="http://schemas.microsoft.com/office/drawing/2014/main" val="3602291062"/>
                    </a:ext>
                  </a:extLst>
                </a:gridCol>
              </a:tblGrid>
              <a:tr h="370840">
                <a:tc>
                  <a:txBody>
                    <a:bodyPr/>
                    <a:lstStyle/>
                    <a:p>
                      <a:endParaRPr lang="en-US" dirty="0"/>
                    </a:p>
                  </a:txBody>
                  <a:tcPr/>
                </a:tc>
                <a:tc>
                  <a:txBody>
                    <a:bodyPr/>
                    <a:lstStyle/>
                    <a:p>
                      <a:r>
                        <a:rPr lang="en-US" dirty="0"/>
                        <a:t>Formal Argument</a:t>
                      </a:r>
                    </a:p>
                  </a:txBody>
                  <a:tcPr/>
                </a:tc>
                <a:tc>
                  <a:txBody>
                    <a:bodyPr/>
                    <a:lstStyle/>
                    <a:p>
                      <a:r>
                        <a:rPr lang="en-US" dirty="0"/>
                        <a:t>Personal Story</a:t>
                      </a:r>
                    </a:p>
                  </a:txBody>
                  <a:tcPr/>
                </a:tc>
                <a:extLst>
                  <a:ext uri="{0D108BD9-81ED-4DB2-BD59-A6C34878D82A}">
                    <a16:rowId xmlns:a16="http://schemas.microsoft.com/office/drawing/2014/main" val="3634613624"/>
                  </a:ext>
                </a:extLst>
              </a:tr>
              <a:tr h="370840">
                <a:tc>
                  <a:txBody>
                    <a:bodyPr/>
                    <a:lstStyle/>
                    <a:p>
                      <a:r>
                        <a:rPr lang="en-US" sz="1650" dirty="0"/>
                        <a:t>Argument v. Personal Story</a:t>
                      </a:r>
                    </a:p>
                    <a:p>
                      <a:pPr lvl="1"/>
                      <a:r>
                        <a:rPr lang="en-US" sz="1500" u="sng" dirty="0"/>
                        <a:t>Issue</a:t>
                      </a:r>
                      <a:r>
                        <a:rPr lang="en-US" sz="1500" dirty="0"/>
                        <a:t>: Shared Services Through Educational Service Agencies</a:t>
                      </a:r>
                    </a:p>
                    <a:p>
                      <a:pPr lvl="1"/>
                      <a:r>
                        <a:rPr lang="en-US" sz="1500" u="sng" dirty="0"/>
                        <a:t>Parent</a:t>
                      </a:r>
                      <a:r>
                        <a:rPr lang="en-US" sz="1500" dirty="0"/>
                        <a:t>: Family of Preschooler with Autism</a:t>
                      </a:r>
                    </a:p>
                  </a:txBody>
                  <a:tcPr/>
                </a:tc>
                <a:tc>
                  <a:txBody>
                    <a:bodyPr/>
                    <a:lstStyle/>
                    <a:p>
                      <a:r>
                        <a:rPr lang="en-US" sz="1600" dirty="0"/>
                        <a:t>The ABC ESA provides cost-effective, quality preschool services to students with disabilities by sharing costs across multiple smaller districts that might not otherwise be able to provide services on their own. Last year, the ESA provided preschool services at a cost of 15% less than the client districts providing it themselves our outsourcing to a third-party, private provider.</a:t>
                      </a:r>
                    </a:p>
                  </a:txBody>
                  <a:tcPr/>
                </a:tc>
                <a:tc>
                  <a:txBody>
                    <a:bodyPr/>
                    <a:lstStyle/>
                    <a:p>
                      <a:r>
                        <a:rPr lang="en-US" sz="1600" dirty="0"/>
                        <a:t>At 2 years old, Jane was nonresponsive to us saying her name, did not show any signs of verbal communication, and had little interest in any of the toys put in front of her. She was ultimately diagnosed with autism.  As parents, we were unclear of how to navigate the system and concerned about what this meant for her future.  Because of the early intervention services through the ESA’s “Achieve” program, Jane will be attending kindergarten this year without the assistance of a full-time aide and we feel positive about her future.</a:t>
                      </a:r>
                    </a:p>
                  </a:txBody>
                  <a:tcPr/>
                </a:tc>
                <a:extLst>
                  <a:ext uri="{0D108BD9-81ED-4DB2-BD59-A6C34878D82A}">
                    <a16:rowId xmlns:a16="http://schemas.microsoft.com/office/drawing/2014/main" val="2347814543"/>
                  </a:ext>
                </a:extLst>
              </a:tr>
            </a:tbl>
          </a:graphicData>
        </a:graphic>
      </p:graphicFrame>
    </p:spTree>
    <p:extLst>
      <p:ext uri="{BB962C8B-B14F-4D97-AF65-F5344CB8AC3E}">
        <p14:creationId xmlns:p14="http://schemas.microsoft.com/office/powerpoint/2010/main" val="769837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normAutofit/>
          </a:bodyPr>
          <a:lstStyle/>
          <a:p>
            <a:r>
              <a:rPr lang="en-US" dirty="0"/>
              <a:t>Coalition Building</a:t>
            </a:r>
          </a:p>
        </p:txBody>
      </p:sp>
      <p:sp>
        <p:nvSpPr>
          <p:cNvPr id="3" name="Content Placeholder 2">
            <a:extLst>
              <a:ext uri="{FF2B5EF4-FFF2-40B4-BE49-F238E27FC236}">
                <a16:creationId xmlns:a16="http://schemas.microsoft.com/office/drawing/2014/main" id="{FEEAE3BA-5489-DD2E-3C68-F91FA1C5A9FC}"/>
              </a:ext>
            </a:extLst>
          </p:cNvPr>
          <p:cNvSpPr>
            <a:spLocks noGrp="1"/>
          </p:cNvSpPr>
          <p:nvPr>
            <p:ph idx="1"/>
          </p:nvPr>
        </p:nvSpPr>
        <p:spPr/>
        <p:txBody>
          <a:bodyPr>
            <a:normAutofit/>
          </a:bodyPr>
          <a:lstStyle/>
          <a:p>
            <a:pPr>
              <a:spcBef>
                <a:spcPts val="0"/>
              </a:spcBef>
              <a:spcAft>
                <a:spcPts val="0"/>
              </a:spcAft>
            </a:pPr>
            <a:r>
              <a:rPr lang="en-US" sz="2000" kern="100" dirty="0">
                <a:effectLst/>
                <a:latin typeface="+mj-lt"/>
                <a:ea typeface="Calibri" panose="020F0502020204030204" pitchFamily="34" charset="0"/>
                <a:cs typeface="Calibri" panose="020F0502020204030204" pitchFamily="34" charset="0"/>
              </a:rPr>
              <a:t>Forming alliances with like-minded organizations, interest groups, and constituents can amplify your lobbying efforts. </a:t>
            </a:r>
          </a:p>
          <a:p>
            <a:pPr marL="0" indent="0">
              <a:spcBef>
                <a:spcPts val="0"/>
              </a:spcBef>
              <a:spcAft>
                <a:spcPts val="0"/>
              </a:spcAft>
              <a:buNone/>
            </a:pPr>
            <a:endParaRPr lang="en-US" sz="2000" kern="100" dirty="0">
              <a:effectLst/>
              <a:latin typeface="+mj-lt"/>
              <a:ea typeface="Calibri" panose="020F0502020204030204" pitchFamily="34" charset="0"/>
              <a:cs typeface="Calibri" panose="020F0502020204030204" pitchFamily="34" charset="0"/>
            </a:endParaRPr>
          </a:p>
          <a:p>
            <a:pPr>
              <a:spcBef>
                <a:spcPts val="0"/>
              </a:spcBef>
              <a:spcAft>
                <a:spcPts val="0"/>
              </a:spcAft>
            </a:pPr>
            <a:r>
              <a:rPr lang="en-US" sz="2000" kern="100" dirty="0">
                <a:effectLst/>
                <a:latin typeface="+mj-lt"/>
                <a:ea typeface="Calibri" panose="020F0502020204030204" pitchFamily="34" charset="0"/>
                <a:cs typeface="Calibri" panose="020F0502020204030204" pitchFamily="34" charset="0"/>
              </a:rPr>
              <a:t>Collaborating with diverse partners can also help you cover different angles and expertise, making your advocacy more comprehensive.  </a:t>
            </a:r>
          </a:p>
          <a:p>
            <a:pPr marL="0" indent="0">
              <a:spcBef>
                <a:spcPts val="0"/>
              </a:spcBef>
              <a:spcAft>
                <a:spcPts val="0"/>
              </a:spcAft>
              <a:buNone/>
            </a:pPr>
            <a:endParaRPr lang="en-US" sz="2000" b="1" i="1" kern="100" dirty="0">
              <a:effectLst/>
              <a:latin typeface="+mj-lt"/>
              <a:ea typeface="Calibri" panose="020F0502020204030204" pitchFamily="34" charset="0"/>
              <a:cs typeface="Calibri" panose="020F0502020204030204" pitchFamily="34" charset="0"/>
            </a:endParaRPr>
          </a:p>
          <a:p>
            <a:pPr>
              <a:spcBef>
                <a:spcPts val="0"/>
              </a:spcBef>
              <a:spcAft>
                <a:spcPts val="0"/>
              </a:spcAft>
            </a:pPr>
            <a:r>
              <a:rPr lang="en-US" sz="2000" b="1" i="1" kern="100" dirty="0">
                <a:effectLst/>
                <a:latin typeface="+mj-lt"/>
                <a:ea typeface="Calibri" panose="020F0502020204030204" pitchFamily="34" charset="0"/>
                <a:cs typeface="Calibri" panose="020F0502020204030204" pitchFamily="34" charset="0"/>
              </a:rPr>
              <a:t>The most effective education-focused coalitions often include cross-sector representation from external partners outside of one’s area of interest including members of the business community.</a:t>
            </a:r>
            <a:endParaRPr lang="en-US" sz="20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8334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normAutofit/>
          </a:bodyPr>
          <a:lstStyle/>
          <a:p>
            <a:r>
              <a:rPr lang="en-US" dirty="0"/>
              <a:t>Strategic Communication</a:t>
            </a:r>
          </a:p>
        </p:txBody>
      </p:sp>
      <p:sp>
        <p:nvSpPr>
          <p:cNvPr id="3" name="Content Placeholder 2">
            <a:extLst>
              <a:ext uri="{FF2B5EF4-FFF2-40B4-BE49-F238E27FC236}">
                <a16:creationId xmlns:a16="http://schemas.microsoft.com/office/drawing/2014/main" id="{FEEAE3BA-5489-DD2E-3C68-F91FA1C5A9FC}"/>
              </a:ext>
            </a:extLst>
          </p:cNvPr>
          <p:cNvSpPr>
            <a:spLocks noGrp="1"/>
          </p:cNvSpPr>
          <p:nvPr>
            <p:ph idx="1"/>
          </p:nvPr>
        </p:nvSpPr>
        <p:spPr/>
        <p:txBody>
          <a:bodyPr>
            <a:normAutofit/>
          </a:bodyPr>
          <a:lstStyle/>
          <a:p>
            <a:pPr>
              <a:spcBef>
                <a:spcPts val="0"/>
              </a:spcBef>
              <a:spcAft>
                <a:spcPts val="0"/>
              </a:spcAft>
            </a:pPr>
            <a:r>
              <a:rPr lang="en-US" sz="2000" kern="100" dirty="0">
                <a:effectLst/>
                <a:ea typeface="Calibri" panose="020F0502020204030204" pitchFamily="34" charset="0"/>
                <a:cs typeface="Times New Roman" panose="02020603050405020304" pitchFamily="18" charset="0"/>
              </a:rPr>
              <a:t>Presenting solutions that address specific concerns can make your proposal more appealing. </a:t>
            </a:r>
          </a:p>
          <a:p>
            <a:pPr>
              <a:spcBef>
                <a:spcPts val="0"/>
              </a:spcBef>
              <a:spcAft>
                <a:spcPts val="0"/>
              </a:spcAft>
            </a:pPr>
            <a:endParaRPr lang="en-US" sz="2000" kern="100" dirty="0">
              <a:ea typeface="Calibri" panose="020F0502020204030204" pitchFamily="34" charset="0"/>
              <a:cs typeface="Times New Roman" panose="02020603050405020304" pitchFamily="18" charset="0"/>
            </a:endParaRPr>
          </a:p>
          <a:p>
            <a:pPr>
              <a:spcBef>
                <a:spcPts val="0"/>
              </a:spcBef>
              <a:spcAft>
                <a:spcPts val="0"/>
              </a:spcAft>
            </a:pPr>
            <a:r>
              <a:rPr lang="en-US" sz="2000" kern="100" dirty="0">
                <a:effectLst/>
                <a:ea typeface="Calibri" panose="020F0502020204030204" pitchFamily="34" charset="0"/>
                <a:cs typeface="Times New Roman" panose="02020603050405020304" pitchFamily="18" charset="0"/>
              </a:rPr>
              <a:t>Utilizing various communication channels, such as emails, phone calls, social media, and in-person meetings, can maximize your impact. </a:t>
            </a:r>
          </a:p>
          <a:p>
            <a:pPr>
              <a:spcBef>
                <a:spcPts val="0"/>
              </a:spcBef>
              <a:spcAft>
                <a:spcPts val="0"/>
              </a:spcAft>
            </a:pPr>
            <a:endParaRPr lang="en-US" sz="2000" b="1" i="1" kern="100" dirty="0">
              <a:ea typeface="Calibri" panose="020F0502020204030204" pitchFamily="34" charset="0"/>
              <a:cs typeface="Times New Roman" panose="02020603050405020304" pitchFamily="18" charset="0"/>
            </a:endParaRPr>
          </a:p>
          <a:p>
            <a:pPr>
              <a:spcBef>
                <a:spcPts val="0"/>
              </a:spcBef>
              <a:spcAft>
                <a:spcPts val="0"/>
              </a:spcAft>
            </a:pPr>
            <a:r>
              <a:rPr lang="en-US" sz="2000" b="1" i="1" kern="100" dirty="0">
                <a:effectLst/>
                <a:ea typeface="Calibri" panose="020F0502020204030204" pitchFamily="34" charset="0"/>
                <a:cs typeface="Times New Roman" panose="02020603050405020304" pitchFamily="18" charset="0"/>
              </a:rPr>
              <a:t>Developing talking points inside of a broader advocacy campaign and sharing those with those within your organization or coalition can help support a clear, consistent and unified voice.</a:t>
            </a:r>
            <a:endParaRPr lang="en-US" sz="2000" b="1" i="1" kern="100" dirty="0">
              <a:ea typeface="Calibri" panose="020F0502020204030204" pitchFamily="34" charset="0"/>
              <a:cs typeface="Times New Roman" panose="02020603050405020304" pitchFamily="18" charset="0"/>
            </a:endParaRPr>
          </a:p>
          <a:p>
            <a:pPr>
              <a:spcBef>
                <a:spcPts val="0"/>
              </a:spcBef>
              <a:spcAft>
                <a:spcPts val="0"/>
              </a:spcAft>
            </a:pPr>
            <a:endParaRPr lang="en-US" sz="2000" b="1" i="1" kern="100" dirty="0">
              <a:effectLst/>
              <a:ea typeface="Calibri" panose="020F0502020204030204" pitchFamily="34" charset="0"/>
              <a:cs typeface="Times New Roman" panose="02020603050405020304" pitchFamily="18" charset="0"/>
            </a:endParaRPr>
          </a:p>
          <a:p>
            <a:pPr>
              <a:spcBef>
                <a:spcPts val="0"/>
              </a:spcBef>
              <a:spcAft>
                <a:spcPts val="0"/>
              </a:spcAft>
            </a:pPr>
            <a:r>
              <a:rPr lang="en-US" sz="2000" b="1" i="1" kern="100" dirty="0">
                <a:ea typeface="Calibri" panose="020F0502020204030204" pitchFamily="34" charset="0"/>
                <a:cs typeface="Times New Roman" panose="02020603050405020304" pitchFamily="18" charset="0"/>
              </a:rPr>
              <a:t>Stay on Message!</a:t>
            </a:r>
            <a:r>
              <a:rPr lang="en-US" sz="2000" kern="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38751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normAutofit/>
          </a:bodyPr>
          <a:lstStyle/>
          <a:p>
            <a:r>
              <a:rPr lang="en-US" dirty="0"/>
              <a:t>Grassroots Engagement</a:t>
            </a:r>
          </a:p>
        </p:txBody>
      </p:sp>
      <p:sp>
        <p:nvSpPr>
          <p:cNvPr id="3" name="Content Placeholder 2">
            <a:extLst>
              <a:ext uri="{FF2B5EF4-FFF2-40B4-BE49-F238E27FC236}">
                <a16:creationId xmlns:a16="http://schemas.microsoft.com/office/drawing/2014/main" id="{FEEAE3BA-5489-DD2E-3C68-F91FA1C5A9FC}"/>
              </a:ext>
            </a:extLst>
          </p:cNvPr>
          <p:cNvSpPr>
            <a:spLocks noGrp="1"/>
          </p:cNvSpPr>
          <p:nvPr>
            <p:ph idx="1"/>
          </p:nvPr>
        </p:nvSpPr>
        <p:spPr/>
        <p:txBody>
          <a:bodyPr>
            <a:normAutofit/>
          </a:bodyPr>
          <a:lstStyle/>
          <a:p>
            <a:pPr>
              <a:spcBef>
                <a:spcPts val="0"/>
              </a:spcBef>
              <a:spcAft>
                <a:spcPts val="0"/>
              </a:spcAft>
            </a:pPr>
            <a:r>
              <a:rPr lang="en-US" sz="2000" kern="100" dirty="0">
                <a:effectLst/>
                <a:latin typeface="+mj-lt"/>
                <a:ea typeface="Calibri" panose="020F0502020204030204" pitchFamily="34" charset="0"/>
                <a:cs typeface="Times New Roman" panose="02020603050405020304" pitchFamily="18" charset="0"/>
              </a:rPr>
              <a:t>Grassroots engagement grows out of one’s organization and coalition building and should be supported through consistent and strategic communications within an overall advocacy campaign.</a:t>
            </a:r>
          </a:p>
          <a:p>
            <a:pPr>
              <a:spcBef>
                <a:spcPts val="0"/>
              </a:spcBef>
              <a:spcAft>
                <a:spcPts val="0"/>
              </a:spcAft>
            </a:pPr>
            <a:endParaRPr lang="en-US" sz="2000" b="1" i="1" kern="100" dirty="0">
              <a:latin typeface="+mj-lt"/>
              <a:ea typeface="Calibri" panose="020F0502020204030204" pitchFamily="34" charset="0"/>
              <a:cs typeface="Times New Roman" panose="02020603050405020304" pitchFamily="18" charset="0"/>
            </a:endParaRPr>
          </a:p>
          <a:p>
            <a:pPr>
              <a:spcBef>
                <a:spcPts val="0"/>
              </a:spcBef>
              <a:spcAft>
                <a:spcPts val="0"/>
              </a:spcAft>
            </a:pPr>
            <a:r>
              <a:rPr lang="en-US" sz="2000" b="1" i="1" kern="100" dirty="0">
                <a:effectLst/>
                <a:latin typeface="+mj-lt"/>
                <a:ea typeface="Calibri" panose="020F0502020204030204" pitchFamily="34" charset="0"/>
                <a:cs typeface="Times New Roman" panose="02020603050405020304" pitchFamily="18" charset="0"/>
              </a:rPr>
              <a:t>Legislators often value the opinions of their constituents, and a groundswell of local voices can influence their decisions.</a:t>
            </a:r>
          </a:p>
          <a:p>
            <a:pPr>
              <a:spcBef>
                <a:spcPts val="0"/>
              </a:spcBef>
              <a:spcAft>
                <a:spcPts val="0"/>
              </a:spcAft>
            </a:pPr>
            <a:endParaRPr lang="en-US" sz="2000" kern="100" dirty="0">
              <a:latin typeface="+mj-lt"/>
              <a:ea typeface="Calibri" panose="020F0502020204030204" pitchFamily="34" charset="0"/>
              <a:cs typeface="Times New Roman" panose="02020603050405020304" pitchFamily="18" charset="0"/>
            </a:endParaRPr>
          </a:p>
          <a:p>
            <a:pPr>
              <a:spcBef>
                <a:spcPts val="0"/>
              </a:spcBef>
              <a:spcAft>
                <a:spcPts val="0"/>
              </a:spcAft>
            </a:pPr>
            <a:r>
              <a:rPr lang="en-US" sz="2000" kern="100" dirty="0">
                <a:effectLst/>
                <a:latin typeface="+mj-lt"/>
                <a:ea typeface="Calibri" panose="020F0502020204030204" pitchFamily="34" charset="0"/>
                <a:cs typeface="Times New Roman" panose="02020603050405020304" pitchFamily="18" charset="0"/>
              </a:rPr>
              <a:t>Encouraging citizens to write letters, make phone calls, or attend meetings can demonstrate widespread public support for your cause. </a:t>
            </a:r>
          </a:p>
        </p:txBody>
      </p:sp>
    </p:spTree>
    <p:extLst>
      <p:ext uri="{BB962C8B-B14F-4D97-AF65-F5344CB8AC3E}">
        <p14:creationId xmlns:p14="http://schemas.microsoft.com/office/powerpoint/2010/main" val="2947060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Advocacy Tactics</a:t>
            </a:r>
            <a:endParaRPr lang="en-US" sz="4800" dirty="0"/>
          </a:p>
        </p:txBody>
      </p:sp>
      <p:sp>
        <p:nvSpPr>
          <p:cNvPr id="3" name="Content Placeholder 2"/>
          <p:cNvSpPr>
            <a:spLocks noGrp="1"/>
          </p:cNvSpPr>
          <p:nvPr>
            <p:ph idx="1"/>
          </p:nvPr>
        </p:nvSpPr>
        <p:spPr>
          <a:xfrm>
            <a:off x="816864" y="2057400"/>
            <a:ext cx="10422636" cy="1016000"/>
          </a:xfrm>
        </p:spPr>
        <p:txBody>
          <a:bodyPr>
            <a:normAutofit/>
          </a:bodyPr>
          <a:lstStyle/>
          <a:p>
            <a:r>
              <a:rPr lang="en-US" sz="2200" dirty="0"/>
              <a:t>Have a Plan and Theory of action</a:t>
            </a:r>
          </a:p>
        </p:txBody>
      </p:sp>
      <p:graphicFrame>
        <p:nvGraphicFramePr>
          <p:cNvPr id="5" name="Diagram 4">
            <a:extLst>
              <a:ext uri="{FF2B5EF4-FFF2-40B4-BE49-F238E27FC236}">
                <a16:creationId xmlns:a16="http://schemas.microsoft.com/office/drawing/2014/main" id="{3FFF6119-0C0F-45E9-9C1C-6512F1489DD9}"/>
              </a:ext>
            </a:extLst>
          </p:cNvPr>
          <p:cNvGraphicFramePr/>
          <p:nvPr/>
        </p:nvGraphicFramePr>
        <p:xfrm>
          <a:off x="1092201" y="2781301"/>
          <a:ext cx="9921161" cy="2281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1447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Advocacy Tactics </a:t>
            </a:r>
            <a:r>
              <a:rPr lang="en-US" sz="4800" b="1" i="1" dirty="0"/>
              <a:t>(Cont.)</a:t>
            </a:r>
            <a:endParaRPr lang="en-US" sz="4800" dirty="0"/>
          </a:p>
        </p:txBody>
      </p:sp>
      <p:sp>
        <p:nvSpPr>
          <p:cNvPr id="3" name="Content Placeholder 2"/>
          <p:cNvSpPr>
            <a:spLocks noGrp="1"/>
          </p:cNvSpPr>
          <p:nvPr>
            <p:ph idx="1"/>
          </p:nvPr>
        </p:nvSpPr>
        <p:spPr>
          <a:xfrm>
            <a:off x="816864" y="1701800"/>
            <a:ext cx="10871200" cy="5054600"/>
          </a:xfrm>
        </p:spPr>
        <p:txBody>
          <a:bodyPr>
            <a:normAutofit/>
          </a:bodyPr>
          <a:lstStyle/>
          <a:p>
            <a:r>
              <a:rPr lang="en-US" b="1" dirty="0"/>
              <a:t>Constituents &amp; Key Contacts</a:t>
            </a:r>
          </a:p>
          <a:p>
            <a:r>
              <a:rPr lang="en-US" b="1" dirty="0"/>
              <a:t>Public Testimony</a:t>
            </a:r>
          </a:p>
          <a:p>
            <a:r>
              <a:rPr lang="en-US" b="1" dirty="0"/>
              <a:t>Letters/Emails</a:t>
            </a:r>
          </a:p>
          <a:p>
            <a:r>
              <a:rPr lang="en-US" b="1" dirty="0"/>
              <a:t>Phone Calls</a:t>
            </a:r>
          </a:p>
          <a:p>
            <a:r>
              <a:rPr lang="en-US" b="1" dirty="0"/>
              <a:t>Media</a:t>
            </a:r>
          </a:p>
          <a:p>
            <a:r>
              <a:rPr lang="en-US" b="1" dirty="0"/>
              <a:t>Coalition Building</a:t>
            </a:r>
          </a:p>
          <a:p>
            <a:r>
              <a:rPr lang="en-US" b="1" dirty="0"/>
              <a:t>Social Media</a:t>
            </a:r>
          </a:p>
          <a:p>
            <a:r>
              <a:rPr lang="en-US" b="1" dirty="0"/>
              <a:t>Briefings</a:t>
            </a:r>
          </a:p>
          <a:p>
            <a:r>
              <a:rPr lang="en-US" b="1" dirty="0"/>
              <a:t>Legislative Breakfasts</a:t>
            </a:r>
          </a:p>
          <a:p>
            <a:endParaRPr lang="en-US" b="1" dirty="0"/>
          </a:p>
        </p:txBody>
      </p:sp>
    </p:spTree>
    <p:extLst>
      <p:ext uri="{BB962C8B-B14F-4D97-AF65-F5344CB8AC3E}">
        <p14:creationId xmlns:p14="http://schemas.microsoft.com/office/powerpoint/2010/main" val="2694497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Advocacy Tactics </a:t>
            </a:r>
            <a:r>
              <a:rPr lang="en-US" sz="4267" b="1" i="1" dirty="0"/>
              <a:t>(Cont.)</a:t>
            </a:r>
            <a:endParaRPr lang="en-US" sz="4267" i="1" dirty="0"/>
          </a:p>
        </p:txBody>
      </p:sp>
      <p:sp>
        <p:nvSpPr>
          <p:cNvPr id="3" name="Content Placeholder 2"/>
          <p:cNvSpPr>
            <a:spLocks noGrp="1"/>
          </p:cNvSpPr>
          <p:nvPr>
            <p:ph idx="1"/>
          </p:nvPr>
        </p:nvSpPr>
        <p:spPr>
          <a:xfrm>
            <a:off x="816864" y="1803400"/>
            <a:ext cx="10871200" cy="4775200"/>
          </a:xfrm>
        </p:spPr>
        <p:txBody>
          <a:bodyPr>
            <a:normAutofit/>
          </a:bodyPr>
          <a:lstStyle/>
          <a:p>
            <a:r>
              <a:rPr lang="en-US" sz="4133" b="1" dirty="0"/>
              <a:t>Other Ideas</a:t>
            </a:r>
          </a:p>
          <a:p>
            <a:pPr lvl="1"/>
            <a:r>
              <a:rPr lang="en-US" sz="3600" dirty="0"/>
              <a:t>Legislative Breakfast</a:t>
            </a:r>
          </a:p>
          <a:p>
            <a:pPr lvl="1"/>
            <a:r>
              <a:rPr lang="en-US" sz="3600" dirty="0"/>
              <a:t>Community Forums</a:t>
            </a:r>
          </a:p>
          <a:p>
            <a:pPr lvl="1"/>
            <a:r>
              <a:rPr lang="en-US" sz="3600" dirty="0"/>
              <a:t>Program Visits</a:t>
            </a:r>
          </a:p>
          <a:p>
            <a:pPr lvl="1"/>
            <a:r>
              <a:rPr lang="en-US" sz="3600" dirty="0"/>
              <a:t>Social Media Strategy</a:t>
            </a:r>
          </a:p>
          <a:p>
            <a:pPr lvl="1"/>
            <a:r>
              <a:rPr lang="en-US" sz="3600" dirty="0"/>
              <a:t>Student-led or –created content (videos, publications, etc.)</a:t>
            </a:r>
          </a:p>
        </p:txBody>
      </p:sp>
    </p:spTree>
    <p:extLst>
      <p:ext uri="{BB962C8B-B14F-4D97-AF65-F5344CB8AC3E}">
        <p14:creationId xmlns:p14="http://schemas.microsoft.com/office/powerpoint/2010/main" val="1866793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a:xfrm>
            <a:off x="305496" y="933135"/>
            <a:ext cx="5287268" cy="1325562"/>
          </a:xfrm>
        </p:spPr>
        <p:txBody>
          <a:bodyPr/>
          <a:lstStyle/>
          <a:p>
            <a:r>
              <a:rPr lang="en-US" dirty="0"/>
              <a:t>Pre-Session Polling</a:t>
            </a:r>
          </a:p>
        </p:txBody>
      </p:sp>
      <p:pic>
        <p:nvPicPr>
          <p:cNvPr id="1026" name="Picture 2">
            <a:extLst>
              <a:ext uri="{FF2B5EF4-FFF2-40B4-BE49-F238E27FC236}">
                <a16:creationId xmlns:a16="http://schemas.microsoft.com/office/drawing/2014/main" id="{661CF0A1-258A-3689-D23A-831D07D0B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138" y="3787702"/>
            <a:ext cx="5287268" cy="277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6DFAEB55-40BB-4F03-4F42-A365BBD3A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3137" y="933135"/>
            <a:ext cx="5218181" cy="273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7B92BDEF-6CE4-4BDC-20B7-589B10864E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495" y="3781463"/>
            <a:ext cx="5287268" cy="27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459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365760"/>
            <a:ext cx="10137648" cy="2034540"/>
          </a:xfrm>
        </p:spPr>
        <p:txBody>
          <a:bodyPr>
            <a:normAutofit/>
          </a:bodyPr>
          <a:lstStyle/>
          <a:p>
            <a:r>
              <a:rPr lang="en-US" b="1" dirty="0"/>
              <a:t>Advocacy Tools</a:t>
            </a:r>
            <a:br>
              <a:rPr lang="en-US" b="1" dirty="0"/>
            </a:br>
            <a:br>
              <a:rPr lang="en-US" b="1" dirty="0"/>
            </a:br>
            <a:r>
              <a:rPr lang="en-US" sz="2400" b="1" dirty="0">
                <a:hlinkClick r:id="rId3"/>
              </a:rPr>
              <a:t>OESCA ADVOCACY PAGE</a:t>
            </a:r>
            <a:endParaRPr lang="en-US" sz="2400" b="1" dirty="0"/>
          </a:p>
        </p:txBody>
      </p:sp>
      <p:sp>
        <p:nvSpPr>
          <p:cNvPr id="11" name="Content Placeholder 2"/>
          <p:cNvSpPr>
            <a:spLocks noGrp="1"/>
          </p:cNvSpPr>
          <p:nvPr>
            <p:ph idx="1"/>
          </p:nvPr>
        </p:nvSpPr>
        <p:spPr>
          <a:xfrm>
            <a:off x="816864" y="2489200"/>
            <a:ext cx="9863836" cy="3835400"/>
          </a:xfrm>
        </p:spPr>
        <p:txBody>
          <a:bodyPr>
            <a:normAutofit/>
          </a:bodyPr>
          <a:lstStyle/>
          <a:p>
            <a:pPr marL="0" marR="0" algn="l">
              <a:spcBef>
                <a:spcPts val="0"/>
              </a:spcBef>
              <a:spcAft>
                <a:spcPts val="0"/>
              </a:spcAft>
              <a:buFont typeface="Arial" panose="020B0604020202020204" pitchFamily="34" charset="0"/>
              <a:buChar char="•"/>
            </a:pPr>
            <a:r>
              <a:rPr lang="en-US" sz="2400" b="0" i="0" u="sng" dirty="0">
                <a:solidFill>
                  <a:srgbClr val="17357D"/>
                </a:solidFill>
                <a:effectLst/>
                <a:hlinkClick r:id="rId4" tooltip="Click Here"/>
              </a:rPr>
              <a:t>Federal and State Policy Forecasting Tool</a:t>
            </a:r>
            <a:endParaRPr lang="en-US" sz="2400" b="0" i="0" u="sng" dirty="0">
              <a:solidFill>
                <a:srgbClr val="17357D"/>
              </a:solidFill>
              <a:effectLst/>
            </a:endParaRPr>
          </a:p>
          <a:p>
            <a:pPr marL="0" marR="0" algn="l">
              <a:spcBef>
                <a:spcPts val="0"/>
              </a:spcBef>
              <a:spcAft>
                <a:spcPts val="0"/>
              </a:spcAft>
              <a:buFont typeface="Arial" panose="020B0604020202020204" pitchFamily="34" charset="0"/>
              <a:buChar char="•"/>
            </a:pPr>
            <a:endParaRPr lang="en-US" sz="1200" u="sng" dirty="0">
              <a:solidFill>
                <a:srgbClr val="17357D"/>
              </a:solidFill>
              <a:hlinkClick r:id="rId5"/>
            </a:endParaRPr>
          </a:p>
          <a:p>
            <a:pPr marL="0" marR="0" algn="l">
              <a:spcBef>
                <a:spcPts val="0"/>
              </a:spcBef>
              <a:spcAft>
                <a:spcPts val="0"/>
              </a:spcAft>
              <a:buFont typeface="Arial" panose="020B0604020202020204" pitchFamily="34" charset="0"/>
              <a:buChar char="•"/>
            </a:pPr>
            <a:r>
              <a:rPr lang="en-US" sz="2400" b="0" i="0" u="sng" dirty="0">
                <a:solidFill>
                  <a:srgbClr val="17357D"/>
                </a:solidFill>
                <a:effectLst/>
                <a:hlinkClick r:id="rId5"/>
              </a:rPr>
              <a:t>Bill Monitoring Tool</a:t>
            </a:r>
            <a:r>
              <a:rPr lang="en-US" sz="2400" b="0" i="0" dirty="0">
                <a:solidFill>
                  <a:srgbClr val="333333"/>
                </a:solidFill>
                <a:effectLst/>
              </a:rPr>
              <a:t> (</a:t>
            </a:r>
            <a:r>
              <a:rPr lang="en-US" sz="2400" b="0" i="0" u="sng" dirty="0">
                <a:solidFill>
                  <a:srgbClr val="17357D"/>
                </a:solidFill>
                <a:effectLst/>
                <a:hlinkClick r:id="rId6" tooltip="Click Here for HB 71 Example"/>
              </a:rPr>
              <a:t>Example</a:t>
            </a:r>
            <a:r>
              <a:rPr lang="en-US" sz="2400" b="0" i="0" dirty="0">
                <a:solidFill>
                  <a:srgbClr val="333333"/>
                </a:solidFill>
                <a:effectLst/>
              </a:rPr>
              <a:t>)</a:t>
            </a:r>
          </a:p>
          <a:p>
            <a:pPr marL="0" marR="0" algn="l">
              <a:spcBef>
                <a:spcPts val="0"/>
              </a:spcBef>
              <a:spcAft>
                <a:spcPts val="0"/>
              </a:spcAft>
              <a:buFont typeface="Arial" panose="020B0604020202020204" pitchFamily="34" charset="0"/>
              <a:buChar char="•"/>
            </a:pPr>
            <a:endParaRPr lang="en-US" sz="1200" b="0" i="0" u="sng" dirty="0">
              <a:solidFill>
                <a:srgbClr val="17357D"/>
              </a:solidFill>
              <a:effectLst/>
              <a:hlinkClick r:id="rId7"/>
            </a:endParaRPr>
          </a:p>
          <a:p>
            <a:pPr marL="0" marR="0" algn="l">
              <a:spcBef>
                <a:spcPts val="0"/>
              </a:spcBef>
              <a:spcAft>
                <a:spcPts val="0"/>
              </a:spcAft>
              <a:buFont typeface="Arial" panose="020B0604020202020204" pitchFamily="34" charset="0"/>
              <a:buChar char="•"/>
            </a:pPr>
            <a:r>
              <a:rPr lang="en-US" sz="2400" b="0" i="0" u="sng" dirty="0">
                <a:solidFill>
                  <a:srgbClr val="17357D"/>
                </a:solidFill>
                <a:effectLst/>
                <a:hlinkClick r:id="rId7"/>
              </a:rPr>
              <a:t>Stakeholder Tracking Report</a:t>
            </a:r>
            <a:endParaRPr lang="en-US" sz="2400" b="0" i="0" dirty="0">
              <a:solidFill>
                <a:srgbClr val="333333"/>
              </a:solidFill>
              <a:effectLst/>
            </a:endParaRPr>
          </a:p>
          <a:p>
            <a:pPr marL="0" marR="0" algn="l">
              <a:spcBef>
                <a:spcPts val="0"/>
              </a:spcBef>
              <a:spcAft>
                <a:spcPts val="0"/>
              </a:spcAft>
              <a:buFont typeface="Arial" panose="020B0604020202020204" pitchFamily="34" charset="0"/>
              <a:buChar char="•"/>
            </a:pPr>
            <a:endParaRPr lang="en-US" sz="1200" b="0" i="0" u="sng" dirty="0">
              <a:solidFill>
                <a:srgbClr val="17357D"/>
              </a:solidFill>
              <a:effectLst/>
              <a:hlinkClick r:id="rId8"/>
            </a:endParaRPr>
          </a:p>
          <a:p>
            <a:pPr marL="0" marR="0" algn="l">
              <a:spcBef>
                <a:spcPts val="0"/>
              </a:spcBef>
              <a:spcAft>
                <a:spcPts val="0"/>
              </a:spcAft>
              <a:buFont typeface="Arial" panose="020B0604020202020204" pitchFamily="34" charset="0"/>
              <a:buChar char="•"/>
            </a:pPr>
            <a:r>
              <a:rPr lang="en-US" sz="2400" b="0" i="0" u="sng" dirty="0">
                <a:solidFill>
                  <a:srgbClr val="17357D"/>
                </a:solidFill>
                <a:effectLst/>
                <a:hlinkClick r:id="rId8"/>
              </a:rPr>
              <a:t>Opposition Research Report</a:t>
            </a:r>
            <a:endParaRPr lang="en-US" sz="2400" b="0" i="0" dirty="0">
              <a:solidFill>
                <a:srgbClr val="333333"/>
              </a:solidFill>
              <a:effectLst/>
            </a:endParaRPr>
          </a:p>
          <a:p>
            <a:pPr marL="0" marR="0" algn="l">
              <a:spcBef>
                <a:spcPts val="0"/>
              </a:spcBef>
              <a:spcAft>
                <a:spcPts val="0"/>
              </a:spcAft>
              <a:buFont typeface="Arial" panose="020B0604020202020204" pitchFamily="34" charset="0"/>
              <a:buChar char="•"/>
            </a:pPr>
            <a:endParaRPr lang="en-US" sz="1200" b="0" i="0" u="sng" dirty="0">
              <a:solidFill>
                <a:srgbClr val="17357D"/>
              </a:solidFill>
              <a:effectLst/>
              <a:hlinkClick r:id="rId9"/>
            </a:endParaRPr>
          </a:p>
          <a:p>
            <a:pPr marL="0" marR="0" algn="l">
              <a:spcBef>
                <a:spcPts val="0"/>
              </a:spcBef>
              <a:spcAft>
                <a:spcPts val="0"/>
              </a:spcAft>
              <a:buFont typeface="Arial" panose="020B0604020202020204" pitchFamily="34" charset="0"/>
              <a:buChar char="•"/>
            </a:pPr>
            <a:r>
              <a:rPr lang="en-US" sz="2400" b="0" i="0" u="sng" dirty="0">
                <a:solidFill>
                  <a:srgbClr val="17357D"/>
                </a:solidFill>
                <a:effectLst/>
                <a:hlinkClick r:id="rId9"/>
              </a:rPr>
              <a:t>Advocacy Decision Framework</a:t>
            </a:r>
            <a:endParaRPr lang="en-US" sz="2400" b="0" i="0" dirty="0">
              <a:solidFill>
                <a:srgbClr val="333333"/>
              </a:solidFill>
              <a:effectLst/>
            </a:endParaRPr>
          </a:p>
          <a:p>
            <a:pPr marL="0" marR="0" algn="l">
              <a:spcBef>
                <a:spcPts val="0"/>
              </a:spcBef>
              <a:spcAft>
                <a:spcPts val="0"/>
              </a:spcAft>
              <a:buFont typeface="Arial" panose="020B0604020202020204" pitchFamily="34" charset="0"/>
              <a:buChar char="•"/>
            </a:pPr>
            <a:endParaRPr lang="en-US" sz="1200" b="0" i="0" u="sng" dirty="0">
              <a:solidFill>
                <a:srgbClr val="17357D"/>
              </a:solidFill>
              <a:effectLst/>
              <a:hlinkClick r:id="rId10"/>
            </a:endParaRPr>
          </a:p>
          <a:p>
            <a:pPr marL="0" marR="0" algn="l">
              <a:spcBef>
                <a:spcPts val="0"/>
              </a:spcBef>
              <a:spcAft>
                <a:spcPts val="0"/>
              </a:spcAft>
              <a:buFont typeface="Arial" panose="020B0604020202020204" pitchFamily="34" charset="0"/>
              <a:buChar char="•"/>
            </a:pPr>
            <a:r>
              <a:rPr lang="en-US" sz="2400" b="0" i="0" u="sng" dirty="0">
                <a:solidFill>
                  <a:srgbClr val="17357D"/>
                </a:solidFill>
                <a:effectLst/>
                <a:hlinkClick r:id="rId10"/>
              </a:rPr>
              <a:t>State Initiatives Decision Framework</a:t>
            </a:r>
            <a:endParaRPr lang="en-US" sz="2400" b="0" i="0" dirty="0">
              <a:solidFill>
                <a:srgbClr val="333333"/>
              </a:solidFill>
              <a:effectLst/>
            </a:endParaRPr>
          </a:p>
          <a:p>
            <a:pPr marL="0" marR="0" algn="l">
              <a:spcBef>
                <a:spcPts val="0"/>
              </a:spcBef>
              <a:spcAft>
                <a:spcPts val="0"/>
              </a:spcAft>
              <a:buFont typeface="Arial" panose="020B0604020202020204" pitchFamily="34" charset="0"/>
              <a:buChar char="•"/>
            </a:pPr>
            <a:endParaRPr lang="en-US" sz="1200" b="0" i="0" u="sng" dirty="0">
              <a:solidFill>
                <a:srgbClr val="17357D"/>
              </a:solidFill>
              <a:effectLst/>
              <a:hlinkClick r:id="rId11"/>
            </a:endParaRPr>
          </a:p>
          <a:p>
            <a:pPr marL="0" marR="0" algn="l">
              <a:spcBef>
                <a:spcPts val="0"/>
              </a:spcBef>
              <a:spcAft>
                <a:spcPts val="0"/>
              </a:spcAft>
              <a:buFont typeface="Arial" panose="020B0604020202020204" pitchFamily="34" charset="0"/>
              <a:buChar char="•"/>
            </a:pPr>
            <a:r>
              <a:rPr lang="en-US" sz="2400" b="0" i="0" u="sng" dirty="0">
                <a:solidFill>
                  <a:srgbClr val="17357D"/>
                </a:solidFill>
                <a:effectLst/>
                <a:hlinkClick r:id="rId11"/>
              </a:rPr>
              <a:t>Elevator Speech Activity and Samples</a:t>
            </a:r>
            <a:endParaRPr lang="en-US" sz="2400" b="0" i="0" dirty="0">
              <a:solidFill>
                <a:srgbClr val="333333"/>
              </a:solidFill>
              <a:effectLst/>
            </a:endParaRPr>
          </a:p>
        </p:txBody>
      </p:sp>
    </p:spTree>
    <p:extLst>
      <p:ext uri="{BB962C8B-B14F-4D97-AF65-F5344CB8AC3E}">
        <p14:creationId xmlns:p14="http://schemas.microsoft.com/office/powerpoint/2010/main" val="1665426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lstStyle/>
          <a:p>
            <a:r>
              <a:rPr lang="en-US" dirty="0"/>
              <a:t>The “Knowledge-Feeling” Matrix</a:t>
            </a:r>
          </a:p>
        </p:txBody>
      </p:sp>
      <p:graphicFrame>
        <p:nvGraphicFramePr>
          <p:cNvPr id="6" name="Content Placeholder 5">
            <a:extLst>
              <a:ext uri="{FF2B5EF4-FFF2-40B4-BE49-F238E27FC236}">
                <a16:creationId xmlns:a16="http://schemas.microsoft.com/office/drawing/2014/main" id="{1396BA3C-93CF-78A7-DD29-453214E3B518}"/>
              </a:ext>
            </a:extLst>
          </p:cNvPr>
          <p:cNvGraphicFramePr>
            <a:graphicFrameLocks noGrp="1"/>
          </p:cNvGraphicFramePr>
          <p:nvPr>
            <p:ph idx="1"/>
          </p:nvPr>
        </p:nvGraphicFramePr>
        <p:xfrm>
          <a:off x="1262063" y="1828800"/>
          <a:ext cx="85947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FD168DE8-617F-5398-D7C9-1ABEC57BD842}"/>
              </a:ext>
            </a:extLst>
          </p:cNvPr>
          <p:cNvSpPr txBox="1"/>
          <p:nvPr/>
        </p:nvSpPr>
        <p:spPr>
          <a:xfrm rot="16200000">
            <a:off x="-890234" y="3816530"/>
            <a:ext cx="2582758" cy="369332"/>
          </a:xfrm>
          <a:prstGeom prst="rect">
            <a:avLst/>
          </a:prstGeom>
          <a:noFill/>
        </p:spPr>
        <p:txBody>
          <a:bodyPr wrap="none" rtlCol="0">
            <a:spAutoFit/>
          </a:bodyPr>
          <a:lstStyle/>
          <a:p>
            <a:r>
              <a:rPr lang="en-US" b="1" dirty="0"/>
              <a:t>Feelings About Idea</a:t>
            </a:r>
          </a:p>
        </p:txBody>
      </p:sp>
      <p:sp>
        <p:nvSpPr>
          <p:cNvPr id="8" name="TextBox 7">
            <a:extLst>
              <a:ext uri="{FF2B5EF4-FFF2-40B4-BE49-F238E27FC236}">
                <a16:creationId xmlns:a16="http://schemas.microsoft.com/office/drawing/2014/main" id="{811A89EA-EA18-0F3B-E1AC-B6F345457F91}"/>
              </a:ext>
            </a:extLst>
          </p:cNvPr>
          <p:cNvSpPr txBox="1"/>
          <p:nvPr/>
        </p:nvSpPr>
        <p:spPr>
          <a:xfrm rot="16200000">
            <a:off x="364518" y="4763589"/>
            <a:ext cx="1140056" cy="369332"/>
          </a:xfrm>
          <a:prstGeom prst="rect">
            <a:avLst/>
          </a:prstGeom>
          <a:noFill/>
        </p:spPr>
        <p:txBody>
          <a:bodyPr wrap="none" rtlCol="0">
            <a:spAutoFit/>
          </a:bodyPr>
          <a:lstStyle/>
          <a:p>
            <a:r>
              <a:rPr lang="en-US" dirty="0"/>
              <a:t>Negative</a:t>
            </a:r>
          </a:p>
        </p:txBody>
      </p:sp>
      <p:sp>
        <p:nvSpPr>
          <p:cNvPr id="9" name="TextBox 8">
            <a:extLst>
              <a:ext uri="{FF2B5EF4-FFF2-40B4-BE49-F238E27FC236}">
                <a16:creationId xmlns:a16="http://schemas.microsoft.com/office/drawing/2014/main" id="{382BDE77-07B8-A6F3-1ECC-9A403125DEBF}"/>
              </a:ext>
            </a:extLst>
          </p:cNvPr>
          <p:cNvSpPr txBox="1"/>
          <p:nvPr/>
        </p:nvSpPr>
        <p:spPr>
          <a:xfrm rot="16200000">
            <a:off x="417417" y="2727963"/>
            <a:ext cx="1034257" cy="369332"/>
          </a:xfrm>
          <a:prstGeom prst="rect">
            <a:avLst/>
          </a:prstGeom>
          <a:noFill/>
        </p:spPr>
        <p:txBody>
          <a:bodyPr wrap="none" rtlCol="0">
            <a:spAutoFit/>
          </a:bodyPr>
          <a:lstStyle/>
          <a:p>
            <a:r>
              <a:rPr lang="en-US" dirty="0"/>
              <a:t>Positive</a:t>
            </a:r>
          </a:p>
        </p:txBody>
      </p:sp>
      <p:sp>
        <p:nvSpPr>
          <p:cNvPr id="10" name="TextBox 9">
            <a:extLst>
              <a:ext uri="{FF2B5EF4-FFF2-40B4-BE49-F238E27FC236}">
                <a16:creationId xmlns:a16="http://schemas.microsoft.com/office/drawing/2014/main" id="{0F63F86E-442E-CC19-0A7A-5DC62A0F5893}"/>
              </a:ext>
            </a:extLst>
          </p:cNvPr>
          <p:cNvSpPr txBox="1"/>
          <p:nvPr/>
        </p:nvSpPr>
        <p:spPr>
          <a:xfrm>
            <a:off x="4117186" y="6363786"/>
            <a:ext cx="2903359" cy="369332"/>
          </a:xfrm>
          <a:prstGeom prst="rect">
            <a:avLst/>
          </a:prstGeom>
          <a:noFill/>
        </p:spPr>
        <p:txBody>
          <a:bodyPr wrap="none" rtlCol="0">
            <a:spAutoFit/>
          </a:bodyPr>
          <a:lstStyle/>
          <a:p>
            <a:r>
              <a:rPr lang="en-US" b="1" dirty="0"/>
              <a:t>Knowledge About Idea</a:t>
            </a:r>
          </a:p>
        </p:txBody>
      </p:sp>
      <p:sp>
        <p:nvSpPr>
          <p:cNvPr id="11" name="TextBox 10">
            <a:extLst>
              <a:ext uri="{FF2B5EF4-FFF2-40B4-BE49-F238E27FC236}">
                <a16:creationId xmlns:a16="http://schemas.microsoft.com/office/drawing/2014/main" id="{8DC16396-CF08-4964-06CA-9772D16F9E67}"/>
              </a:ext>
            </a:extLst>
          </p:cNvPr>
          <p:cNvSpPr txBox="1"/>
          <p:nvPr/>
        </p:nvSpPr>
        <p:spPr>
          <a:xfrm>
            <a:off x="2792031" y="6189618"/>
            <a:ext cx="633507" cy="369332"/>
          </a:xfrm>
          <a:prstGeom prst="rect">
            <a:avLst/>
          </a:prstGeom>
          <a:noFill/>
        </p:spPr>
        <p:txBody>
          <a:bodyPr wrap="none" rtlCol="0">
            <a:spAutoFit/>
          </a:bodyPr>
          <a:lstStyle/>
          <a:p>
            <a:r>
              <a:rPr lang="en-US" dirty="0"/>
              <a:t>Low</a:t>
            </a:r>
          </a:p>
        </p:txBody>
      </p:sp>
      <p:sp>
        <p:nvSpPr>
          <p:cNvPr id="12" name="TextBox 11">
            <a:extLst>
              <a:ext uri="{FF2B5EF4-FFF2-40B4-BE49-F238E27FC236}">
                <a16:creationId xmlns:a16="http://schemas.microsoft.com/office/drawing/2014/main" id="{F8C86CB0-4EB9-FC5A-4607-8B4110F21540}"/>
              </a:ext>
            </a:extLst>
          </p:cNvPr>
          <p:cNvSpPr txBox="1"/>
          <p:nvPr/>
        </p:nvSpPr>
        <p:spPr>
          <a:xfrm>
            <a:off x="7144786" y="6200509"/>
            <a:ext cx="713657" cy="369332"/>
          </a:xfrm>
          <a:prstGeom prst="rect">
            <a:avLst/>
          </a:prstGeom>
          <a:noFill/>
        </p:spPr>
        <p:txBody>
          <a:bodyPr wrap="none" rtlCol="0">
            <a:spAutoFit/>
          </a:bodyPr>
          <a:lstStyle/>
          <a:p>
            <a:r>
              <a:rPr lang="en-US" dirty="0"/>
              <a:t>High</a:t>
            </a:r>
          </a:p>
        </p:txBody>
      </p:sp>
      <p:sp>
        <p:nvSpPr>
          <p:cNvPr id="13" name="TextBox 12">
            <a:extLst>
              <a:ext uri="{FF2B5EF4-FFF2-40B4-BE49-F238E27FC236}">
                <a16:creationId xmlns:a16="http://schemas.microsoft.com/office/drawing/2014/main" id="{36CA0517-E52F-8857-9B2D-CBC454551414}"/>
              </a:ext>
            </a:extLst>
          </p:cNvPr>
          <p:cNvSpPr txBox="1"/>
          <p:nvPr/>
        </p:nvSpPr>
        <p:spPr>
          <a:xfrm>
            <a:off x="37945" y="6635940"/>
            <a:ext cx="2076209" cy="215444"/>
          </a:xfrm>
          <a:prstGeom prst="rect">
            <a:avLst/>
          </a:prstGeom>
          <a:noFill/>
        </p:spPr>
        <p:txBody>
          <a:bodyPr wrap="none" rtlCol="0">
            <a:spAutoFit/>
          </a:bodyPr>
          <a:lstStyle/>
          <a:p>
            <a:r>
              <a:rPr lang="en-US" sz="800" i="1" dirty="0"/>
              <a:t>Source:  “Advocacy”, John A. Daly, 2011</a:t>
            </a:r>
          </a:p>
        </p:txBody>
      </p:sp>
    </p:spTree>
    <p:extLst>
      <p:ext uri="{BB962C8B-B14F-4D97-AF65-F5344CB8AC3E}">
        <p14:creationId xmlns:p14="http://schemas.microsoft.com/office/powerpoint/2010/main" val="1864948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55F8-A7A9-433E-BFF0-8080CFF65958}"/>
              </a:ext>
            </a:extLst>
          </p:cNvPr>
          <p:cNvSpPr>
            <a:spLocks noGrp="1"/>
          </p:cNvSpPr>
          <p:nvPr>
            <p:ph type="title"/>
          </p:nvPr>
        </p:nvSpPr>
        <p:spPr>
          <a:xfrm>
            <a:off x="711200" y="76200"/>
            <a:ext cx="10642600" cy="1325563"/>
          </a:xfrm>
        </p:spPr>
        <p:txBody>
          <a:bodyPr/>
          <a:lstStyle/>
          <a:p>
            <a:r>
              <a:rPr lang="en-US" b="1" dirty="0"/>
              <a:t>Advocacy Do’s &amp; Don’ts</a:t>
            </a:r>
          </a:p>
        </p:txBody>
      </p:sp>
      <p:pic>
        <p:nvPicPr>
          <p:cNvPr id="5" name="Picture 4">
            <a:extLst>
              <a:ext uri="{FF2B5EF4-FFF2-40B4-BE49-F238E27FC236}">
                <a16:creationId xmlns:a16="http://schemas.microsoft.com/office/drawing/2014/main" id="{F6903944-089E-453B-B72D-16D97468AD6B}"/>
              </a:ext>
            </a:extLst>
          </p:cNvPr>
          <p:cNvPicPr>
            <a:picLocks noChangeAspect="1"/>
          </p:cNvPicPr>
          <p:nvPr/>
        </p:nvPicPr>
        <p:blipFill>
          <a:blip r:embed="rId3"/>
          <a:stretch>
            <a:fillRect/>
          </a:stretch>
        </p:blipFill>
        <p:spPr>
          <a:xfrm>
            <a:off x="825500" y="1397002"/>
            <a:ext cx="5382147" cy="5439133"/>
          </a:xfrm>
          <a:prstGeom prst="rect">
            <a:avLst/>
          </a:prstGeom>
        </p:spPr>
      </p:pic>
      <p:sp>
        <p:nvSpPr>
          <p:cNvPr id="6" name="TextBox 5">
            <a:extLst>
              <a:ext uri="{FF2B5EF4-FFF2-40B4-BE49-F238E27FC236}">
                <a16:creationId xmlns:a16="http://schemas.microsoft.com/office/drawing/2014/main" id="{DA9E8A3C-AD82-4BF3-BA80-F4F469CE3824}"/>
              </a:ext>
            </a:extLst>
          </p:cNvPr>
          <p:cNvSpPr txBox="1"/>
          <p:nvPr/>
        </p:nvSpPr>
        <p:spPr>
          <a:xfrm>
            <a:off x="6807200" y="1803400"/>
            <a:ext cx="4876800" cy="5057090"/>
          </a:xfrm>
          <a:prstGeom prst="rect">
            <a:avLst/>
          </a:prstGeom>
          <a:noFill/>
        </p:spPr>
        <p:txBody>
          <a:bodyPr wrap="square" rtlCol="0">
            <a:spAutoFit/>
          </a:bodyPr>
          <a:lstStyle/>
          <a:p>
            <a:pPr marL="380990" indent="-380990">
              <a:buFont typeface="Arial" panose="020B0604020202020204" pitchFamily="34" charset="0"/>
              <a:buChar char="•"/>
            </a:pPr>
            <a:r>
              <a:rPr lang="en-US" sz="2933" dirty="0"/>
              <a:t>Do your homework.</a:t>
            </a:r>
          </a:p>
          <a:p>
            <a:pPr marL="380990" indent="-380990">
              <a:buFont typeface="Arial" panose="020B0604020202020204" pitchFamily="34" charset="0"/>
              <a:buChar char="•"/>
            </a:pPr>
            <a:r>
              <a:rPr lang="en-US" sz="2933" dirty="0"/>
              <a:t>Build relationships when you don’t need them</a:t>
            </a:r>
          </a:p>
          <a:p>
            <a:pPr marL="380990" indent="-380990">
              <a:buFont typeface="Arial" panose="020B0604020202020204" pitchFamily="34" charset="0"/>
              <a:buChar char="•"/>
            </a:pPr>
            <a:r>
              <a:rPr lang="en-US" sz="2933" dirty="0"/>
              <a:t>Have a narrow focus.</a:t>
            </a:r>
          </a:p>
          <a:p>
            <a:pPr marL="380990" indent="-380990">
              <a:buFont typeface="Arial" panose="020B0604020202020204" pitchFamily="34" charset="0"/>
              <a:buChar char="•"/>
            </a:pPr>
            <a:r>
              <a:rPr lang="en-US" sz="2933" dirty="0"/>
              <a:t>Use stories.</a:t>
            </a:r>
          </a:p>
          <a:p>
            <a:pPr marL="380990" indent="-380990">
              <a:buFont typeface="Arial" panose="020B0604020202020204" pitchFamily="34" charset="0"/>
              <a:buChar char="•"/>
            </a:pPr>
            <a:r>
              <a:rPr lang="en-US" sz="2933" dirty="0"/>
              <a:t>Appeal to their self-interest.</a:t>
            </a:r>
          </a:p>
          <a:p>
            <a:pPr marL="380990" indent="-380990">
              <a:buFont typeface="Arial" panose="020B0604020202020204" pitchFamily="34" charset="0"/>
              <a:buChar char="•"/>
            </a:pPr>
            <a:r>
              <a:rPr lang="en-US" sz="2933" dirty="0"/>
              <a:t>Stay on message.</a:t>
            </a:r>
          </a:p>
          <a:p>
            <a:pPr marL="380990" indent="-380990">
              <a:buFont typeface="Arial" panose="020B0604020202020204" pitchFamily="34" charset="0"/>
              <a:buChar char="•"/>
            </a:pPr>
            <a:r>
              <a:rPr lang="en-US" sz="2933" dirty="0"/>
              <a:t>Follow up</a:t>
            </a:r>
          </a:p>
          <a:p>
            <a:pPr marL="380990" indent="-380990">
              <a:buFont typeface="Arial" panose="020B0604020202020204" pitchFamily="34" charset="0"/>
              <a:buChar char="•"/>
            </a:pPr>
            <a:r>
              <a:rPr lang="en-US" sz="2933" dirty="0"/>
              <a:t>Be persistent</a:t>
            </a:r>
          </a:p>
        </p:txBody>
      </p:sp>
    </p:spTree>
    <p:extLst>
      <p:ext uri="{BB962C8B-B14F-4D97-AF65-F5344CB8AC3E}">
        <p14:creationId xmlns:p14="http://schemas.microsoft.com/office/powerpoint/2010/main" val="28411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EEAE3BA-5489-DD2E-3C68-F91FA1C5A9FC}"/>
              </a:ext>
            </a:extLst>
          </p:cNvPr>
          <p:cNvSpPr>
            <a:spLocks noGrp="1"/>
          </p:cNvSpPr>
          <p:nvPr>
            <p:ph idx="1"/>
          </p:nvPr>
        </p:nvSpPr>
        <p:spPr>
          <a:xfrm>
            <a:off x="1261872" y="1691321"/>
            <a:ext cx="8595360" cy="4970735"/>
          </a:xfrm>
        </p:spPr>
        <p:txBody>
          <a:bodyPr>
            <a:normAutofit/>
          </a:bodyPr>
          <a:lstStyle/>
          <a:p>
            <a:pPr marL="0" marR="0" indent="0">
              <a:spcBef>
                <a:spcPts val="0"/>
              </a:spcBef>
              <a:spcAft>
                <a:spcPts val="0"/>
              </a:spcAft>
              <a:buNone/>
            </a:pPr>
            <a:r>
              <a:rPr lang="en-US" sz="2000" b="1" kern="100" dirty="0">
                <a:effectLst/>
                <a:latin typeface="Century Schoolbook" panose="02040604050505020304" pitchFamily="18" charset="0"/>
                <a:ea typeface="Times New Roman" panose="02020603050405020304" pitchFamily="18" charset="0"/>
                <a:cs typeface="Times New Roman" panose="02020603050405020304" pitchFamily="18" charset="0"/>
              </a:rPr>
              <a:t>Government</a:t>
            </a:r>
          </a:p>
          <a:p>
            <a:pPr marL="274320" lvl="1">
              <a:spcBef>
                <a:spcPts val="0"/>
              </a:spcBef>
              <a:spcAft>
                <a:spcPts val="0"/>
              </a:spcAft>
            </a:pPr>
            <a:r>
              <a:rPr lang="en-US" sz="1800" kern="100" dirty="0">
                <a:effectLst/>
                <a:latin typeface="Century Schoolbook" panose="02040604050505020304" pitchFamily="18" charset="0"/>
                <a:ea typeface="Times New Roman" panose="02020603050405020304" pitchFamily="18" charset="0"/>
                <a:cs typeface="Times New Roman" panose="02020603050405020304" pitchFamily="18" charset="0"/>
              </a:rPr>
              <a:t>National Center fo</a:t>
            </a:r>
            <a:r>
              <a:rPr lang="en-US" sz="1800" kern="100" dirty="0">
                <a:latin typeface="Century Schoolbook" panose="02040604050505020304" pitchFamily="18" charset="0"/>
                <a:ea typeface="Times New Roman" panose="02020603050405020304" pitchFamily="18" charset="0"/>
                <a:cs typeface="Times New Roman" panose="02020603050405020304" pitchFamily="18" charset="0"/>
              </a:rPr>
              <a:t>r Education Statistics</a:t>
            </a:r>
          </a:p>
          <a:p>
            <a:pPr marL="365760" lvl="2" indent="0">
              <a:spcBef>
                <a:spcPts val="0"/>
              </a:spcBef>
              <a:spcAft>
                <a:spcPts val="0"/>
              </a:spcAft>
              <a:buNone/>
            </a:pPr>
            <a:r>
              <a:rPr lang="en-US" sz="1600" kern="100" dirty="0">
                <a:latin typeface="Century Schoolbook" panose="02040604050505020304" pitchFamily="18" charset="0"/>
                <a:ea typeface="Times New Roman" panose="02020603050405020304" pitchFamily="18" charset="0"/>
                <a:cs typeface="Times New Roman" panose="02020603050405020304" pitchFamily="18" charset="0"/>
                <a:hlinkClick r:id="rId3"/>
              </a:rPr>
              <a:t>https://nces.ed.gov/</a:t>
            </a:r>
            <a:endParaRPr lang="en-US" sz="1600" kern="100" dirty="0">
              <a:latin typeface="Century Schoolbook" panose="02040604050505020304" pitchFamily="18" charset="0"/>
              <a:ea typeface="Times New Roman" panose="02020603050405020304" pitchFamily="18" charset="0"/>
              <a:cs typeface="Times New Roman" panose="02020603050405020304" pitchFamily="18" charset="0"/>
            </a:endParaRPr>
          </a:p>
          <a:p>
            <a:pPr marL="365760" lvl="2" indent="0">
              <a:spcBef>
                <a:spcPts val="0"/>
              </a:spcBef>
              <a:spcAft>
                <a:spcPts val="0"/>
              </a:spcAft>
              <a:buNone/>
            </a:pPr>
            <a:endParaRPr lang="en-US" sz="1000" kern="100" dirty="0">
              <a:latin typeface="Century Schoolbook" panose="020406040505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b="1" kern="100" dirty="0">
                <a:effectLst/>
                <a:latin typeface="Century Schoolbook" panose="02040604050505020304" pitchFamily="18" charset="0"/>
                <a:ea typeface="Times New Roman" panose="02020603050405020304" pitchFamily="18" charset="0"/>
                <a:cs typeface="Times New Roman" panose="02020603050405020304" pitchFamily="18" charset="0"/>
              </a:rPr>
              <a:t>State Policy Organizations</a:t>
            </a:r>
          </a:p>
          <a:p>
            <a:pPr marL="274320" lvl="1">
              <a:spcBef>
                <a:spcPts val="0"/>
              </a:spcBef>
              <a:spcAft>
                <a:spcPts val="0"/>
              </a:spcAft>
            </a:pPr>
            <a:r>
              <a:rPr lang="en-US" sz="1800" kern="100" dirty="0">
                <a:effectLst/>
                <a:latin typeface="Century Schoolbook" panose="02040604050505020304" pitchFamily="18" charset="0"/>
                <a:ea typeface="Times New Roman" panose="02020603050405020304" pitchFamily="18" charset="0"/>
                <a:cs typeface="Times New Roman" panose="02020603050405020304" pitchFamily="18" charset="0"/>
              </a:rPr>
              <a:t>Education Commission of the States</a:t>
            </a:r>
          </a:p>
          <a:p>
            <a:pPr marL="365760" lvl="2" indent="0">
              <a:spcBef>
                <a:spcPts val="0"/>
              </a:spcBef>
              <a:spcAft>
                <a:spcPts val="0"/>
              </a:spcAft>
              <a:buNone/>
            </a:pPr>
            <a:r>
              <a:rPr lang="en-US" sz="1800" kern="100" dirty="0">
                <a:latin typeface="Century Schoolbook" panose="02040604050505020304" pitchFamily="18" charset="0"/>
                <a:ea typeface="Times New Roman" panose="02020603050405020304" pitchFamily="18" charset="0"/>
                <a:cs typeface="Times New Roman" panose="02020603050405020304" pitchFamily="18" charset="0"/>
                <a:hlinkClick r:id="rId4"/>
              </a:rPr>
              <a:t>https://www.ecs.org/</a:t>
            </a:r>
            <a:endParaRPr lang="en-US" sz="1000" kern="100" dirty="0">
              <a:latin typeface="Century Schoolbook" panose="02040604050505020304" pitchFamily="18" charset="0"/>
              <a:ea typeface="Times New Roman" panose="02020603050405020304" pitchFamily="18" charset="0"/>
              <a:cs typeface="Times New Roman" panose="02020603050405020304" pitchFamily="18" charset="0"/>
            </a:endParaRPr>
          </a:p>
          <a:p>
            <a:pPr marL="274320" lvl="1">
              <a:spcBef>
                <a:spcPts val="0"/>
              </a:spcBef>
              <a:spcAft>
                <a:spcPts val="0"/>
              </a:spcAft>
            </a:pPr>
            <a:r>
              <a:rPr lang="en-US" sz="1800" kern="100" dirty="0">
                <a:effectLst/>
                <a:latin typeface="Century Schoolbook" panose="02040604050505020304" pitchFamily="18" charset="0"/>
                <a:ea typeface="Times New Roman" panose="02020603050405020304" pitchFamily="18" charset="0"/>
                <a:cs typeface="Times New Roman" panose="02020603050405020304" pitchFamily="18" charset="0"/>
              </a:rPr>
              <a:t>National Conference of State Legislatures</a:t>
            </a:r>
          </a:p>
          <a:p>
            <a:pPr marL="365760" lvl="2" indent="0">
              <a:spcBef>
                <a:spcPts val="0"/>
              </a:spcBef>
              <a:spcAft>
                <a:spcPts val="0"/>
              </a:spcAft>
              <a:buNone/>
            </a:pPr>
            <a:r>
              <a:rPr lang="en-US" sz="1800" kern="100" dirty="0">
                <a:latin typeface="Century Schoolbook" panose="02040604050505020304" pitchFamily="18" charset="0"/>
                <a:ea typeface="Times New Roman" panose="02020603050405020304" pitchFamily="18" charset="0"/>
                <a:cs typeface="Times New Roman" panose="02020603050405020304" pitchFamily="18" charset="0"/>
                <a:hlinkClick r:id="rId5"/>
              </a:rPr>
              <a:t>https://www.ncsl.org/education</a:t>
            </a:r>
            <a:endParaRPr lang="en-US" sz="1000" kern="100" dirty="0">
              <a:latin typeface="Century Schoolbook" panose="02040604050505020304" pitchFamily="18" charset="0"/>
              <a:ea typeface="Times New Roman" panose="02020603050405020304" pitchFamily="18" charset="0"/>
              <a:cs typeface="Times New Roman" panose="02020603050405020304" pitchFamily="18" charset="0"/>
            </a:endParaRPr>
          </a:p>
          <a:p>
            <a:pPr marL="274320" lvl="1">
              <a:spcBef>
                <a:spcPts val="0"/>
              </a:spcBef>
              <a:spcAft>
                <a:spcPts val="0"/>
              </a:spcAft>
            </a:pPr>
            <a:r>
              <a:rPr lang="en-US" sz="1800" kern="100" dirty="0">
                <a:effectLst/>
                <a:latin typeface="Century Schoolbook" panose="02040604050505020304" pitchFamily="18" charset="0"/>
                <a:ea typeface="Times New Roman" panose="02020603050405020304" pitchFamily="18" charset="0"/>
                <a:cs typeface="Times New Roman" panose="02020603050405020304" pitchFamily="18" charset="0"/>
              </a:rPr>
              <a:t>National Governors Association</a:t>
            </a:r>
          </a:p>
          <a:p>
            <a:pPr marL="365760" lvl="2" indent="0">
              <a:spcBef>
                <a:spcPts val="0"/>
              </a:spcBef>
              <a:spcAft>
                <a:spcPts val="0"/>
              </a:spcAft>
              <a:buNone/>
            </a:pPr>
            <a:r>
              <a:rPr lang="en-US" sz="1800" kern="100" dirty="0">
                <a:latin typeface="Century Schoolbook" panose="02040604050505020304" pitchFamily="18" charset="0"/>
                <a:ea typeface="Times New Roman" panose="02020603050405020304" pitchFamily="18" charset="0"/>
                <a:cs typeface="Times New Roman" panose="02020603050405020304" pitchFamily="18" charset="0"/>
                <a:hlinkClick r:id="rId6"/>
              </a:rPr>
              <a:t>https://www.nga.org/</a:t>
            </a:r>
            <a:endParaRPr lang="en-US" sz="1800" kern="100" dirty="0">
              <a:latin typeface="Century Schoolbook" panose="02040604050505020304" pitchFamily="18" charset="0"/>
              <a:ea typeface="Times New Roman" panose="02020603050405020304" pitchFamily="18" charset="0"/>
              <a:cs typeface="Times New Roman" panose="02020603050405020304" pitchFamily="18" charset="0"/>
            </a:endParaRPr>
          </a:p>
          <a:p>
            <a:pPr marL="365760" lvl="2" indent="0">
              <a:spcBef>
                <a:spcPts val="0"/>
              </a:spcBef>
              <a:spcAft>
                <a:spcPts val="0"/>
              </a:spcAft>
              <a:buNone/>
            </a:pPr>
            <a:endParaRPr lang="en-US" sz="1000" kern="100" dirty="0">
              <a:latin typeface="Century Schoolbook" panose="020406040505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b="1" kern="100" dirty="0">
                <a:latin typeface="Century Schoolbook" panose="02040604050505020304" pitchFamily="18" charset="0"/>
                <a:ea typeface="Times New Roman" panose="02020603050405020304" pitchFamily="18" charset="0"/>
                <a:cs typeface="Times New Roman" panose="02020603050405020304" pitchFamily="18" charset="0"/>
              </a:rPr>
              <a:t>Think Tanks</a:t>
            </a:r>
          </a:p>
          <a:p>
            <a:pPr marL="274320" lvl="1">
              <a:spcBef>
                <a:spcPts val="0"/>
              </a:spcBef>
              <a:spcAft>
                <a:spcPts val="0"/>
              </a:spcAft>
            </a:pPr>
            <a:r>
              <a:rPr lang="en-US" sz="1800" kern="100" dirty="0">
                <a:latin typeface="Century Schoolbook" panose="02040604050505020304" pitchFamily="18" charset="0"/>
                <a:ea typeface="Times New Roman" panose="02020603050405020304" pitchFamily="18" charset="0"/>
                <a:cs typeface="Times New Roman" panose="02020603050405020304" pitchFamily="18" charset="0"/>
              </a:rPr>
              <a:t>Pew Center</a:t>
            </a:r>
          </a:p>
          <a:p>
            <a:pPr marL="365760" lvl="2" indent="0">
              <a:spcBef>
                <a:spcPts val="0"/>
              </a:spcBef>
              <a:spcAft>
                <a:spcPts val="0"/>
              </a:spcAft>
              <a:buNone/>
            </a:pPr>
            <a:r>
              <a:rPr lang="en-US" sz="1800" kern="100" dirty="0">
                <a:latin typeface="Century Schoolbook" panose="02040604050505020304" pitchFamily="18" charset="0"/>
                <a:ea typeface="Times New Roman" panose="02020603050405020304" pitchFamily="18" charset="0"/>
                <a:cs typeface="Times New Roman" panose="02020603050405020304" pitchFamily="18" charset="0"/>
                <a:hlinkClick r:id="rId7"/>
              </a:rPr>
              <a:t>https://www.pewresearch.org/topic/other-topics/education/</a:t>
            </a:r>
            <a:endParaRPr lang="en-US" sz="1800" kern="100" dirty="0">
              <a:latin typeface="Century Schoolbook" panose="02040604050505020304" pitchFamily="18" charset="0"/>
              <a:ea typeface="Times New Roman" panose="02020603050405020304" pitchFamily="18" charset="0"/>
              <a:cs typeface="Times New Roman" panose="02020603050405020304" pitchFamily="18" charset="0"/>
            </a:endParaRPr>
          </a:p>
          <a:p>
            <a:pPr marL="365760" lvl="2" indent="0">
              <a:spcBef>
                <a:spcPts val="0"/>
              </a:spcBef>
              <a:spcAft>
                <a:spcPts val="0"/>
              </a:spcAft>
              <a:buNone/>
            </a:pPr>
            <a:endParaRPr lang="en-US" sz="1000" kern="100" dirty="0">
              <a:latin typeface="Century Schoolbook" panose="020406040505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b="1" kern="100" dirty="0">
                <a:latin typeface="Century Schoolbook" panose="02040604050505020304" pitchFamily="18" charset="0"/>
                <a:ea typeface="Times New Roman" panose="02020603050405020304" pitchFamily="18" charset="0"/>
                <a:cs typeface="Times New Roman" panose="02020603050405020304" pitchFamily="18" charset="0"/>
              </a:rPr>
              <a:t>Associations</a:t>
            </a:r>
          </a:p>
          <a:p>
            <a:pPr marL="274320" lvl="1">
              <a:spcBef>
                <a:spcPts val="0"/>
              </a:spcBef>
              <a:spcAft>
                <a:spcPts val="0"/>
              </a:spcAft>
            </a:pPr>
            <a:r>
              <a:rPr lang="en-US" sz="1800" kern="100" dirty="0">
                <a:latin typeface="Century Schoolbook" panose="02040604050505020304" pitchFamily="18" charset="0"/>
                <a:ea typeface="Times New Roman" panose="02020603050405020304" pitchFamily="18" charset="0"/>
                <a:cs typeface="Times New Roman" panose="02020603050405020304" pitchFamily="18" charset="0"/>
              </a:rPr>
              <a:t>AESA:  AESA State Examiner</a:t>
            </a:r>
          </a:p>
          <a:p>
            <a:pPr marL="365760" lvl="2" indent="0">
              <a:spcBef>
                <a:spcPts val="0"/>
              </a:spcBef>
              <a:spcAft>
                <a:spcPts val="0"/>
              </a:spcAft>
              <a:buNone/>
            </a:pPr>
            <a:r>
              <a:rPr lang="en-US" sz="1800" kern="100" dirty="0">
                <a:latin typeface="Century Schoolbook" panose="02040604050505020304" pitchFamily="18" charset="0"/>
                <a:ea typeface="Times New Roman" panose="02020603050405020304" pitchFamily="18" charset="0"/>
                <a:cs typeface="Times New Roman" panose="02020603050405020304" pitchFamily="18" charset="0"/>
                <a:hlinkClick r:id="rId8"/>
              </a:rPr>
              <a:t>https://www.aesa.us/state-examiner/</a:t>
            </a:r>
            <a:endParaRPr lang="en-US" sz="1800" kern="1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91440" lvl="1" indent="0">
              <a:spcBef>
                <a:spcPts val="0"/>
              </a:spcBef>
              <a:spcAft>
                <a:spcPts val="0"/>
              </a:spcAft>
              <a:buNone/>
            </a:pPr>
            <a:endParaRPr lang="en-US" sz="1800" kern="100" dirty="0">
              <a:effectLst/>
              <a:latin typeface="Century Schoolbook"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771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66901" y="711200"/>
            <a:ext cx="9342967" cy="685800"/>
          </a:xfrm>
        </p:spPr>
        <p:txBody>
          <a:bodyPr>
            <a:noAutofit/>
          </a:bodyPr>
          <a:lstStyle/>
          <a:p>
            <a:pPr eaLnBrk="1" hangingPunct="1"/>
            <a:r>
              <a:rPr lang="en-US" b="1" dirty="0"/>
              <a:t>Discussion Questions</a:t>
            </a:r>
          </a:p>
        </p:txBody>
      </p:sp>
      <p:sp>
        <p:nvSpPr>
          <p:cNvPr id="21507" name="Rectangle 3"/>
          <p:cNvSpPr>
            <a:spLocks noGrp="1" noChangeArrowheads="1"/>
          </p:cNvSpPr>
          <p:nvPr>
            <p:ph type="body" idx="1"/>
          </p:nvPr>
        </p:nvSpPr>
        <p:spPr>
          <a:xfrm>
            <a:off x="1397000" y="1752600"/>
            <a:ext cx="8758767" cy="3721100"/>
          </a:xfrm>
        </p:spPr>
        <p:txBody>
          <a:bodyPr>
            <a:normAutofit/>
          </a:bodyPr>
          <a:lstStyle/>
          <a:p>
            <a:pPr marL="685783" indent="-685783">
              <a:buFont typeface="Palatino Linotype" pitchFamily="18" charset="0"/>
              <a:buAutoNum type="arabicPeriod"/>
            </a:pPr>
            <a:r>
              <a:rPr lang="en-US" sz="2200" dirty="0"/>
              <a:t>How can you engage your staff and community in effective advocacy for your organization?</a:t>
            </a:r>
          </a:p>
          <a:p>
            <a:pPr marL="685783" indent="-685783">
              <a:buFont typeface="Palatino Linotype" pitchFamily="18" charset="0"/>
              <a:buAutoNum type="arabicPeriod"/>
            </a:pPr>
            <a:r>
              <a:rPr lang="en-US" sz="2200" dirty="0"/>
              <a:t>How often do you or should you engage with legislators or legislative staff?</a:t>
            </a:r>
          </a:p>
          <a:p>
            <a:pPr marL="685783" indent="-685783">
              <a:buFont typeface="Palatino Linotype" pitchFamily="18" charset="0"/>
              <a:buAutoNum type="arabicPeriod"/>
            </a:pPr>
            <a:r>
              <a:rPr lang="en-US" sz="2200" dirty="0"/>
              <a:t>What information do you collect and share with elected representatives?  When?</a:t>
            </a:r>
          </a:p>
          <a:p>
            <a:pPr marL="685783" indent="-685783">
              <a:buFont typeface="Palatino Linotype" pitchFamily="18" charset="0"/>
              <a:buAutoNum type="arabicPeriod"/>
            </a:pPr>
            <a:r>
              <a:rPr lang="en-US" sz="2200" dirty="0"/>
              <a:t>What are the most effective ways to build trusting, sustained relationships with elected officials?</a:t>
            </a:r>
          </a:p>
        </p:txBody>
      </p:sp>
    </p:spTree>
    <p:extLst>
      <p:ext uri="{BB962C8B-B14F-4D97-AF65-F5344CB8AC3E}">
        <p14:creationId xmlns:p14="http://schemas.microsoft.com/office/powerpoint/2010/main" val="2073798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2075-21B2-B180-5237-D2E2390A9940}"/>
              </a:ext>
            </a:extLst>
          </p:cNvPr>
          <p:cNvSpPr>
            <a:spLocks noGrp="1"/>
          </p:cNvSpPr>
          <p:nvPr>
            <p:ph type="ctrTitle"/>
          </p:nvPr>
        </p:nvSpPr>
        <p:spPr>
          <a:xfrm>
            <a:off x="1049211" y="3500650"/>
            <a:ext cx="9926256" cy="1603611"/>
          </a:xfrm>
        </p:spPr>
        <p:txBody>
          <a:bodyPr>
            <a:normAutofit/>
          </a:bodyPr>
          <a:lstStyle/>
          <a:p>
            <a:r>
              <a:rPr lang="en-US" dirty="0"/>
              <a:t>Craig Burford</a:t>
            </a:r>
          </a:p>
        </p:txBody>
      </p:sp>
      <p:sp>
        <p:nvSpPr>
          <p:cNvPr id="3" name="Subtitle 2">
            <a:extLst>
              <a:ext uri="{FF2B5EF4-FFF2-40B4-BE49-F238E27FC236}">
                <a16:creationId xmlns:a16="http://schemas.microsoft.com/office/drawing/2014/main" id="{2B904FE7-E065-F7C8-7F97-CDD27FB9C5A4}"/>
              </a:ext>
            </a:extLst>
          </p:cNvPr>
          <p:cNvSpPr>
            <a:spLocks noGrp="1"/>
          </p:cNvSpPr>
          <p:nvPr>
            <p:ph type="subTitle" idx="1"/>
          </p:nvPr>
        </p:nvSpPr>
        <p:spPr>
          <a:xfrm>
            <a:off x="1049210" y="5356746"/>
            <a:ext cx="6015619" cy="897602"/>
          </a:xfrm>
        </p:spPr>
        <p:txBody>
          <a:bodyPr>
            <a:normAutofit/>
          </a:bodyPr>
          <a:lstStyle/>
          <a:p>
            <a:r>
              <a:rPr lang="en-US" sz="2000" dirty="0">
                <a:hlinkClick r:id="rId3"/>
              </a:rPr>
              <a:t>burford@oesca.org</a:t>
            </a:r>
            <a:endParaRPr lang="en-US" sz="2000" dirty="0"/>
          </a:p>
          <a:p>
            <a:r>
              <a:rPr lang="en-US" sz="2000" dirty="0"/>
              <a:t>614-561-6818</a:t>
            </a:r>
          </a:p>
        </p:txBody>
      </p:sp>
      <p:sp>
        <p:nvSpPr>
          <p:cNvPr id="1033" name="Rectangle 1032">
            <a:extLst>
              <a:ext uri="{FF2B5EF4-FFF2-40B4-BE49-F238E27FC236}">
                <a16:creationId xmlns:a16="http://schemas.microsoft.com/office/drawing/2014/main" id="{288D19E5-9167-484E-933A-35BBA1BEF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5" name="Rectangle 1034">
            <a:extLst>
              <a:ext uri="{FF2B5EF4-FFF2-40B4-BE49-F238E27FC236}">
                <a16:creationId xmlns:a16="http://schemas.microsoft.com/office/drawing/2014/main" id="{E3F74BAC-160C-450F-9FAD-7C4618D5C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210" y="599768"/>
            <a:ext cx="3047841" cy="2566218"/>
          </a:xfrm>
          <a:prstGeom prst="rect">
            <a:avLst/>
          </a:prstGeom>
          <a:solidFill>
            <a:srgbClr val="FFFFFF"/>
          </a:solidFill>
          <a:ln w="1270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5FDDDB6F-6700-6F07-D30A-2233BFC1673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65598" y="822905"/>
            <a:ext cx="1415063" cy="2119945"/>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C2A3E949-4427-4F0E-8122-DA1AA3147F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80" y="603182"/>
            <a:ext cx="3047841" cy="2566218"/>
          </a:xfrm>
          <a:prstGeom prst="rect">
            <a:avLst/>
          </a:prstGeom>
          <a:solidFill>
            <a:srgbClr val="FFFFFF"/>
          </a:solidFill>
          <a:ln w="1270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DAFD1A19-4912-46DA-9560-A7CA1B558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4949" y="603182"/>
            <a:ext cx="3047841" cy="2566218"/>
          </a:xfrm>
          <a:prstGeom prst="rect">
            <a:avLst/>
          </a:prstGeom>
          <a:solidFill>
            <a:srgbClr val="FFFFFF"/>
          </a:solidFill>
          <a:ln w="1270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ssociation of Educational Service Agencies | AESA">
            <a:extLst>
              <a:ext uri="{FF2B5EF4-FFF2-40B4-BE49-F238E27FC236}">
                <a16:creationId xmlns:a16="http://schemas.microsoft.com/office/drawing/2014/main" id="{292C529B-8C6F-1B30-4A09-868896816BF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13091" y="1406226"/>
            <a:ext cx="2611556" cy="9601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ey and black logo&#10;&#10;Description automatically generated">
            <a:extLst>
              <a:ext uri="{FF2B5EF4-FFF2-40B4-BE49-F238E27FC236}">
                <a16:creationId xmlns:a16="http://schemas.microsoft.com/office/drawing/2014/main" id="{B3AB8E1F-7E88-6E65-A27A-52B72B6FB9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0548" y="1406226"/>
            <a:ext cx="2474652" cy="947235"/>
          </a:xfrm>
          <a:prstGeom prst="rect">
            <a:avLst/>
          </a:prstGeom>
        </p:spPr>
      </p:pic>
      <p:sp>
        <p:nvSpPr>
          <p:cNvPr id="8" name="TextBox 7">
            <a:extLst>
              <a:ext uri="{FF2B5EF4-FFF2-40B4-BE49-F238E27FC236}">
                <a16:creationId xmlns:a16="http://schemas.microsoft.com/office/drawing/2014/main" id="{C867DA92-45C4-50D5-9A90-A4C45B9E53E0}"/>
              </a:ext>
            </a:extLst>
          </p:cNvPr>
          <p:cNvSpPr txBox="1"/>
          <p:nvPr/>
        </p:nvSpPr>
        <p:spPr>
          <a:xfrm>
            <a:off x="8011886" y="4049489"/>
            <a:ext cx="3407228" cy="2746906"/>
          </a:xfrm>
          <a:prstGeom prst="rect">
            <a:avLst/>
          </a:prstGeom>
          <a:noFill/>
        </p:spPr>
        <p:txBody>
          <a:bodyPr wrap="square" rtlCol="0">
            <a:spAutoFit/>
          </a:bodyPr>
          <a:lstStyle/>
          <a:p>
            <a:r>
              <a:rPr lang="en-US" sz="1150" b="0" i="1" dirty="0">
                <a:solidFill>
                  <a:schemeClr val="accent2">
                    <a:lumMod val="75000"/>
                  </a:schemeClr>
                </a:solidFill>
                <a:effectLst/>
                <a:latin typeface="Century Schoolbook" panose="02040604050505020304" pitchFamily="18" charset="0"/>
                <a:ea typeface="Calibri" panose="020F0502020204030204" pitchFamily="34" charset="0"/>
                <a:cs typeface="Calibri" panose="020F0502020204030204" pitchFamily="34" charset="0"/>
              </a:rPr>
              <a:t>Craig Burford </a:t>
            </a:r>
            <a:r>
              <a:rPr lang="en-US" sz="1150" i="1" dirty="0">
                <a:solidFill>
                  <a:schemeClr val="accent2">
                    <a:lumMod val="75000"/>
                  </a:schemeClr>
                </a:solidFill>
                <a:effectLst/>
                <a:latin typeface="Century Schoolbook" panose="02040604050505020304" pitchFamily="18" charset="0"/>
                <a:ea typeface="Calibri" panose="020F0502020204030204" pitchFamily="34" charset="0"/>
                <a:cs typeface="Calibri" panose="020F0502020204030204" pitchFamily="34" charset="0"/>
              </a:rPr>
              <a:t>has served as the Executive Director of the Ohio Educational Service Center Association (OESCA) since August 2000.  Prior to joining OESCA, Craig was the Director of Communications and Government Relations for the Ohio </a:t>
            </a:r>
            <a:r>
              <a:rPr lang="en-US" sz="1150" i="1" dirty="0" err="1">
                <a:solidFill>
                  <a:schemeClr val="accent2">
                    <a:lumMod val="75000"/>
                  </a:schemeClr>
                </a:solidFill>
                <a:effectLst/>
                <a:latin typeface="Century Schoolbook" panose="02040604050505020304" pitchFamily="18" charset="0"/>
                <a:ea typeface="Calibri" panose="020F0502020204030204" pitchFamily="34" charset="0"/>
                <a:cs typeface="Calibri" panose="020F0502020204030204" pitchFamily="34" charset="0"/>
              </a:rPr>
              <a:t>SchoolNet</a:t>
            </a:r>
            <a:r>
              <a:rPr lang="en-US" sz="1150" i="1" dirty="0">
                <a:solidFill>
                  <a:schemeClr val="accent2">
                    <a:lumMod val="75000"/>
                  </a:schemeClr>
                </a:solidFill>
                <a:effectLst/>
                <a:latin typeface="Century Schoolbook" panose="02040604050505020304" pitchFamily="18" charset="0"/>
                <a:ea typeface="Calibri" panose="020F0502020204030204" pitchFamily="34" charset="0"/>
                <a:cs typeface="Calibri" panose="020F0502020204030204" pitchFamily="34" charset="0"/>
              </a:rPr>
              <a:t> Commission from 1999 to 2000.  From 1996 to 1999, He served as legislative aide and chief of staff to State Senator Pro Tempore Bob Cupp (R-Lima).  Craig began his work in state government and policy analysis as a Legislative Service Commission Intern in 1995 after graduating Bowling Green State University with a B.A. in History and Political Science.</a:t>
            </a:r>
            <a:endParaRPr lang="en-US" sz="1150" dirty="0">
              <a:solidFill>
                <a:schemeClr val="accent2">
                  <a:lumMod val="75000"/>
                </a:schemeClr>
              </a:solidFill>
              <a:effectLst/>
              <a:latin typeface="Times New Roman" panose="02020603050405020304" pitchFamily="18" charset="0"/>
              <a:ea typeface="Calibri" panose="020F0502020204030204" pitchFamily="34" charset="0"/>
            </a:endParaRPr>
          </a:p>
          <a:p>
            <a:endParaRPr lang="en-US" sz="1150" dirty="0">
              <a:solidFill>
                <a:schemeClr val="accent2">
                  <a:lumMod val="75000"/>
                </a:schemeClr>
              </a:solidFill>
            </a:endParaRPr>
          </a:p>
        </p:txBody>
      </p:sp>
    </p:spTree>
    <p:extLst>
      <p:ext uri="{BB962C8B-B14F-4D97-AF65-F5344CB8AC3E}">
        <p14:creationId xmlns:p14="http://schemas.microsoft.com/office/powerpoint/2010/main" val="2771831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FEEAE3BA-5489-DD2E-3C68-F91FA1C5A9FC}"/>
              </a:ext>
            </a:extLst>
          </p:cNvPr>
          <p:cNvSpPr>
            <a:spLocks noGrp="1"/>
          </p:cNvSpPr>
          <p:nvPr>
            <p:ph idx="1"/>
          </p:nvPr>
        </p:nvSpPr>
        <p:spPr/>
        <p:txBody>
          <a:bodyPr>
            <a:normAutofit/>
          </a:bodyPr>
          <a:lstStyle/>
          <a:p>
            <a:r>
              <a:rPr lang="en-US" sz="2000" dirty="0">
                <a:effectLst/>
                <a:latin typeface="Century Schoolbook" panose="02040604050505020304" pitchFamily="18" charset="0"/>
                <a:ea typeface="Calibri" panose="020F0502020204030204" pitchFamily="34" charset="0"/>
                <a:cs typeface="Times New Roman" panose="02020603050405020304" pitchFamily="18" charset="0"/>
              </a:rPr>
              <a:t>This presentation will delve into the art of effective state advocacy, emphasizing the pivotal role of state-level engagement with legislatures, state agencies, and rulemaking authorities. </a:t>
            </a:r>
          </a:p>
        </p:txBody>
      </p:sp>
    </p:spTree>
    <p:extLst>
      <p:ext uri="{BB962C8B-B14F-4D97-AF65-F5344CB8AC3E}">
        <p14:creationId xmlns:p14="http://schemas.microsoft.com/office/powerpoint/2010/main" val="3026902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lstStyle/>
          <a:p>
            <a:r>
              <a:rPr lang="en-US" dirty="0"/>
              <a:t>Learning Objectives &amp; Outcomes</a:t>
            </a:r>
          </a:p>
        </p:txBody>
      </p:sp>
      <p:sp>
        <p:nvSpPr>
          <p:cNvPr id="3" name="Content Placeholder 2">
            <a:extLst>
              <a:ext uri="{FF2B5EF4-FFF2-40B4-BE49-F238E27FC236}">
                <a16:creationId xmlns:a16="http://schemas.microsoft.com/office/drawing/2014/main" id="{FEEAE3BA-5489-DD2E-3C68-F91FA1C5A9FC}"/>
              </a:ext>
            </a:extLst>
          </p:cNvPr>
          <p:cNvSpPr>
            <a:spLocks noGrp="1"/>
          </p:cNvSpPr>
          <p:nvPr>
            <p:ph idx="1"/>
          </p:nvPr>
        </p:nvSpPr>
        <p:spPr/>
        <p:txBody>
          <a:bodyPr>
            <a:normAutofit/>
          </a:bodyPr>
          <a:lstStyle/>
          <a:p>
            <a:r>
              <a:rPr lang="en-US" sz="2000" dirty="0">
                <a:latin typeface="+mj-lt"/>
                <a:ea typeface="Calibri" panose="020F0502020204030204" pitchFamily="34" charset="0"/>
                <a:cs typeface="Times New Roman" panose="02020603050405020304" pitchFamily="18" charset="0"/>
              </a:rPr>
              <a:t>Establish</a:t>
            </a:r>
            <a:r>
              <a:rPr lang="en-US" sz="2000" dirty="0">
                <a:effectLst/>
                <a:latin typeface="+mj-lt"/>
                <a:ea typeface="Calibri" panose="020F0502020204030204" pitchFamily="34" charset="0"/>
                <a:cs typeface="Times New Roman" panose="02020603050405020304" pitchFamily="18" charset="0"/>
              </a:rPr>
              <a:t> a </a:t>
            </a:r>
            <a:r>
              <a:rPr lang="en-US" sz="2000" dirty="0">
                <a:latin typeface="+mj-lt"/>
                <a:ea typeface="Calibri" panose="020F0502020204030204" pitchFamily="34" charset="0"/>
                <a:cs typeface="Times New Roman" panose="02020603050405020304" pitchFamily="18" charset="0"/>
              </a:rPr>
              <a:t>common definition of advocacy.</a:t>
            </a:r>
          </a:p>
          <a:p>
            <a:r>
              <a:rPr lang="en-US" sz="2000" dirty="0">
                <a:latin typeface="+mj-lt"/>
                <a:ea typeface="Calibri" panose="020F0502020204030204" pitchFamily="34" charset="0"/>
                <a:cs typeface="Times New Roman" panose="02020603050405020304" pitchFamily="18" charset="0"/>
              </a:rPr>
              <a:t>Understand the importance of state-level advocacy and lobbying.</a:t>
            </a:r>
          </a:p>
          <a:p>
            <a:r>
              <a:rPr lang="en-US" sz="2000" dirty="0">
                <a:effectLst/>
                <a:latin typeface="+mj-lt"/>
                <a:ea typeface="Calibri" panose="020F0502020204030204" pitchFamily="34" charset="0"/>
                <a:cs typeface="Times New Roman" panose="02020603050405020304" pitchFamily="18" charset="0"/>
              </a:rPr>
              <a:t>Comprehend the key components and branches of state government and how to effectively influence them.</a:t>
            </a:r>
          </a:p>
          <a:p>
            <a:r>
              <a:rPr lang="en-US" sz="2000" dirty="0">
                <a:effectLst/>
                <a:latin typeface="+mj-lt"/>
                <a:ea typeface="Calibri" panose="020F0502020204030204" pitchFamily="34" charset="0"/>
                <a:cs typeface="Times New Roman" panose="02020603050405020304" pitchFamily="18" charset="0"/>
              </a:rPr>
              <a:t>Review potential tools to support advocacy campaigns.</a:t>
            </a:r>
          </a:p>
          <a:p>
            <a:r>
              <a:rPr lang="en-US" sz="2000" dirty="0">
                <a:effectLst/>
                <a:latin typeface="+mj-lt"/>
                <a:ea typeface="Calibri" panose="020F0502020204030204" pitchFamily="34" charset="0"/>
                <a:cs typeface="Times New Roman" panose="02020603050405020304" pitchFamily="18" charset="0"/>
              </a:rPr>
              <a:t>Reflect on key takeaways and address participant questions.</a:t>
            </a:r>
          </a:p>
        </p:txBody>
      </p:sp>
    </p:spTree>
    <p:extLst>
      <p:ext uri="{BB962C8B-B14F-4D97-AF65-F5344CB8AC3E}">
        <p14:creationId xmlns:p14="http://schemas.microsoft.com/office/powerpoint/2010/main" val="303344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a:xfrm>
            <a:off x="1261872" y="365760"/>
            <a:ext cx="9692640" cy="1325562"/>
          </a:xfrm>
        </p:spPr>
        <p:txBody>
          <a:bodyPr>
            <a:normAutofit/>
          </a:bodyPr>
          <a:lstStyle/>
          <a:p>
            <a:r>
              <a:rPr lang="en-US" dirty="0"/>
              <a:t>Defining Advocacy</a:t>
            </a:r>
          </a:p>
        </p:txBody>
      </p:sp>
      <p:sp>
        <p:nvSpPr>
          <p:cNvPr id="3" name="Content Placeholder 2">
            <a:extLst>
              <a:ext uri="{FF2B5EF4-FFF2-40B4-BE49-F238E27FC236}">
                <a16:creationId xmlns:a16="http://schemas.microsoft.com/office/drawing/2014/main" id="{FEEAE3BA-5489-DD2E-3C68-F91FA1C5A9FC}"/>
              </a:ext>
            </a:extLst>
          </p:cNvPr>
          <p:cNvSpPr>
            <a:spLocks noGrp="1"/>
          </p:cNvSpPr>
          <p:nvPr>
            <p:ph idx="1"/>
          </p:nvPr>
        </p:nvSpPr>
        <p:spPr>
          <a:xfrm>
            <a:off x="1261872" y="1933575"/>
            <a:ext cx="4401509" cy="4246562"/>
          </a:xfrm>
        </p:spPr>
        <p:txBody>
          <a:bodyPr>
            <a:normAutofit/>
          </a:bodyPr>
          <a:lstStyle/>
          <a:p>
            <a:r>
              <a:rPr lang="en-US">
                <a:effectLst/>
                <a:latin typeface="Century Schoolbook" panose="02040604050505020304" pitchFamily="18" charset="0"/>
                <a:ea typeface="Calibri" panose="020F0502020204030204" pitchFamily="34" charset="0"/>
                <a:cs typeface="Times New Roman" panose="02020603050405020304" pitchFamily="18" charset="0"/>
              </a:rPr>
              <a:t>Advocacy means persuading people who matter to care about your issue.</a:t>
            </a:r>
          </a:p>
          <a:p>
            <a:r>
              <a:rPr lang="en-US">
                <a:latin typeface="Century Schoolbook" panose="02040604050505020304" pitchFamily="18" charset="0"/>
                <a:ea typeface="Calibri" panose="020F0502020204030204" pitchFamily="34" charset="0"/>
                <a:cs typeface="Times New Roman" panose="02020603050405020304" pitchFamily="18" charset="0"/>
              </a:rPr>
              <a:t>It’s a right enshrined in our Constitution:</a:t>
            </a:r>
          </a:p>
          <a:p>
            <a:pPr marL="0" indent="0">
              <a:buNone/>
            </a:pPr>
            <a:endParaRPr lang="en-US">
              <a:latin typeface="Century Schoolbook" panose="02040604050505020304" pitchFamily="18" charset="0"/>
              <a:ea typeface="Calibri" panose="020F0502020204030204" pitchFamily="34" charset="0"/>
              <a:cs typeface="Times New Roman" panose="02020603050405020304" pitchFamily="18" charset="0"/>
            </a:endParaRPr>
          </a:p>
          <a:p>
            <a:pPr marL="274320" lvl="1" indent="0">
              <a:buNone/>
            </a:pPr>
            <a:r>
              <a:rPr lang="en-US" i="1"/>
              <a:t>“Congress shall make no law respecting an establishment of religion, or prohibiting the free exercise thereof; or abridging the freedom of speech, or of the press; or the right of the people peaceably to assemble, and to petition the Government for a redress of grievances.”</a:t>
            </a:r>
          </a:p>
          <a:p>
            <a:endParaRPr lang="en-US">
              <a:latin typeface="Century Schoolbook" panose="020406040505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0AA843B-08FB-50E5-378E-FBD91D496E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9573" y="1933575"/>
            <a:ext cx="4660138" cy="3639872"/>
          </a:xfrm>
          <a:prstGeom prst="rect">
            <a:avLst/>
          </a:prstGeom>
        </p:spPr>
      </p:pic>
    </p:spTree>
    <p:extLst>
      <p:ext uri="{BB962C8B-B14F-4D97-AF65-F5344CB8AC3E}">
        <p14:creationId xmlns:p14="http://schemas.microsoft.com/office/powerpoint/2010/main" val="221584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lstStyle/>
          <a:p>
            <a:r>
              <a:rPr lang="en-US" dirty="0"/>
              <a:t>The Idea-Advocacy Matrix</a:t>
            </a:r>
          </a:p>
        </p:txBody>
      </p:sp>
      <p:graphicFrame>
        <p:nvGraphicFramePr>
          <p:cNvPr id="4" name="Content Placeholder 3">
            <a:extLst>
              <a:ext uri="{FF2B5EF4-FFF2-40B4-BE49-F238E27FC236}">
                <a16:creationId xmlns:a16="http://schemas.microsoft.com/office/drawing/2014/main" id="{4CE521A4-B172-7151-2B43-41A011F16DB8}"/>
              </a:ext>
            </a:extLst>
          </p:cNvPr>
          <p:cNvGraphicFramePr>
            <a:graphicFrameLocks noGrp="1"/>
          </p:cNvGraphicFramePr>
          <p:nvPr>
            <p:ph idx="1"/>
            <p:extLst>
              <p:ext uri="{D42A27DB-BD31-4B8C-83A1-F6EECF244321}">
                <p14:modId xmlns:p14="http://schemas.microsoft.com/office/powerpoint/2010/main" val="3726877765"/>
              </p:ext>
            </p:extLst>
          </p:nvPr>
        </p:nvGraphicFramePr>
        <p:xfrm>
          <a:off x="1981200" y="2264228"/>
          <a:ext cx="6460449" cy="3388360"/>
        </p:xfrm>
        <a:graphic>
          <a:graphicData uri="http://schemas.openxmlformats.org/drawingml/2006/table">
            <a:tbl>
              <a:tblPr firstRow="1" bandRow="1">
                <a:tableStyleId>{5C22544A-7EE6-4342-B048-85BDC9FD1C3A}</a:tableStyleId>
              </a:tblPr>
              <a:tblGrid>
                <a:gridCol w="653143">
                  <a:extLst>
                    <a:ext uri="{9D8B030D-6E8A-4147-A177-3AD203B41FA5}">
                      <a16:colId xmlns:a16="http://schemas.microsoft.com/office/drawing/2014/main" val="2028550765"/>
                    </a:ext>
                  </a:extLst>
                </a:gridCol>
                <a:gridCol w="762000">
                  <a:extLst>
                    <a:ext uri="{9D8B030D-6E8A-4147-A177-3AD203B41FA5}">
                      <a16:colId xmlns:a16="http://schemas.microsoft.com/office/drawing/2014/main" val="380467354"/>
                    </a:ext>
                  </a:extLst>
                </a:gridCol>
                <a:gridCol w="2522653">
                  <a:extLst>
                    <a:ext uri="{9D8B030D-6E8A-4147-A177-3AD203B41FA5}">
                      <a16:colId xmlns:a16="http://schemas.microsoft.com/office/drawing/2014/main" val="2871770509"/>
                    </a:ext>
                  </a:extLst>
                </a:gridCol>
                <a:gridCol w="2522653">
                  <a:extLst>
                    <a:ext uri="{9D8B030D-6E8A-4147-A177-3AD203B41FA5}">
                      <a16:colId xmlns:a16="http://schemas.microsoft.com/office/drawing/2014/main" val="2233816562"/>
                    </a:ext>
                  </a:extLst>
                </a:gridCol>
              </a:tblGrid>
              <a:tr h="370840">
                <a:tc>
                  <a:txBody>
                    <a:bodyPr/>
                    <a:lstStyle/>
                    <a:p>
                      <a:endParaRPr lang="en-US" sz="1200" b="0" dirty="0">
                        <a:solidFill>
                          <a:schemeClr val="tx1"/>
                        </a:solidFill>
                      </a:endParaRPr>
                    </a:p>
                  </a:txBody>
                  <a:tcPr>
                    <a:noFill/>
                  </a:tcPr>
                </a:tc>
                <a:tc>
                  <a:txBody>
                    <a:bodyPr/>
                    <a:lstStyle/>
                    <a:p>
                      <a:endParaRPr lang="en-US" sz="1200" b="0" dirty="0">
                        <a:solidFill>
                          <a:schemeClr val="tx1"/>
                        </a:solidFill>
                      </a:endParaRPr>
                    </a:p>
                  </a:txBody>
                  <a:tcPr>
                    <a:noFill/>
                  </a:tcPr>
                </a:tc>
                <a:tc gridSpan="2">
                  <a:txBody>
                    <a:bodyPr/>
                    <a:lstStyle/>
                    <a:p>
                      <a:pPr algn="ctr"/>
                      <a:r>
                        <a:rPr lang="en-US" sz="2000" dirty="0">
                          <a:solidFill>
                            <a:schemeClr val="tx1"/>
                          </a:solidFill>
                        </a:rPr>
                        <a:t>Quality of Idea</a:t>
                      </a:r>
                    </a:p>
                  </a:txBody>
                  <a:tcPr>
                    <a:noFill/>
                  </a:tcPr>
                </a:tc>
                <a:tc hMerge="1">
                  <a:txBody>
                    <a:bodyPr/>
                    <a:lstStyle/>
                    <a:p>
                      <a:endParaRPr lang="en-US" dirty="0"/>
                    </a:p>
                  </a:txBody>
                  <a:tcPr/>
                </a:tc>
                <a:extLst>
                  <a:ext uri="{0D108BD9-81ED-4DB2-BD59-A6C34878D82A}">
                    <a16:rowId xmlns:a16="http://schemas.microsoft.com/office/drawing/2014/main" val="3213603825"/>
                  </a:ext>
                </a:extLst>
              </a:tr>
              <a:tr h="370840">
                <a:tc>
                  <a:txBody>
                    <a:bodyPr/>
                    <a:lstStyle/>
                    <a:p>
                      <a:endParaRPr lang="en-US" sz="1200" b="0">
                        <a:solidFill>
                          <a:schemeClr val="tx1"/>
                        </a:solidFill>
                      </a:endParaRPr>
                    </a:p>
                  </a:txBody>
                  <a:tcPr>
                    <a:noFill/>
                  </a:tcPr>
                </a:tc>
                <a:tc>
                  <a:txBody>
                    <a:bodyPr/>
                    <a:lstStyle/>
                    <a:p>
                      <a:endParaRPr lang="en-US" sz="1200" b="0" dirty="0">
                        <a:solidFill>
                          <a:schemeClr val="tx1"/>
                        </a:solidFill>
                      </a:endParaRPr>
                    </a:p>
                  </a:txBody>
                  <a:tcPr>
                    <a:noFill/>
                  </a:tcPr>
                </a:tc>
                <a:tc>
                  <a:txBody>
                    <a:bodyPr/>
                    <a:lstStyle/>
                    <a:p>
                      <a:pPr algn="ctr"/>
                      <a:r>
                        <a:rPr lang="en-US" sz="1800" dirty="0"/>
                        <a:t>Poor</a:t>
                      </a:r>
                    </a:p>
                  </a:txBody>
                  <a:tcPr>
                    <a:lnB w="12700" cap="flat" cmpd="sng" algn="ctr">
                      <a:solidFill>
                        <a:schemeClr val="tx1"/>
                      </a:solidFill>
                      <a:prstDash val="solid"/>
                      <a:round/>
                      <a:headEnd type="none" w="med" len="med"/>
                      <a:tailEnd type="none" w="med" len="med"/>
                    </a:lnB>
                    <a:noFill/>
                  </a:tcPr>
                </a:tc>
                <a:tc>
                  <a:txBody>
                    <a:bodyPr/>
                    <a:lstStyle/>
                    <a:p>
                      <a:pPr algn="ctr"/>
                      <a:r>
                        <a:rPr lang="en-US" sz="1800" dirty="0"/>
                        <a:t>Good</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0329182"/>
                  </a:ext>
                </a:extLst>
              </a:tr>
              <a:tr h="370840">
                <a:tc rowSpan="2">
                  <a:txBody>
                    <a:bodyPr/>
                    <a:lstStyle/>
                    <a:p>
                      <a:pPr algn="ctr"/>
                      <a:r>
                        <a:rPr lang="en-US" sz="2000" b="1" dirty="0">
                          <a:solidFill>
                            <a:schemeClr val="tx1"/>
                          </a:solidFill>
                        </a:rPr>
                        <a:t>Advocacy for Idea</a:t>
                      </a:r>
                    </a:p>
                  </a:txBody>
                  <a:tcPr vert="vert270">
                    <a:noFill/>
                  </a:tcPr>
                </a:tc>
                <a:tc>
                  <a:txBody>
                    <a:bodyPr/>
                    <a:lstStyle/>
                    <a:p>
                      <a:r>
                        <a:rPr lang="en-US" sz="1800" b="0" dirty="0">
                          <a:solidFill>
                            <a:schemeClr val="tx1"/>
                          </a:solidFill>
                        </a:rPr>
                        <a:t>Ineffective</a:t>
                      </a:r>
                    </a:p>
                  </a:txBody>
                  <a:tcPr vert="vert270">
                    <a:lnR w="12700" cap="flat" cmpd="sng" algn="ctr">
                      <a:solidFill>
                        <a:schemeClr val="tx1"/>
                      </a:solidFill>
                      <a:prstDash val="solid"/>
                      <a:round/>
                      <a:headEnd type="none" w="med" len="med"/>
                      <a:tailEnd type="none" w="med" len="med"/>
                    </a:lnR>
                    <a:noFill/>
                  </a:tcPr>
                </a:tc>
                <a:tc>
                  <a:txBody>
                    <a:bodyPr/>
                    <a:lstStyle/>
                    <a:p>
                      <a:r>
                        <a:rPr lang="en-US" sz="2000" dirty="0"/>
                        <a:t>(1)</a:t>
                      </a:r>
                    </a:p>
                    <a:p>
                      <a:r>
                        <a:rPr lang="en-US" sz="2000" dirty="0"/>
                        <a:t>Lucky Break</a:t>
                      </a:r>
                    </a:p>
                    <a:p>
                      <a:endParaRPr lang="en-US" sz="2000" dirty="0"/>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FF0000"/>
                          </a:solidFill>
                        </a:rPr>
                        <a:t>(3)</a:t>
                      </a:r>
                    </a:p>
                    <a:p>
                      <a:r>
                        <a:rPr lang="en-US" sz="2000" b="1" dirty="0">
                          <a:solidFill>
                            <a:srgbClr val="FF0000"/>
                          </a:solidFill>
                        </a:rPr>
                        <a:t>Lost Opportunity</a:t>
                      </a:r>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7231467"/>
                  </a:ext>
                </a:extLst>
              </a:tr>
              <a:tr h="370840">
                <a:tc vMerge="1">
                  <a:txBody>
                    <a:bodyPr/>
                    <a:lstStyle/>
                    <a:p>
                      <a:endParaRPr lang="en-US" sz="1200" b="0" dirty="0">
                        <a:solidFill>
                          <a:schemeClr val="tx1"/>
                        </a:solidFill>
                      </a:endParaRPr>
                    </a:p>
                  </a:txBody>
                  <a:tcPr>
                    <a:noFill/>
                  </a:tcPr>
                </a:tc>
                <a:tc>
                  <a:txBody>
                    <a:bodyPr/>
                    <a:lstStyle/>
                    <a:p>
                      <a:r>
                        <a:rPr lang="en-US" sz="1800" b="0" dirty="0">
                          <a:solidFill>
                            <a:schemeClr val="tx1"/>
                          </a:solidFill>
                        </a:rPr>
                        <a:t>Effective</a:t>
                      </a:r>
                    </a:p>
                  </a:txBody>
                  <a:tcPr vert="vert270">
                    <a:lnR w="12700" cap="flat" cmpd="sng" algn="ctr">
                      <a:solidFill>
                        <a:schemeClr val="tx1"/>
                      </a:solidFill>
                      <a:prstDash val="solid"/>
                      <a:round/>
                      <a:headEnd type="none" w="med" len="med"/>
                      <a:tailEnd type="none" w="med" len="med"/>
                    </a:lnR>
                    <a:noFill/>
                  </a:tcPr>
                </a:tc>
                <a:tc>
                  <a:txBody>
                    <a:bodyPr/>
                    <a:lstStyle/>
                    <a:p>
                      <a:r>
                        <a:rPr lang="en-US" sz="2000" dirty="0"/>
                        <a:t>(2)</a:t>
                      </a:r>
                    </a:p>
                    <a:p>
                      <a:r>
                        <a:rPr lang="en-US" sz="2000" dirty="0"/>
                        <a:t>Wasted Investment</a:t>
                      </a:r>
                    </a:p>
                    <a:p>
                      <a:endParaRPr lang="en-US" sz="2000" dirty="0"/>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rgbClr val="00B050"/>
                          </a:solidFill>
                        </a:rPr>
                        <a:t>(4)</a:t>
                      </a:r>
                    </a:p>
                    <a:p>
                      <a:r>
                        <a:rPr lang="en-US" sz="2000" b="1" dirty="0">
                          <a:solidFill>
                            <a:srgbClr val="00B050"/>
                          </a:solidFill>
                        </a:rPr>
                        <a:t>SUCCESS!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7509323"/>
                  </a:ext>
                </a:extLst>
              </a:tr>
            </a:tbl>
          </a:graphicData>
        </a:graphic>
      </p:graphicFrame>
      <p:sp>
        <p:nvSpPr>
          <p:cNvPr id="5" name="TextBox 4">
            <a:extLst>
              <a:ext uri="{FF2B5EF4-FFF2-40B4-BE49-F238E27FC236}">
                <a16:creationId xmlns:a16="http://schemas.microsoft.com/office/drawing/2014/main" id="{C4FF6403-5B9C-66CF-6C5C-75EE38FE431B}"/>
              </a:ext>
            </a:extLst>
          </p:cNvPr>
          <p:cNvSpPr txBox="1"/>
          <p:nvPr/>
        </p:nvSpPr>
        <p:spPr>
          <a:xfrm>
            <a:off x="37945" y="6635940"/>
            <a:ext cx="2076209" cy="215444"/>
          </a:xfrm>
          <a:prstGeom prst="rect">
            <a:avLst/>
          </a:prstGeom>
          <a:noFill/>
        </p:spPr>
        <p:txBody>
          <a:bodyPr wrap="none" rtlCol="0">
            <a:spAutoFit/>
          </a:bodyPr>
          <a:lstStyle/>
          <a:p>
            <a:r>
              <a:rPr lang="en-US" sz="800" i="1" dirty="0"/>
              <a:t>Source:  “Advocacy”, John A. Daly, 2011</a:t>
            </a:r>
          </a:p>
        </p:txBody>
      </p:sp>
    </p:spTree>
    <p:extLst>
      <p:ext uri="{BB962C8B-B14F-4D97-AF65-F5344CB8AC3E}">
        <p14:creationId xmlns:p14="http://schemas.microsoft.com/office/powerpoint/2010/main" val="382014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lstStyle/>
          <a:p>
            <a:r>
              <a:rPr lang="en-US" dirty="0"/>
              <a:t>Why Advocate/Lobby?</a:t>
            </a:r>
          </a:p>
        </p:txBody>
      </p:sp>
      <p:sp>
        <p:nvSpPr>
          <p:cNvPr id="3" name="Content Placeholder 2">
            <a:extLst>
              <a:ext uri="{FF2B5EF4-FFF2-40B4-BE49-F238E27FC236}">
                <a16:creationId xmlns:a16="http://schemas.microsoft.com/office/drawing/2014/main" id="{FEEAE3BA-5489-DD2E-3C68-F91FA1C5A9FC}"/>
              </a:ext>
            </a:extLst>
          </p:cNvPr>
          <p:cNvSpPr>
            <a:spLocks noGrp="1"/>
          </p:cNvSpPr>
          <p:nvPr>
            <p:ph idx="1"/>
          </p:nvPr>
        </p:nvSpPr>
        <p:spPr/>
        <p:txBody>
          <a:bodyPr>
            <a:normAutofit/>
          </a:bodyPr>
          <a:lstStyle/>
          <a:p>
            <a:pPr eaLnBrk="1" hangingPunct="1"/>
            <a:r>
              <a:rPr lang="en-US" sz="2200" dirty="0"/>
              <a:t>Reasons for advocacy and direct lobbying are many and varied:</a:t>
            </a:r>
          </a:p>
          <a:p>
            <a:pPr lvl="1" eaLnBrk="1" hangingPunct="1"/>
            <a:r>
              <a:rPr lang="en-US" sz="2000" dirty="0"/>
              <a:t>To gain better laws</a:t>
            </a:r>
          </a:p>
          <a:p>
            <a:pPr lvl="1" eaLnBrk="1" hangingPunct="1"/>
            <a:r>
              <a:rPr lang="en-US" sz="2000" dirty="0"/>
              <a:t>To protect favorable laws</a:t>
            </a:r>
          </a:p>
          <a:p>
            <a:pPr lvl="1" eaLnBrk="1" hangingPunct="1"/>
            <a:r>
              <a:rPr lang="en-US" sz="2000" dirty="0"/>
              <a:t>To repeal unfavorable laws</a:t>
            </a:r>
          </a:p>
          <a:p>
            <a:pPr lvl="1" eaLnBrk="1" hangingPunct="1"/>
            <a:r>
              <a:rPr lang="en-US" sz="2000" dirty="0"/>
              <a:t>To stop unfavorable proposals (bills) from becoming law.</a:t>
            </a:r>
          </a:p>
          <a:p>
            <a:pPr lvl="1" eaLnBrk="1" hangingPunct="1"/>
            <a:r>
              <a:rPr lang="en-US" sz="2000" dirty="0"/>
              <a:t>To impact state executive agency decision making</a:t>
            </a:r>
          </a:p>
        </p:txBody>
      </p:sp>
    </p:spTree>
    <p:extLst>
      <p:ext uri="{BB962C8B-B14F-4D97-AF65-F5344CB8AC3E}">
        <p14:creationId xmlns:p14="http://schemas.microsoft.com/office/powerpoint/2010/main" val="788198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3A-339A-C4C6-CC8D-E6BC26D4769A}"/>
              </a:ext>
            </a:extLst>
          </p:cNvPr>
          <p:cNvSpPr>
            <a:spLocks noGrp="1"/>
          </p:cNvSpPr>
          <p:nvPr>
            <p:ph type="title"/>
          </p:nvPr>
        </p:nvSpPr>
        <p:spPr/>
        <p:txBody>
          <a:bodyPr/>
          <a:lstStyle/>
          <a:p>
            <a:r>
              <a:rPr lang="en-US" dirty="0"/>
              <a:t>Primary Focus Areas of Government</a:t>
            </a:r>
          </a:p>
        </p:txBody>
      </p:sp>
      <p:sp>
        <p:nvSpPr>
          <p:cNvPr id="3" name="Content Placeholder 2">
            <a:extLst>
              <a:ext uri="{FF2B5EF4-FFF2-40B4-BE49-F238E27FC236}">
                <a16:creationId xmlns:a16="http://schemas.microsoft.com/office/drawing/2014/main" id="{FEEAE3BA-5489-DD2E-3C68-F91FA1C5A9FC}"/>
              </a:ext>
            </a:extLst>
          </p:cNvPr>
          <p:cNvSpPr>
            <a:spLocks noGrp="1"/>
          </p:cNvSpPr>
          <p:nvPr>
            <p:ph idx="1"/>
          </p:nvPr>
        </p:nvSpPr>
        <p:spPr/>
        <p:txBody>
          <a:bodyPr>
            <a:normAutofit/>
          </a:bodyPr>
          <a:lstStyle/>
          <a:p>
            <a:pPr marL="0" marR="0" indent="0">
              <a:spcBef>
                <a:spcPts val="0"/>
              </a:spcBef>
              <a:spcAft>
                <a:spcPts val="0"/>
              </a:spcAft>
              <a:buNone/>
            </a:pPr>
            <a:r>
              <a:rPr lang="en-US" sz="2000" b="1" kern="100" dirty="0">
                <a:effectLst/>
                <a:latin typeface="Century Schoolbook" panose="02040604050505020304" pitchFamily="18" charset="0"/>
                <a:ea typeface="Times New Roman" panose="02020603050405020304" pitchFamily="18" charset="0"/>
                <a:cs typeface="Times New Roman" panose="02020603050405020304" pitchFamily="18" charset="0"/>
              </a:rPr>
              <a:t>Local Government</a:t>
            </a:r>
          </a:p>
          <a:p>
            <a:pPr>
              <a:spcBef>
                <a:spcPts val="0"/>
              </a:spcBef>
              <a:spcAft>
                <a:spcPts val="0"/>
              </a:spcAft>
            </a:pPr>
            <a:r>
              <a:rPr lang="en-US" kern="100" dirty="0">
                <a:latin typeface="Century Schoolbook" panose="02040604050505020304" pitchFamily="18" charset="0"/>
                <a:ea typeface="Times New Roman" panose="02020603050405020304" pitchFamily="18" charset="0"/>
                <a:cs typeface="Times New Roman" panose="02020603050405020304" pitchFamily="18" charset="0"/>
              </a:rPr>
              <a:t>Police, water, sewer, trash, power, parking, cable, etc.</a:t>
            </a:r>
            <a:endParaRPr lang="en-US" sz="1800" kern="1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2000" b="1" kern="100" dirty="0">
              <a:latin typeface="Century Schoolbook" panose="020406040505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b="1" kern="100" dirty="0">
                <a:latin typeface="Century Schoolbook" panose="02040604050505020304" pitchFamily="18" charset="0"/>
                <a:ea typeface="Times New Roman" panose="02020603050405020304" pitchFamily="18" charset="0"/>
                <a:cs typeface="Times New Roman" panose="02020603050405020304" pitchFamily="18" charset="0"/>
              </a:rPr>
              <a:t>State Government</a:t>
            </a:r>
          </a:p>
          <a:p>
            <a:pPr>
              <a:spcBef>
                <a:spcPts val="0"/>
              </a:spcBef>
              <a:spcAft>
                <a:spcPts val="0"/>
              </a:spcAft>
            </a:pPr>
            <a:r>
              <a:rPr lang="en-US" kern="100" dirty="0">
                <a:latin typeface="Century Schoolbook" panose="02040604050505020304" pitchFamily="18" charset="0"/>
                <a:ea typeface="Times New Roman" panose="02020603050405020304" pitchFamily="18" charset="0"/>
                <a:cs typeface="Times New Roman" panose="02020603050405020304" pitchFamily="18" charset="0"/>
              </a:rPr>
              <a:t>Education, voting and elections, state taxes, driver licenses, professional licenses, etc.</a:t>
            </a:r>
          </a:p>
          <a:p>
            <a:pPr marL="0" marR="0" indent="0">
              <a:spcBef>
                <a:spcPts val="0"/>
              </a:spcBef>
              <a:spcAft>
                <a:spcPts val="0"/>
              </a:spcAft>
              <a:buNone/>
            </a:pPr>
            <a:endParaRPr lang="en-US" sz="1800" kern="1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b="1" kern="100" dirty="0">
                <a:effectLst/>
                <a:latin typeface="Century Schoolbook" panose="02040604050505020304" pitchFamily="18" charset="0"/>
                <a:ea typeface="Times New Roman" panose="02020603050405020304" pitchFamily="18" charset="0"/>
                <a:cs typeface="Times New Roman" panose="02020603050405020304" pitchFamily="18" charset="0"/>
              </a:rPr>
              <a:t>Federal Government</a:t>
            </a:r>
          </a:p>
          <a:p>
            <a:pPr>
              <a:spcBef>
                <a:spcPts val="0"/>
              </a:spcBef>
              <a:spcAft>
                <a:spcPts val="0"/>
              </a:spcAft>
            </a:pPr>
            <a:r>
              <a:rPr lang="en-US" kern="100" dirty="0">
                <a:latin typeface="Century Schoolbook" panose="02040604050505020304" pitchFamily="18" charset="0"/>
                <a:ea typeface="Times New Roman" panose="02020603050405020304" pitchFamily="18" charset="0"/>
                <a:cs typeface="Times New Roman" panose="02020603050405020304" pitchFamily="18" charset="0"/>
              </a:rPr>
              <a:t>Defense, interstate commerce, monetary regulation, healthcare and retirement, federal taxes, etc.</a:t>
            </a:r>
            <a:endParaRPr lang="en-US" kern="100" dirty="0">
              <a:effectLst/>
              <a:latin typeface="Century Schoolbook" panose="020406040505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0D1022D-98C3-CEB7-7944-B72B3D7F8AD8}"/>
              </a:ext>
            </a:extLst>
          </p:cNvPr>
          <p:cNvSpPr/>
          <p:nvPr/>
        </p:nvSpPr>
        <p:spPr>
          <a:xfrm>
            <a:off x="1077686" y="2677886"/>
            <a:ext cx="8882743" cy="94705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71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97C1245213F64D8F97007E1C377683" ma:contentTypeVersion="8" ma:contentTypeDescription="Create a new document." ma:contentTypeScope="" ma:versionID="28e227b1e4971b341d2379fea61a238b">
  <xsd:schema xmlns:xsd="http://www.w3.org/2001/XMLSchema" xmlns:xs="http://www.w3.org/2001/XMLSchema" xmlns:p="http://schemas.microsoft.com/office/2006/metadata/properties" xmlns:ns3="770cb044-30ea-4317-af31-c03002a63673" xmlns:ns4="93735b7a-cd31-45d2-b3e0-2a3007d5a609" targetNamespace="http://schemas.microsoft.com/office/2006/metadata/properties" ma:root="true" ma:fieldsID="6657f419100a85d315db08cca04faf02" ns3:_="" ns4:_="">
    <xsd:import namespace="770cb044-30ea-4317-af31-c03002a63673"/>
    <xsd:import namespace="93735b7a-cd31-45d2-b3e0-2a3007d5a609"/>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KeyPoints" minOccurs="0"/>
                <xsd:element ref="ns4:MediaServiceKeyPoints" minOccurs="0"/>
                <xsd:element ref="ns3:SharedWithDetails" minOccurs="0"/>
                <xsd:element ref="ns3:SharingHintHash"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0cb044-30ea-4317-af31-c03002a636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735b7a-cd31-45d2-b3e0-2a3007d5a609"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E4E05A-D382-407F-B000-072079AADE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0cb044-30ea-4317-af31-c03002a63673"/>
    <ds:schemaRef ds:uri="93735b7a-cd31-45d2-b3e0-2a3007d5a6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6AC373-10B0-4306-994B-FE8A97C337B7}">
  <ds:schemaRefs>
    <ds:schemaRef ds:uri="93735b7a-cd31-45d2-b3e0-2a3007d5a609"/>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770cb044-30ea-4317-af31-c03002a63673"/>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769578B-C27E-43EA-BEA9-F0032D8443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TM03457515[[fn=View]]</Template>
  <TotalTime>10141</TotalTime>
  <Words>2929</Words>
  <Application>Microsoft Office PowerPoint</Application>
  <PresentationFormat>Widescreen</PresentationFormat>
  <Paragraphs>382</Paragraphs>
  <Slides>35</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Bookman Old Style</vt:lpstr>
      <vt:lpstr>Calibri</vt:lpstr>
      <vt:lpstr>Century Schoolbook</vt:lpstr>
      <vt:lpstr>Courier New</vt:lpstr>
      <vt:lpstr>Palatino Linotype</vt:lpstr>
      <vt:lpstr>Symbol</vt:lpstr>
      <vt:lpstr>Times New Roman</vt:lpstr>
      <vt:lpstr>Wingdings</vt:lpstr>
      <vt:lpstr>Wingdings 2</vt:lpstr>
      <vt:lpstr>View</vt:lpstr>
      <vt:lpstr>Amplifying Your Impact: Mastering Effective State Advocacy</vt:lpstr>
      <vt:lpstr>Welcome</vt:lpstr>
      <vt:lpstr>Pre-Session Polling</vt:lpstr>
      <vt:lpstr>Overview</vt:lpstr>
      <vt:lpstr>Learning Objectives &amp; Outcomes</vt:lpstr>
      <vt:lpstr>Defining Advocacy</vt:lpstr>
      <vt:lpstr>The Idea-Advocacy Matrix</vt:lpstr>
      <vt:lpstr>Why Advocate/Lobby?</vt:lpstr>
      <vt:lpstr>Primary Focus Areas of Government</vt:lpstr>
      <vt:lpstr>State Government Roles</vt:lpstr>
      <vt:lpstr>Who Do We Target with Advocacy/Lobbying?</vt:lpstr>
      <vt:lpstr>Things You Can Ask a Lawmaker to Do to Help Advance Your Issue(s)</vt:lpstr>
      <vt:lpstr>More Things You Can Ask a Lawmaker to Do …</vt:lpstr>
      <vt:lpstr>Things That Influence Lawmakers </vt:lpstr>
      <vt:lpstr>Relationship Building</vt:lpstr>
      <vt:lpstr>Developing an Advocacy Plan </vt:lpstr>
      <vt:lpstr>Distinguishing Between Strategy &amp; Tactics</vt:lpstr>
      <vt:lpstr>Context Matters</vt:lpstr>
      <vt:lpstr>Context Matters: Ohio Trends</vt:lpstr>
      <vt:lpstr>Key Steps in OESCA’S Advocacy Work</vt:lpstr>
      <vt:lpstr>Idea Assessment</vt:lpstr>
      <vt:lpstr>Research &amp; Data</vt:lpstr>
      <vt:lpstr>Enhancing Formal Arguments with Personal Stories</vt:lpstr>
      <vt:lpstr>Coalition Building</vt:lpstr>
      <vt:lpstr>Strategic Communication</vt:lpstr>
      <vt:lpstr>Grassroots Engagement</vt:lpstr>
      <vt:lpstr>Advocacy Tactics</vt:lpstr>
      <vt:lpstr>Advocacy Tactics (Cont.)</vt:lpstr>
      <vt:lpstr>Advocacy Tactics (Cont.)</vt:lpstr>
      <vt:lpstr>Advocacy Tools  OESCA ADVOCACY PAGE</vt:lpstr>
      <vt:lpstr>The “Knowledge-Feeling” Matrix</vt:lpstr>
      <vt:lpstr>Advocacy Do’s &amp; Don’ts</vt:lpstr>
      <vt:lpstr>Resources</vt:lpstr>
      <vt:lpstr>Discussion Questions</vt:lpstr>
      <vt:lpstr>Craig Burford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Amplifying Your Impact: Mastering Effective State Advocacy</dc:title>
  <dc:creator>Craig Burford</dc:creator>
  <cp:lastModifiedBy>Craig Burford</cp:lastModifiedBy>
  <cp:revision>6</cp:revision>
  <dcterms:created xsi:type="dcterms:W3CDTF">2023-11-18T12:09:31Z</dcterms:created>
  <dcterms:modified xsi:type="dcterms:W3CDTF">2023-11-29T21:11:52Z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0x0101008E97C1245213F64D8F97007E1C377683</vt:lpwstr>
  </property>
</Properties>
</file>