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Lst>
  <p:sldSz cy="5143500" cx="9144000"/>
  <p:notesSz cx="6858000" cy="9144000"/>
  <p:embeddedFontLst>
    <p:embeddedFont>
      <p:font typeface="Montserrat"/>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4CB0C21-1B0A-4130-800B-2050B62F96B7}">
  <a:tblStyle styleId="{24CB0C21-1B0A-4130-800B-2050B62F96B7}"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C5A08DC4-631F-4941-BD2C-0C7BBE785398}"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EBEB1A7-891A-4DE4-A10D-ED8257001249}" styleName="Table_2">
    <a:wholeTbl>
      <a:tcTxStyle>
        <a:font>
          <a:latin typeface="Arial"/>
          <a:ea typeface="Arial"/>
          <a:cs typeface="Arial"/>
        </a:font>
        <a:srgbClr val="000000"/>
      </a:tcTxStyle>
      <a:tcStyle>
        <a:tcBdr>
          <a:left>
            <a:ln cap="flat" cmpd="sng" w="12650">
              <a:solidFill>
                <a:srgbClr val="A3A3A3"/>
              </a:solidFill>
              <a:prstDash val="solid"/>
              <a:round/>
              <a:headEnd len="sm" w="sm" type="none"/>
              <a:tailEnd len="sm" w="sm" type="none"/>
            </a:ln>
          </a:left>
          <a:right>
            <a:ln cap="flat" cmpd="sng" w="12650">
              <a:solidFill>
                <a:srgbClr val="A3A3A3"/>
              </a:solidFill>
              <a:prstDash val="solid"/>
              <a:round/>
              <a:headEnd len="sm" w="sm" type="none"/>
              <a:tailEnd len="sm" w="sm" type="none"/>
            </a:ln>
          </a:right>
          <a:top>
            <a:ln cap="flat" cmpd="sng" w="12650">
              <a:solidFill>
                <a:srgbClr val="A3A3A3"/>
              </a:solidFill>
              <a:prstDash val="solid"/>
              <a:round/>
              <a:headEnd len="sm" w="sm" type="none"/>
              <a:tailEnd len="sm" w="sm" type="none"/>
            </a:ln>
          </a:top>
          <a:bottom>
            <a:ln cap="flat" cmpd="sng" w="12650">
              <a:solidFill>
                <a:srgbClr val="A3A3A3"/>
              </a:solidFill>
              <a:prstDash val="solid"/>
              <a:round/>
              <a:headEnd len="sm" w="sm" type="none"/>
              <a:tailEnd len="sm" w="sm" type="none"/>
            </a:ln>
          </a:bottom>
          <a:insideH>
            <a:ln cap="flat" cmpd="sng" w="12650">
              <a:solidFill>
                <a:srgbClr val="A3A3A3"/>
              </a:solidFill>
              <a:prstDash val="solid"/>
              <a:round/>
              <a:headEnd len="sm" w="sm" type="none"/>
              <a:tailEnd len="sm" w="sm" type="none"/>
            </a:ln>
          </a:insideH>
          <a:insideV>
            <a:ln cap="flat" cmpd="sng" w="12650">
              <a:solidFill>
                <a:srgbClr val="A3A3A3"/>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Montserrat-italic.fntdata"/><Relationship Id="rId61" Type="http://schemas.openxmlformats.org/officeDocument/2006/relationships/font" Target="fonts/Montserrat-bold.fntdata"/><Relationship Id="rId20" Type="http://schemas.openxmlformats.org/officeDocument/2006/relationships/slide" Target="slides/slide14.xml"/><Relationship Id="rId63" Type="http://schemas.openxmlformats.org/officeDocument/2006/relationships/font" Target="fonts/Montserrat-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Montserrat-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Vt4OVSGvIupivqi42FST0Ev7pNF364vHVhtIXsIce3Q/edit?usp=sharing" TargetMode="External"/><Relationship Id="rId3" Type="http://schemas.openxmlformats.org/officeDocument/2006/relationships/hyperlink" Target="https://bit.ly/datacoaching22" TargetMode="External"/><Relationship Id="rId4" Type="http://schemas.openxmlformats.org/officeDocument/2006/relationships/hyperlink" Target="https://docs.google.com/presentation/d/e/2PACX-1vROipQcivOgVPf1DOVh7CzoCOW9L0McA4hFfBE7dPzp5NWr1nkzOXJ6NmGRxNWPLNKbtKneBR3A3heD/pub?start=false&amp;loop=false&amp;delayms=3000"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eativesandbox.solutions/how-to-spruce-up-your-zoom-chat-game/"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wYdULE7VTGAi4mdRZPnOsJGSC9AbuSSOhSk_NRhC05A/present"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ducation.ohio.gov/getattachment/Topics/Teaching/Educator-Evaluation-System/Ohio-s-Teacher-Evaluation-System/OTES-2-0/Ohio-Teacher-Performance-Evaluation-Rubric-OTES-2-0.pdf.aspx?lang=en-US"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wYdULE7VTGAi4mdRZPnOsJGSC9AbuSSOhSk_NRhC05A/present"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h-ost.portal.cambiumast.com/resources/general-resources/performance-level-descriptors/science-plds"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education.ohio.gov/getattachment/Topics/Learning-in-Ohio/Science/Ohios-Learning-Standards-and-MC/SciFinalStandardsMC060719.pdf.aspx?lang=en-US" TargetMode="External"/><Relationship Id="rId3" Type="http://schemas.openxmlformats.org/officeDocument/2006/relationships/hyperlink" Target="https://drive.google.com/drive/folders/1XJ9CeJWNkhCNuYa1BSfa-rhiaaPv5CGq" TargetMode="External"/><Relationship Id="rId4" Type="http://schemas.openxmlformats.org/officeDocument/2006/relationships/hyperlink" Target="https://drive.google.com/file/d/1fSzSj3fBTvd1wpxLdxWf9ZuMEC5prdp8/view?usp=sharing"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e/2PACX-1vQzahW83xA_Pp_3uKesNAPGST0mx3RH9ARSwXovA6gQ1NkEydYwavOT5z57MtbfJSwapn8n3yJsDPWR/pub?start=false&amp;loop=false&amp;delayms=3000" TargetMode="External"/><Relationship Id="rId3" Type="http://schemas.openxmlformats.org/officeDocument/2006/relationships/hyperlink" Target="https://drive.google.com/file/d/1erRuyHzKxTGlgiypJfWDULfLeLYwkNcQ/view?usp=sharing"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e/2PACX-1vQzahW83xA_Pp_3uKesNAPGST0mx3RH9ARSwXovA6gQ1NkEydYwavOT5z57MtbfJSwapn8n3yJsDPWR/pub?start=false&amp;loop=false&amp;delayms=3000" TargetMode="External"/><Relationship Id="rId3" Type="http://schemas.openxmlformats.org/officeDocument/2006/relationships/hyperlink" Target="https://drive.google.com/file/d/1erRuyHzKxTGlgiypJfWDULfLeLYwkNcQ/view?usp=sharing"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e/2PACX-1vQzahW83xA_Pp_3uKesNAPGST0mx3RH9ARSwXovA6gQ1NkEydYwavOT5z57MtbfJSwapn8n3yJsDPWR/pub?start=false&amp;loop=false&amp;delayms=3000" TargetMode="External"/><Relationship Id="rId3" Type="http://schemas.openxmlformats.org/officeDocument/2006/relationships/hyperlink" Target="https://drive.google.com/file/d/1erRuyHzKxTGlgiypJfWDULfLeLYwkNcQ/view?usp=sharing" TargetMode="External"/><Relationship Id="rId4" Type="http://schemas.openxmlformats.org/officeDocument/2006/relationships/hyperlink" Target="https://education.ohio.gov/getattachment/Topics/Learning-in-Ohio/Science/Ohios-Learning-Standards-and-MC/SciFinalStandardsMC060719.pdf.aspx?lang=en-US" TargetMode="External"/><Relationship Id="rId5" Type="http://schemas.openxmlformats.org/officeDocument/2006/relationships/hyperlink" Target="https://oh-ost.portal.cambiumast.com/-/media/project/client-portals/ohio-ost/pdf/2014q3/test_specifications_g8_science.pdf"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arFogiAH698"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QWYbLWbDZpr5KqL-Dsm0ONeCcWx52vK1rSePsVs4z08/copy"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ducation.ohio.gov/Topics/Data/Regional-Data-Leads"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W4rRsssiuBIw6c0aoGxrRe3zQieCmYKhFSky-0RL7Yc/edit?usp=sharing"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atch.screencastify.com/v/iuwlP30nFtBoNf3wkeXj" TargetMode="External"/><Relationship Id="rId3" Type="http://schemas.openxmlformats.org/officeDocument/2006/relationships/hyperlink" Target="https://watch.screencastify.com/v/MNc1JoXhQusJ67uCM6YT" TargetMode="External"/><Relationship Id="rId4" Type="http://schemas.openxmlformats.org/officeDocument/2006/relationships/hyperlink" Target="https://watch.screencastify.com/v/tf9SQhsswdrm97W3PZzJ"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1179c29b137_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g1179c29b137_3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(5 minutes)</a:t>
            </a:r>
            <a:endParaRPr/>
          </a:p>
          <a:p>
            <a:pPr indent="0" lvl="0" marL="0" rtl="0" algn="l">
              <a:lnSpc>
                <a:spcPct val="100000"/>
              </a:lnSpc>
              <a:spcBef>
                <a:spcPts val="0"/>
              </a:spcBef>
              <a:spcAft>
                <a:spcPts val="0"/>
              </a:spcAft>
              <a:buSzPts val="1100"/>
              <a:buNone/>
            </a:pPr>
            <a:r>
              <a:rPr lang="en"/>
              <a:t>Welcome. Introductions, housekeeping.</a:t>
            </a:r>
            <a:endParaRPr/>
          </a:p>
          <a:p>
            <a:pPr indent="0" lvl="0" marL="0" rtl="0" algn="l">
              <a:lnSpc>
                <a:spcPct val="100000"/>
              </a:lnSpc>
              <a:spcBef>
                <a:spcPts val="0"/>
              </a:spcBef>
              <a:spcAft>
                <a:spcPts val="0"/>
              </a:spcAft>
              <a:buSzPts val="1100"/>
              <a:buNone/>
            </a:pPr>
            <a:r>
              <a:rPr lang="en"/>
              <a:t>Thank you for choosing to spend some time with us today. There is a document with links to the slides and the resources for the module. The link will be placed in the chat and the bit.ly link is on this first slide.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Resource Document</a:t>
            </a:r>
            <a:endParaRPr/>
          </a:p>
          <a:p>
            <a:pPr indent="0" lvl="0" marL="0" rtl="0" algn="l">
              <a:lnSpc>
                <a:spcPct val="100000"/>
              </a:lnSpc>
              <a:spcBef>
                <a:spcPts val="0"/>
              </a:spcBef>
              <a:spcAft>
                <a:spcPts val="0"/>
              </a:spcAft>
              <a:buSzPts val="1100"/>
              <a:buNone/>
            </a:pPr>
            <a:r>
              <a:rPr lang="en" u="sng">
                <a:solidFill>
                  <a:schemeClr val="hlink"/>
                </a:solidFill>
                <a:hlinkClick r:id="rId2"/>
              </a:rPr>
              <a:t>https://docs.google.com/document/d/1Vt4OVSGvIupivqi42FST0Ev7pNF364vHVhtIXsIce3Q/copy</a:t>
            </a:r>
            <a:endParaRPr/>
          </a:p>
          <a:p>
            <a:pPr indent="0" lvl="0" marL="0" rtl="0" algn="l">
              <a:spcBef>
                <a:spcPts val="0"/>
              </a:spcBef>
              <a:spcAft>
                <a:spcPts val="0"/>
              </a:spcAft>
              <a:buSzPts val="1100"/>
              <a:buNone/>
            </a:pPr>
            <a:r>
              <a:rPr lang="en" sz="1200" u="sng">
                <a:solidFill>
                  <a:schemeClr val="hlink"/>
                </a:solidFill>
                <a:hlinkClick r:id="rId3"/>
              </a:rPr>
              <a:t>bit.ly/datacoaching22</a:t>
            </a:r>
            <a:r>
              <a:rPr lang="en" sz="1200"/>
              <a:t> </a:t>
            </a:r>
            <a:endParaRPr sz="700"/>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Link to published version of the slidedeck </a:t>
            </a:r>
            <a:endParaRPr/>
          </a:p>
          <a:p>
            <a:pPr indent="0" lvl="0" marL="0" rtl="0" algn="l">
              <a:lnSpc>
                <a:spcPct val="100000"/>
              </a:lnSpc>
              <a:spcBef>
                <a:spcPts val="0"/>
              </a:spcBef>
              <a:spcAft>
                <a:spcPts val="0"/>
              </a:spcAft>
              <a:buSzPts val="1100"/>
              <a:buNone/>
            </a:pPr>
            <a:r>
              <a:rPr lang="en" u="sng">
                <a:solidFill>
                  <a:schemeClr val="hlink"/>
                </a:solidFill>
                <a:hlinkClick r:id="rId4"/>
              </a:rPr>
              <a:t>https://docs.google.com/presentation/d/e/2PACX-1vROipQcivOgVPf1DOVh7CzoCOW9L0McA4hFfBE7dPzp5NWr1nkzOXJ6NmGRxNWPLNKbtKneBR3A3heD/pub?start=false&amp;loop=false&amp;delayms=3000</a:t>
            </a:r>
            <a:r>
              <a:rPr lang="en"/>
              <a: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179c29b137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179c29b137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If running this PD electronically, complete this as a cascading chat (also known as a waterfall chat: </a:t>
            </a:r>
            <a:r>
              <a:rPr lang="en" sz="1200" u="sng">
                <a:solidFill>
                  <a:schemeClr val="hlink"/>
                </a:solidFill>
                <a:hlinkClick r:id="rId2"/>
              </a:rPr>
              <a:t>https://creativesandbox.solutions/how-to-spruce-up-your-zoom-chat-game/</a:t>
            </a:r>
            <a:r>
              <a:rPr lang="en" sz="1200">
                <a:solidFill>
                  <a:schemeClr val="dk1"/>
                </a:solidFill>
              </a:rPr>
              <a:t>).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We are going to be doing a c</a:t>
            </a:r>
            <a:r>
              <a:rPr lang="en" sz="1200">
                <a:solidFill>
                  <a:schemeClr val="dk1"/>
                </a:solidFill>
              </a:rPr>
              <a:t>ascading chat, which simply means you are going to answer the question in the chat, but won’t hit enter until I say “go”. When I say “go” you will then hit enter and we will review the responses.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b="1" lang="en" sz="1200">
                <a:solidFill>
                  <a:schemeClr val="dk1"/>
                </a:solidFill>
              </a:rPr>
              <a:t>Think about this question: </a:t>
            </a:r>
            <a:br>
              <a:rPr b="1" lang="en" sz="1200">
                <a:solidFill>
                  <a:schemeClr val="dk1"/>
                </a:solidFill>
              </a:rPr>
            </a:br>
            <a:r>
              <a:rPr lang="en" sz="1200">
                <a:solidFill>
                  <a:schemeClr val="dk1"/>
                </a:solidFill>
              </a:rPr>
              <a:t>Knowing the data sources you’ve sorted and the examples we have provided, what questions might you ask in order to analyze the data?</a:t>
            </a:r>
            <a:endParaRPr sz="1200">
              <a:solidFill>
                <a:schemeClr val="dk1"/>
              </a:solidFill>
            </a:endParaRPr>
          </a:p>
          <a:p>
            <a:pPr indent="0" lvl="0" marL="0" rtl="0" algn="l">
              <a:spcBef>
                <a:spcPts val="120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1edf735a3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1edf735a3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Here is an accomplished singer checklist that a JH Choir teacher is using to gather data. We will be watching a short video (5:13 mins.) that highlights a </a:t>
            </a:r>
            <a:r>
              <a:rPr lang="en" sz="1200">
                <a:solidFill>
                  <a:schemeClr val="dk1"/>
                </a:solidFill>
              </a:rPr>
              <a:t>conversation</a:t>
            </a:r>
            <a:r>
              <a:rPr lang="en" sz="1200">
                <a:solidFill>
                  <a:schemeClr val="dk1"/>
                </a:solidFill>
              </a:rPr>
              <a:t> focused on analyzing the data she has collected. </a:t>
            </a:r>
            <a:r>
              <a:rPr lang="en" sz="1200">
                <a:solidFill>
                  <a:schemeClr val="dk1"/>
                </a:solidFill>
              </a:rPr>
              <a:t>Observe</a:t>
            </a:r>
            <a:r>
              <a:rPr lang="en" sz="1200">
                <a:solidFill>
                  <a:schemeClr val="dk1"/>
                </a:solidFill>
              </a:rPr>
              <a:t> the questions that are being asked to support prompting and helping the teacher explain her analysis.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After watching the video:</a:t>
            </a:r>
            <a:endParaRPr sz="1200">
              <a:solidFill>
                <a:schemeClr val="dk1"/>
              </a:solidFill>
            </a:endParaRPr>
          </a:p>
          <a:p>
            <a:pPr indent="0" lvl="0" marL="0" rtl="0" algn="l">
              <a:spcBef>
                <a:spcPts val="0"/>
              </a:spcBef>
              <a:spcAft>
                <a:spcPts val="0"/>
              </a:spcAft>
              <a:buNone/>
            </a:pPr>
            <a:r>
              <a:rPr lang="en" sz="1200">
                <a:solidFill>
                  <a:schemeClr val="dk1"/>
                </a:solidFill>
              </a:rPr>
              <a:t>What were some key </a:t>
            </a:r>
            <a:r>
              <a:rPr lang="en" sz="1200">
                <a:solidFill>
                  <a:schemeClr val="dk1"/>
                </a:solidFill>
              </a:rPr>
              <a:t>questions that were asked? </a:t>
            </a:r>
            <a:endParaRPr sz="1200">
              <a:solidFill>
                <a:schemeClr val="dk1"/>
              </a:solidFill>
            </a:endParaRPr>
          </a:p>
          <a:p>
            <a:pPr indent="0" lvl="0" marL="0" rtl="0" algn="l">
              <a:spcBef>
                <a:spcPts val="0"/>
              </a:spcBef>
              <a:spcAft>
                <a:spcPts val="0"/>
              </a:spcAft>
              <a:buNone/>
            </a:pPr>
            <a:r>
              <a:rPr lang="en" sz="1200">
                <a:solidFill>
                  <a:schemeClr val="dk1"/>
                </a:solidFill>
              </a:rPr>
              <a:t>What did you observe in the teacher’s response that would align to analyzing data in the OTES 2.0 rubric?</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179c29b137_1_3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179c29b137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lang="en">
                <a:solidFill>
                  <a:schemeClr val="dk1"/>
                </a:solidFill>
              </a:rPr>
              <a:t>Remind participants that the link is also on the Resource Document.)</a:t>
            </a:r>
            <a:endParaRPr>
              <a:solidFill>
                <a:schemeClr val="dk1"/>
              </a:solidFill>
            </a:endParaRPr>
          </a:p>
          <a:p>
            <a:pPr indent="0" lvl="0" marL="0" rtl="0" algn="l">
              <a:spcBef>
                <a:spcPts val="0"/>
              </a:spcBef>
              <a:spcAft>
                <a:spcPts val="0"/>
              </a:spcAft>
              <a:buNone/>
            </a:pPr>
            <a:r>
              <a:rPr lang="en"/>
              <a:t>Introduce participants to the idea that all of the questions that you mentioned are great questions. The ones that are on the screen are questions that have been shown by research as questions that encourage people to actually make sense of data in an educational setting. (see DataWise). This is a template that you can use a coaching tool when you are having coaching </a:t>
            </a:r>
            <a:r>
              <a:rPr lang="en"/>
              <a:t>conversations</a:t>
            </a:r>
            <a:r>
              <a:rPr lang="en"/>
              <a:t> with teachers. Tell participants that they will be using the notetaker as we analyze a set of data for a teacher </a:t>
            </a:r>
            <a:r>
              <a:rPr lang="en"/>
              <a:t>Mrs. Jackson</a:t>
            </a:r>
            <a:r>
              <a:rPr lang="en"/>
              <a:t> is a fictional fourth grade teacher.  With that being said, you will use your resource sheet to access this note taker - you will be forced to make a copy.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179c29b137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179c29b137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Read the slide as is.  Give </a:t>
            </a:r>
            <a:r>
              <a:rPr lang="en">
                <a:solidFill>
                  <a:schemeClr val="dk1"/>
                </a:solidFill>
              </a:rPr>
              <a:t>participants</a:t>
            </a:r>
            <a:r>
              <a:rPr lang="en">
                <a:solidFill>
                  <a:schemeClr val="dk1"/>
                </a:solidFill>
              </a:rPr>
              <a:t> time to review the data (by clicking on the image, you can access </a:t>
            </a:r>
            <a:r>
              <a:rPr lang="en">
                <a:solidFill>
                  <a:schemeClr val="dk1"/>
                </a:solidFill>
              </a:rPr>
              <a:t>Mrs. Jackson</a:t>
            </a:r>
            <a:r>
              <a:rPr lang="en">
                <a:solidFill>
                  <a:schemeClr val="dk1"/>
                </a:solidFill>
              </a:rPr>
              <a:t>’s data).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Highlights of the data represent the following. Do a talk-aloud.  Add this information to the notetaker.   Results are on the next slide.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DOK 2 not as well</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Modeling and reasoning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Not stretching kids- developing conceptual understanding of content</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Stretch question: is this HQSD? Street data?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1688525225_0_4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1688525225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Share out thinking.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179c29b137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179c29b137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Reviewing </a:t>
            </a:r>
            <a:r>
              <a:rPr lang="en"/>
              <a:t>Mrs. Jackson</a:t>
            </a:r>
            <a:r>
              <a:rPr lang="en"/>
              <a:t>’s Value-Added Data we are going to ask that you use your notetaker to analyze the data within this report.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a reminder the blue bar is last year’s data and the gold bar is the previous year 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Some questions that could be used to prompt teachers are:</a:t>
            </a:r>
            <a:endParaRPr/>
          </a:p>
          <a:p>
            <a:pPr indent="-298450" lvl="0" marL="457200" rtl="0" algn="l">
              <a:spcBef>
                <a:spcPts val="0"/>
              </a:spcBef>
              <a:spcAft>
                <a:spcPts val="0"/>
              </a:spcAft>
              <a:buSzPts val="1100"/>
              <a:buAutoNum type="arabicPeriod"/>
            </a:pPr>
            <a:r>
              <a:rPr lang="en"/>
              <a:t>Which groups of students are making growth?</a:t>
            </a:r>
            <a:endParaRPr/>
          </a:p>
          <a:p>
            <a:pPr indent="-298450" lvl="0" marL="457200" rtl="0" algn="l">
              <a:spcBef>
                <a:spcPts val="0"/>
              </a:spcBef>
              <a:spcAft>
                <a:spcPts val="0"/>
              </a:spcAft>
              <a:buSzPts val="1100"/>
              <a:buAutoNum type="arabicPeriod"/>
            </a:pPr>
            <a:r>
              <a:rPr lang="en"/>
              <a:t>Which groups of students are not making growth?</a:t>
            </a:r>
            <a:endParaRPr/>
          </a:p>
          <a:p>
            <a:pPr indent="-298450" lvl="0" marL="457200" rtl="0" algn="l">
              <a:spcBef>
                <a:spcPts val="0"/>
              </a:spcBef>
              <a:spcAft>
                <a:spcPts val="0"/>
              </a:spcAft>
              <a:buSzPts val="1100"/>
              <a:buAutoNum type="arabicPeriod"/>
            </a:pPr>
            <a:r>
              <a:rPr lang="en"/>
              <a:t>How is the trend overtime </a:t>
            </a:r>
            <a:r>
              <a:rPr lang="en"/>
              <a:t>represented in this groups?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have participants briefly share out their analysis.</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1688525225_0_5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1688525225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Referring</a:t>
            </a:r>
            <a:r>
              <a:rPr lang="en"/>
              <a:t> back to the key questions within our notetaker here are some possible responses and additional questions that could be </a:t>
            </a:r>
            <a:r>
              <a:rPr lang="en"/>
              <a:t>asked to prompt the teacher to analyze the data at a deeper level.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through the chart)</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solidFill>
                  <a:srgbClr val="C00000"/>
                </a:solidFill>
              </a:rPr>
              <a:t>Here is a link to an additional resource that may </a:t>
            </a:r>
            <a:r>
              <a:rPr b="1" lang="en">
                <a:solidFill>
                  <a:srgbClr val="C00000"/>
                </a:solidFill>
              </a:rPr>
              <a:t>help</a:t>
            </a:r>
            <a:r>
              <a:rPr b="1" lang="en">
                <a:solidFill>
                  <a:srgbClr val="C00000"/>
                </a:solidFill>
              </a:rPr>
              <a:t> you as you have </a:t>
            </a:r>
            <a:r>
              <a:rPr b="1" lang="en">
                <a:solidFill>
                  <a:srgbClr val="C00000"/>
                </a:solidFill>
              </a:rPr>
              <a:t>conversations</a:t>
            </a:r>
            <a:r>
              <a:rPr b="1" lang="en">
                <a:solidFill>
                  <a:srgbClr val="C00000"/>
                </a:solidFill>
              </a:rPr>
              <a:t> around Value-Added reports. You will find there are in many </a:t>
            </a:r>
            <a:r>
              <a:rPr b="1" lang="en">
                <a:solidFill>
                  <a:srgbClr val="C00000"/>
                </a:solidFill>
              </a:rPr>
              <a:t>conversation</a:t>
            </a:r>
            <a:r>
              <a:rPr b="1" lang="en">
                <a:solidFill>
                  <a:srgbClr val="C00000"/>
                </a:solidFill>
              </a:rPr>
              <a:t> starters and questions throughout the flipbook can provide support. </a:t>
            </a:r>
            <a:endParaRPr b="1">
              <a:solidFill>
                <a:srgbClr val="C00000"/>
              </a:solidFill>
            </a:endParaRPr>
          </a:p>
          <a:p>
            <a:pPr indent="0" lvl="0" marL="0" rtl="0" algn="l">
              <a:spcBef>
                <a:spcPts val="0"/>
              </a:spcBef>
              <a:spcAft>
                <a:spcPts val="0"/>
              </a:spcAft>
              <a:buClr>
                <a:schemeClr val="dk1"/>
              </a:buClr>
              <a:buSzPts val="1100"/>
              <a:buFont typeface="Arial"/>
              <a:buNone/>
            </a:pPr>
            <a:r>
              <a:rPr lang="en" sz="1000" u="sng">
                <a:solidFill>
                  <a:schemeClr val="hlink"/>
                </a:solidFill>
                <a:hlinkClick r:id="rId2"/>
              </a:rPr>
              <a:t>https://docs.google.com/presentation/d/1wYdULE7VTGAi4mdRZPnOsJGSC9AbuSSOhSk_NRhC05A/present</a:t>
            </a:r>
            <a:endParaRPr sz="1000">
              <a:solidFill>
                <a:schemeClr val="dk1"/>
              </a:solidFill>
            </a:endParaRPr>
          </a:p>
          <a:p>
            <a:pPr indent="0" lvl="0" marL="0" rtl="0" algn="l">
              <a:spcBef>
                <a:spcPts val="0"/>
              </a:spcBef>
              <a:spcAft>
                <a:spcPts val="0"/>
              </a:spcAft>
              <a:buNone/>
            </a:pPr>
            <a:r>
              <a:t/>
            </a:r>
            <a:endParaRPr b="1">
              <a:solidFill>
                <a:srgbClr val="C00000"/>
              </a:solidFill>
            </a:endParaRPr>
          </a:p>
          <a:p>
            <a:pPr indent="0" lvl="0" marL="0" rtl="0" algn="l">
              <a:spcBef>
                <a:spcPts val="0"/>
              </a:spcBef>
              <a:spcAft>
                <a:spcPts val="0"/>
              </a:spcAft>
              <a:buNone/>
            </a:pPr>
            <a:r>
              <a:rPr b="1" lang="en">
                <a:solidFill>
                  <a:srgbClr val="C00000"/>
                </a:solidFill>
              </a:rPr>
              <a:t>Link for Value-Added flipchat is on the slide for participants to access. </a:t>
            </a:r>
            <a:endParaRPr b="1">
              <a:solidFill>
                <a:srgbClr val="C00000"/>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179c29b137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 going to leave you with these two overarching questions as we move into “Planning” component:</a:t>
            </a:r>
            <a:endParaRPr>
              <a:solidFill>
                <a:schemeClr val="dk1"/>
              </a:solidFill>
            </a:endParaRPr>
          </a:p>
          <a:p>
            <a:pPr indent="-304800" lvl="0" marL="457200" rtl="0" algn="l">
              <a:lnSpc>
                <a:spcPct val="105000"/>
              </a:lnSpc>
              <a:spcBef>
                <a:spcPts val="0"/>
              </a:spcBef>
              <a:spcAft>
                <a:spcPts val="0"/>
              </a:spcAft>
              <a:buClr>
                <a:srgbClr val="C00000"/>
              </a:buClr>
              <a:buSzPts val="1200"/>
              <a:buChar char="●"/>
            </a:pPr>
            <a:r>
              <a:rPr lang="en" sz="1200">
                <a:solidFill>
                  <a:srgbClr val="C00000"/>
                </a:solidFill>
              </a:rPr>
              <a:t>How is analyzing data important </a:t>
            </a:r>
            <a:r>
              <a:rPr lang="en" sz="1200" u="sng">
                <a:solidFill>
                  <a:srgbClr val="C00000"/>
                </a:solidFill>
              </a:rPr>
              <a:t>beyond</a:t>
            </a:r>
            <a:r>
              <a:rPr lang="en" sz="1200">
                <a:solidFill>
                  <a:srgbClr val="C00000"/>
                </a:solidFill>
              </a:rPr>
              <a:t> </a:t>
            </a:r>
            <a:r>
              <a:rPr b="1" lang="en" sz="1200">
                <a:solidFill>
                  <a:srgbClr val="C00000"/>
                </a:solidFill>
              </a:rPr>
              <a:t>HQSD?</a:t>
            </a:r>
            <a:endParaRPr sz="1200">
              <a:solidFill>
                <a:srgbClr val="C00000"/>
              </a:solidFill>
            </a:endParaRPr>
          </a:p>
          <a:p>
            <a:pPr indent="-304800" lvl="0" marL="457200" rtl="0" algn="l">
              <a:lnSpc>
                <a:spcPct val="80000"/>
              </a:lnSpc>
              <a:spcBef>
                <a:spcPts val="1000"/>
              </a:spcBef>
              <a:spcAft>
                <a:spcPts val="0"/>
              </a:spcAft>
              <a:buClr>
                <a:srgbClr val="C00000"/>
              </a:buClr>
              <a:buSzPts val="1200"/>
              <a:buChar char="●"/>
            </a:pPr>
            <a:r>
              <a:rPr lang="en" sz="1200">
                <a:solidFill>
                  <a:srgbClr val="C00000"/>
                </a:solidFill>
              </a:rPr>
              <a:t>Go back to your jamboard, think about where you have placed the various data sources? How might you adjust the Jamboard?</a:t>
            </a:r>
            <a:endParaRPr sz="500">
              <a:solidFill>
                <a:srgbClr val="C00000"/>
              </a:solidFill>
            </a:endParaRPr>
          </a:p>
          <a:p>
            <a:pPr indent="0" lvl="0" marL="0" rtl="0" algn="l">
              <a:spcBef>
                <a:spcPts val="1000"/>
              </a:spcBef>
              <a:spcAft>
                <a:spcPts val="0"/>
              </a:spcAft>
              <a:buNone/>
            </a:pPr>
            <a:r>
              <a:t/>
            </a:r>
            <a:endParaRPr/>
          </a:p>
        </p:txBody>
      </p:sp>
      <p:sp>
        <p:nvSpPr>
          <p:cNvPr id="244" name="Google Shape;244;g1179c29b137_1_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1688525225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1688525225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solidFill>
                  <a:srgbClr val="333333"/>
                </a:solidFill>
                <a:highlight>
                  <a:srgbClr val="EEEEEE"/>
                </a:highlight>
              </a:rPr>
              <a:t>Another component of the Data Coaching Cycle is Planning, which also includes reflecting.</a:t>
            </a:r>
            <a:r>
              <a:rPr lang="en" sz="1500">
                <a:solidFill>
                  <a:srgbClr val="333333"/>
                </a:solidFill>
                <a:highlight>
                  <a:srgbClr val="EEEEEE"/>
                </a:highlight>
              </a:rPr>
              <a:t> Our focus is on how to use trends and patterns within data sources to coach teachers to plan appropriate instruction for students.</a:t>
            </a:r>
            <a:endParaRPr sz="1500">
              <a:solidFill>
                <a:srgbClr val="333333"/>
              </a:solidFill>
              <a:highlight>
                <a:srgbClr val="EEEEEE"/>
              </a:highligh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1688525225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1688525225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solidFill>
                  <a:srgbClr val="333333"/>
                </a:solidFill>
                <a:highlight>
                  <a:srgbClr val="EEEEEE"/>
                </a:highlight>
              </a:rPr>
              <a:t>How have you used data to coach teachers to plan for instruction and learning for their students? Please share a strategy or practice by unmuting or placing in the chat.</a:t>
            </a:r>
            <a:endParaRPr sz="1500">
              <a:solidFill>
                <a:srgbClr val="333333"/>
              </a:solidFill>
              <a:highlight>
                <a:srgbClr val="EEEEEE"/>
              </a:highlight>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179c29b137_3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g1179c29b137_3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000"/>
              <a:buFont typeface="Arial"/>
              <a:buNone/>
            </a:pPr>
            <a:r>
              <a:rPr lang="en"/>
              <a:t>(1-2 minutes)</a:t>
            </a:r>
            <a:endParaRPr/>
          </a:p>
          <a:p>
            <a:pPr indent="0" lvl="0" marL="0" rtl="0" algn="l">
              <a:lnSpc>
                <a:spcPct val="100000"/>
              </a:lnSpc>
              <a:spcBef>
                <a:spcPts val="0"/>
              </a:spcBef>
              <a:spcAft>
                <a:spcPts val="0"/>
              </a:spcAft>
              <a:buClr>
                <a:schemeClr val="dk1"/>
              </a:buClr>
              <a:buSzPts val="1000"/>
              <a:buFont typeface="Arial"/>
              <a:buNone/>
            </a:pPr>
            <a:r>
              <a:rPr lang="en"/>
              <a:t>The Design Team collaboratively supported the content development for the Data Coaching module and developed resources to support </a:t>
            </a:r>
            <a:r>
              <a:rPr lang="en"/>
              <a:t>conversations</a:t>
            </a:r>
            <a:r>
              <a:rPr lang="en"/>
              <a:t> around using data to reflect, analyze, plan, and modify. This presentation is designed to support RDLs in their work with area districts. It provides a platform of slides and resources to use when delivering regional and/or </a:t>
            </a:r>
            <a:r>
              <a:rPr lang="en"/>
              <a:t>district</a:t>
            </a:r>
            <a:r>
              <a:rPr lang="en"/>
              <a:t> level presentations. </a:t>
            </a:r>
            <a:endParaRPr/>
          </a:p>
          <a:p>
            <a:pPr indent="0" lvl="0" marL="0" rtl="0" algn="l">
              <a:lnSpc>
                <a:spcPct val="100000"/>
              </a:lnSpc>
              <a:spcBef>
                <a:spcPts val="0"/>
              </a:spcBef>
              <a:spcAft>
                <a:spcPts val="0"/>
              </a:spcAft>
              <a:buClr>
                <a:schemeClr val="dk1"/>
              </a:buClr>
              <a:buSzPts val="1000"/>
              <a:buFont typeface="Arial"/>
              <a:buNone/>
            </a:pPr>
            <a:r>
              <a:t/>
            </a:r>
            <a:endParaRPr sz="10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174ad4d95c_2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1174ad4d95c_2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we think about the OTES 2.0 Rubric and </a:t>
            </a:r>
            <a:r>
              <a:rPr lang="en"/>
              <a:t>what</a:t>
            </a:r>
            <a:r>
              <a:rPr lang="en"/>
              <a:t> references are made to the use of data for the purposes of planning.</a:t>
            </a:r>
            <a:endParaRPr/>
          </a:p>
          <a:p>
            <a:pPr indent="0" lvl="0" marL="0" rtl="0" algn="l">
              <a:spcBef>
                <a:spcPts val="0"/>
              </a:spcBef>
              <a:spcAft>
                <a:spcPts val="0"/>
              </a:spcAft>
              <a:buNone/>
            </a:pPr>
            <a:r>
              <a:rPr lang="en"/>
              <a:t>Link</a:t>
            </a:r>
            <a:r>
              <a:rPr lang="en"/>
              <a:t> to rubric: </a:t>
            </a:r>
            <a:r>
              <a:rPr lang="en" u="sng">
                <a:solidFill>
                  <a:schemeClr val="hlink"/>
                </a:solidFill>
                <a:hlinkClick r:id="rId2"/>
              </a:rPr>
              <a:t>https://education.ohio.gov/getattachment/Topics/Teaching/Educator-Evaluation-System/Ohio-s-Teacher-Evaluation-System/OTES-2-0/Ohio-Teacher-Performance-Evaluation-Rubric-OTES-2-0.pdf.aspx?lang=en-US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While use of data to plan may be in various areas of the rubric– it will be a </a:t>
            </a:r>
            <a:r>
              <a:rPr lang="en"/>
              <a:t>significant focus in the instructional planning domain (focus for learning, knowledge of students). However, it does impact areas like– lesson delivery, etc.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Areas of the rubric that reference use of data:</a:t>
            </a:r>
            <a:endParaRPr/>
          </a:p>
          <a:p>
            <a:pPr indent="0" lvl="0" marL="0" rtl="0" algn="l">
              <a:spcBef>
                <a:spcPts val="0"/>
              </a:spcBef>
              <a:spcAft>
                <a:spcPts val="0"/>
              </a:spcAft>
              <a:buNone/>
            </a:pPr>
            <a:r>
              <a:rPr lang="en"/>
              <a:t>Instructional Planning </a:t>
            </a:r>
            <a:endParaRPr/>
          </a:p>
          <a:p>
            <a:pPr indent="457200" lvl="0" marL="0" rtl="0" algn="l">
              <a:spcBef>
                <a:spcPts val="0"/>
              </a:spcBef>
              <a:spcAft>
                <a:spcPts val="0"/>
              </a:spcAft>
              <a:buNone/>
            </a:pPr>
            <a:r>
              <a:rPr lang="en"/>
              <a:t>&gt; Focus for learning &gt; Use of HQSD &gt; at least two sources, plans for the facilitation of appropriate student data collection</a:t>
            </a:r>
            <a:endParaRPr/>
          </a:p>
          <a:p>
            <a:pPr indent="457200" lvl="0" marL="0" rtl="0" algn="l">
              <a:spcBef>
                <a:spcPts val="0"/>
              </a:spcBef>
              <a:spcAft>
                <a:spcPts val="0"/>
              </a:spcAft>
              <a:buNone/>
            </a:pPr>
            <a:r>
              <a:rPr lang="en"/>
              <a:t>&gt; Knowledge of students &gt; planning using student experiences, culture, and developmental characteristics (abilities, strengths, needs, talents, etc.)</a:t>
            </a:r>
            <a:endParaRPr/>
          </a:p>
          <a:p>
            <a:pPr indent="0" lvl="0" marL="0" rtl="0" algn="l">
              <a:spcBef>
                <a:spcPts val="0"/>
              </a:spcBef>
              <a:spcAft>
                <a:spcPts val="0"/>
              </a:spcAft>
              <a:buNone/>
            </a:pPr>
            <a:r>
              <a:rPr lang="en"/>
              <a:t>Instruction and Assessment</a:t>
            </a:r>
            <a:endParaRPr/>
          </a:p>
          <a:p>
            <a:pPr indent="0" lvl="0" marL="0" rtl="0" algn="l">
              <a:spcBef>
                <a:spcPts val="0"/>
              </a:spcBef>
              <a:spcAft>
                <a:spcPts val="0"/>
              </a:spcAft>
              <a:buNone/>
            </a:pPr>
            <a:r>
              <a:rPr lang="en"/>
              <a:t>	&gt; Lesson Delivery &gt; Communication with students &gt; communicating appropriate, needs-based, differentiated learning goals, expectations for mastery</a:t>
            </a:r>
            <a:endParaRPr/>
          </a:p>
          <a:p>
            <a:pPr indent="0" lvl="0" marL="0" rtl="0" algn="l">
              <a:spcBef>
                <a:spcPts val="0"/>
              </a:spcBef>
              <a:spcAft>
                <a:spcPts val="0"/>
              </a:spcAft>
              <a:buNone/>
            </a:pPr>
            <a:r>
              <a:rPr lang="en"/>
              <a:t>	&gt; Lesson Delivery &gt; Monitoring student understanding &gt; clarifying content as he or she sees challenges</a:t>
            </a:r>
            <a:endParaRPr/>
          </a:p>
          <a:p>
            <a:pPr indent="0" lvl="0" marL="0" rtl="0" algn="l">
              <a:spcBef>
                <a:spcPts val="0"/>
              </a:spcBef>
              <a:spcAft>
                <a:spcPts val="0"/>
              </a:spcAft>
              <a:buNone/>
            </a:pPr>
            <a:r>
              <a:rPr lang="en"/>
              <a:t>	&gt; Assessment of student learning &gt; Use of assessments &gt; analyzes patterns to measure targeted student learning, anticipate learning obstacles, modify instruction</a:t>
            </a:r>
            <a:endParaRPr/>
          </a:p>
          <a:p>
            <a:pPr indent="0" lvl="0" marL="0" rtl="0" algn="l">
              <a:spcBef>
                <a:spcPts val="0"/>
              </a:spcBef>
              <a:spcAft>
                <a:spcPts val="0"/>
              </a:spcAft>
              <a:buNone/>
            </a:pPr>
            <a:r>
              <a:rPr lang="en"/>
              <a:t>	&gt; Assessment of student learning &gt; Evidence of student learning &gt; uses at least two sources of HQSD</a:t>
            </a:r>
            <a:endParaRPr/>
          </a:p>
          <a:p>
            <a:pPr indent="0" lvl="0" marL="0" rtl="0" algn="l">
              <a:spcBef>
                <a:spcPts val="0"/>
              </a:spcBef>
              <a:spcAft>
                <a:spcPts val="0"/>
              </a:spcAft>
              <a:buNone/>
            </a:pPr>
            <a:r>
              <a:rPr lang="en"/>
              <a:t>Professionalism</a:t>
            </a:r>
            <a:endParaRPr/>
          </a:p>
          <a:p>
            <a:pPr indent="0" lvl="0" marL="0" rtl="0" algn="l">
              <a:spcBef>
                <a:spcPts val="0"/>
              </a:spcBef>
              <a:spcAft>
                <a:spcPts val="0"/>
              </a:spcAft>
              <a:buNone/>
            </a:pPr>
            <a:r>
              <a:rPr lang="en"/>
              <a:t>	&gt; Professional Responsibilities &gt; Communication and collaboration with colleagues &gt; examine instructional practice and analyze patterns in student work and student data</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179c29b137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179c29b137_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Here you see </a:t>
            </a:r>
            <a:r>
              <a:rPr lang="en">
                <a:solidFill>
                  <a:schemeClr val="dk1"/>
                </a:solidFill>
              </a:rPr>
              <a:t>Mrs. Jackson</a:t>
            </a:r>
            <a:r>
              <a:rPr lang="en">
                <a:solidFill>
                  <a:schemeClr val="dk1"/>
                </a:solidFill>
              </a:rPr>
              <a:t>’s value-added diagnostic and district-developed common assessment data. A 16-item assessment was given. </a:t>
            </a:r>
            <a:r>
              <a:rPr lang="en">
                <a:solidFill>
                  <a:schemeClr val="dk1"/>
                </a:solidFill>
              </a:rPr>
              <a:t>Mrs. Jackson</a:t>
            </a:r>
            <a:r>
              <a:rPr lang="en">
                <a:solidFill>
                  <a:schemeClr val="dk1"/>
                </a:solidFill>
              </a:rPr>
              <a:t> is on a team of 3 teachers. They all gave the same assessment with the same condition after teaching the same curriculum. This information is important because it could be referenced in the lesson plan analysis and in the coaching questions participants develop. Take a minute to look over the data. What do you notice?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Some responses may include:</a:t>
            </a:r>
            <a:endParaRPr>
              <a:solidFill>
                <a:schemeClr val="dk1"/>
              </a:solidFill>
            </a:endParaRPr>
          </a:p>
          <a:p>
            <a:pPr indent="0" lvl="0" marL="0" rtl="0" algn="l">
              <a:spcBef>
                <a:spcPts val="0"/>
              </a:spcBef>
              <a:spcAft>
                <a:spcPts val="0"/>
              </a:spcAft>
              <a:buNone/>
            </a:pPr>
            <a:r>
              <a:rPr lang="en"/>
              <a:t>Students in the highest tertile are not making required growth. </a:t>
            </a:r>
            <a:endParaRPr/>
          </a:p>
          <a:p>
            <a:pPr indent="0" lvl="0" marL="0" rtl="0" algn="l">
              <a:spcBef>
                <a:spcPts val="0"/>
              </a:spcBef>
              <a:spcAft>
                <a:spcPts val="0"/>
              </a:spcAft>
              <a:buNone/>
            </a:pPr>
            <a:r>
              <a:rPr lang="en">
                <a:solidFill>
                  <a:schemeClr val="dk1"/>
                </a:solidFill>
              </a:rPr>
              <a:t>There are a number of items that large amounts of students are missing (#3). </a:t>
            </a:r>
            <a:endParaRPr>
              <a:solidFill>
                <a:schemeClr val="dk1"/>
              </a:solidFill>
            </a:endParaRPr>
          </a:p>
          <a:p>
            <a:pPr indent="0" lvl="0" marL="0" rtl="0" algn="l">
              <a:spcBef>
                <a:spcPts val="0"/>
              </a:spcBef>
              <a:spcAft>
                <a:spcPts val="0"/>
              </a:spcAft>
              <a:buNone/>
            </a:pPr>
            <a:r>
              <a:rPr lang="en">
                <a:solidFill>
                  <a:schemeClr val="dk1"/>
                </a:solidFill>
              </a:rPr>
              <a:t>Word problems seem to be challenging for students. </a:t>
            </a:r>
            <a:endParaRPr>
              <a:solidFill>
                <a:schemeClr val="dk1"/>
              </a:solidFill>
            </a:endParaRPr>
          </a:p>
          <a:p>
            <a:pPr indent="0" lvl="0" marL="0" rtl="0" algn="l">
              <a:spcBef>
                <a:spcPts val="0"/>
              </a:spcBef>
              <a:spcAft>
                <a:spcPts val="0"/>
              </a:spcAft>
              <a:buNone/>
            </a:pPr>
            <a:r>
              <a:rPr lang="en">
                <a:solidFill>
                  <a:schemeClr val="dk1"/>
                </a:solidFill>
              </a:rPr>
              <a:t>Students are performing well on NF 6, 7 +</a:t>
            </a:r>
            <a:endParaRPr>
              <a:solidFill>
                <a:schemeClr val="dk1"/>
              </a:solidFill>
            </a:endParaRPr>
          </a:p>
          <a:p>
            <a:pPr indent="0" lvl="0" marL="0" rtl="0" algn="l">
              <a:spcBef>
                <a:spcPts val="0"/>
              </a:spcBef>
              <a:spcAft>
                <a:spcPts val="0"/>
              </a:spcAft>
              <a:buNone/>
            </a:pPr>
            <a:r>
              <a:rPr lang="en">
                <a:solidFill>
                  <a:schemeClr val="dk1"/>
                </a:solidFill>
              </a:rPr>
              <a:t>Students are not performing well on NF3, 4, 5.</a:t>
            </a:r>
            <a:endParaRPr>
              <a:solidFill>
                <a:schemeClr val="dk1"/>
              </a:solidFill>
            </a:endParaRPr>
          </a:p>
          <a:p>
            <a:pPr indent="0" lvl="0" marL="0" rtl="0" algn="l">
              <a:spcBef>
                <a:spcPts val="0"/>
              </a:spcBef>
              <a:spcAft>
                <a:spcPts val="0"/>
              </a:spcAft>
              <a:buNone/>
            </a:pPr>
            <a:r>
              <a:rPr lang="en"/>
              <a:t>Data is showing that overtime, there is evidence that students in all groups are not making growth.</a:t>
            </a:r>
            <a:endParaRPr/>
          </a:p>
          <a:p>
            <a:pPr indent="0" lvl="0" marL="0" rtl="0" algn="l">
              <a:spcBef>
                <a:spcPts val="0"/>
              </a:spcBef>
              <a:spcAft>
                <a:spcPts val="0"/>
              </a:spcAft>
              <a:buNone/>
            </a:pPr>
            <a:r>
              <a:rPr lang="en">
                <a:solidFill>
                  <a:schemeClr val="dk1"/>
                </a:solidFill>
              </a:rPr>
              <a:t>Is the teacher working through conceptual understanding based on the fact that modeling and reasoning questions are low? </a:t>
            </a:r>
            <a:endParaRPr>
              <a:solidFill>
                <a:schemeClr val="dk1"/>
              </a:solidFill>
            </a:endParaRPr>
          </a:p>
          <a:p>
            <a:pPr indent="0" lvl="0" marL="0" rtl="0" algn="l">
              <a:spcBef>
                <a:spcPts val="0"/>
              </a:spcBef>
              <a:spcAft>
                <a:spcPts val="0"/>
              </a:spcAft>
              <a:buNone/>
            </a:pPr>
            <a:r>
              <a:rPr lang="en">
                <a:solidFill>
                  <a:schemeClr val="dk1"/>
                </a:solidFill>
              </a:rPr>
              <a:t>The state data is nearly identical to local data.</a:t>
            </a:r>
            <a:endParaRPr>
              <a:solidFill>
                <a:schemeClr val="dk1"/>
              </a:solidFill>
            </a:endParaRPr>
          </a:p>
          <a:p>
            <a:pPr indent="0" lvl="0" marL="0" rtl="0" algn="l">
              <a:spcBef>
                <a:spcPts val="0"/>
              </a:spcBef>
              <a:spcAft>
                <a:spcPts val="0"/>
              </a:spcAft>
              <a:buNone/>
            </a:pPr>
            <a:r>
              <a:rPr lang="en"/>
              <a:t>The growth may tie to standards alignment and depth of knowledge.  </a:t>
            </a:r>
            <a:endParaRPr/>
          </a:p>
          <a:p>
            <a:pPr indent="0" lvl="0" marL="0" rtl="0" algn="l">
              <a:spcBef>
                <a:spcPts val="0"/>
              </a:spcBef>
              <a:spcAft>
                <a:spcPts val="0"/>
              </a:spcAft>
              <a:buNone/>
            </a:pPr>
            <a:r>
              <a:rPr lang="en">
                <a:solidFill>
                  <a:schemeClr val="dk1"/>
                </a:solidFill>
              </a:rPr>
              <a:t>Compare this to the OST data; this is showing the same thing.</a:t>
            </a:r>
            <a:endParaRPr>
              <a:solidFill>
                <a:schemeClr val="dk1"/>
              </a:solidFill>
            </a:endParaRPr>
          </a:p>
          <a:p>
            <a:pPr indent="0" lvl="0" marL="0" rtl="0" algn="l">
              <a:spcBef>
                <a:spcPts val="0"/>
              </a:spcBef>
              <a:spcAft>
                <a:spcPts val="0"/>
              </a:spcAft>
              <a:buNone/>
            </a:pPr>
            <a:r>
              <a:rPr lang="en">
                <a:solidFill>
                  <a:schemeClr val="dk1"/>
                </a:solidFill>
              </a:rPr>
              <a:t>Are students retaining the information over the long hall? How are students processing DOK? </a:t>
            </a:r>
            <a:endParaRPr/>
          </a:p>
          <a:p>
            <a:pPr indent="0" lvl="0" marL="0" rtl="0" algn="l">
              <a:spcBef>
                <a:spcPts val="0"/>
              </a:spcBef>
              <a:spcAft>
                <a:spcPts val="0"/>
              </a:spcAft>
              <a:buNone/>
            </a:pPr>
            <a:r>
              <a:rPr lang="en"/>
              <a:t>Is this a teacher issue or perhaps a curriculum issue? Are the materials being used aligned, etc.?</a:t>
            </a:r>
            <a:endParaRPr/>
          </a:p>
          <a:p>
            <a:pPr indent="0" lvl="0" marL="0" rtl="0" algn="l">
              <a:spcBef>
                <a:spcPts val="0"/>
              </a:spcBef>
              <a:spcAft>
                <a:spcPts val="0"/>
              </a:spcAft>
              <a:buNone/>
            </a:pPr>
            <a:r>
              <a:rPr lang="en">
                <a:solidFill>
                  <a:schemeClr val="dk1"/>
                </a:solidFill>
              </a:rPr>
              <a:t>Why are problems related to DOK 2 low?  How are students performing on local benchmarks? </a:t>
            </a:r>
            <a:endParaRPr/>
          </a:p>
          <a:p>
            <a:pPr indent="0" lvl="0" marL="0" rtl="0" algn="l">
              <a:spcBef>
                <a:spcPts val="0"/>
              </a:spcBef>
              <a:spcAft>
                <a:spcPts val="0"/>
              </a:spcAft>
              <a:buNone/>
            </a:pPr>
            <a:r>
              <a:rPr lang="en"/>
              <a:t>Mrs. Jackson</a:t>
            </a:r>
            <a:r>
              <a:rPr lang="en"/>
              <a:t> has high performing students. </a:t>
            </a:r>
            <a:endParaRPr/>
          </a:p>
          <a:p>
            <a:pPr indent="0" lvl="0" marL="0" rtl="0" algn="l">
              <a:spcBef>
                <a:spcPts val="0"/>
              </a:spcBef>
              <a:spcAft>
                <a:spcPts val="0"/>
              </a:spcAft>
              <a:buNone/>
            </a:pPr>
            <a:r>
              <a:rPr lang="en"/>
              <a:t>How is she differentiating for groups of students in her class?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174ad4d95c_8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174ad4d95c_8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review of the data analysis from the analyzing section. Quickly highlight these areas as they will need to use this analysis in the next activity.  </a:t>
            </a:r>
            <a:endParaRPr/>
          </a:p>
          <a:p>
            <a:pPr indent="0" lvl="0" marL="0" rtl="0" algn="l">
              <a:spcBef>
                <a:spcPts val="0"/>
              </a:spcBef>
              <a:spcAft>
                <a:spcPts val="0"/>
              </a:spcAft>
              <a:buClr>
                <a:schemeClr val="dk1"/>
              </a:buClr>
              <a:buSzPts val="1100"/>
              <a:buFont typeface="Arial"/>
              <a:buNone/>
            </a:pPr>
            <a:r>
              <a:rPr b="1" lang="en">
                <a:solidFill>
                  <a:schemeClr val="dk1"/>
                </a:solidFill>
              </a:rPr>
              <a:t>Participants could add any of this to the note taking document from slide 12.</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247aa2ab39_0_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247aa2ab3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Referring back to the key questions within our notetaker here are some possible responses and additional questions that could be asked to prompt the teacher to analyze the data at a deeper level.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u="sng">
                <a:solidFill>
                  <a:schemeClr val="dk1"/>
                </a:solidFill>
              </a:rPr>
              <a:t>Note Taker</a:t>
            </a:r>
            <a:endParaRPr b="1" u="sng">
              <a:solidFill>
                <a:schemeClr val="dk1"/>
              </a:solidFill>
            </a:endParaRPr>
          </a:p>
          <a:p>
            <a:pPr indent="0" lvl="0" marL="0" rtl="0" algn="l">
              <a:spcBef>
                <a:spcPts val="0"/>
              </a:spcBef>
              <a:spcAft>
                <a:spcPts val="0"/>
              </a:spcAft>
              <a:buNone/>
            </a:pPr>
            <a:r>
              <a:rPr b="1" lang="en"/>
              <a:t>What do you notice in the data?</a:t>
            </a:r>
            <a:endParaRPr b="1"/>
          </a:p>
          <a:p>
            <a:pPr indent="0" lvl="0" marL="0" rtl="0" algn="l">
              <a:spcBef>
                <a:spcPts val="0"/>
              </a:spcBef>
              <a:spcAft>
                <a:spcPts val="0"/>
              </a:spcAft>
              <a:buNone/>
            </a:pPr>
            <a:r>
              <a:rPr i="1" lang="en">
                <a:solidFill>
                  <a:srgbClr val="C00000"/>
                </a:solidFill>
              </a:rPr>
              <a:t>Students in three of the three tertiles are not making the required growth in the most recent year. </a:t>
            </a:r>
            <a:endParaRPr i="1">
              <a:solidFill>
                <a:srgbClr val="C00000"/>
              </a:solidFill>
            </a:endParaRPr>
          </a:p>
          <a:p>
            <a:pPr indent="0" lvl="0" marL="0" rtl="0" algn="l">
              <a:spcBef>
                <a:spcPts val="0"/>
              </a:spcBef>
              <a:spcAft>
                <a:spcPts val="0"/>
              </a:spcAft>
              <a:buNone/>
            </a:pPr>
            <a:r>
              <a:t/>
            </a:r>
            <a:endParaRPr/>
          </a:p>
          <a:p>
            <a:pPr indent="0" lvl="0" marL="0" rtl="0" algn="l">
              <a:spcBef>
                <a:spcPts val="0"/>
              </a:spcBef>
              <a:spcAft>
                <a:spcPts val="0"/>
              </a:spcAft>
              <a:buNone/>
            </a:pPr>
            <a:r>
              <a:rPr b="1" lang="en"/>
              <a:t>What patterns or trends are evidenced?</a:t>
            </a:r>
            <a:endParaRPr b="1"/>
          </a:p>
          <a:p>
            <a:pPr indent="0" lvl="0" marL="0" rtl="0" algn="l">
              <a:spcBef>
                <a:spcPts val="0"/>
              </a:spcBef>
              <a:spcAft>
                <a:spcPts val="0"/>
              </a:spcAft>
              <a:buNone/>
            </a:pPr>
            <a:r>
              <a:rPr i="1" lang="en">
                <a:solidFill>
                  <a:srgbClr val="C00000"/>
                </a:solidFill>
              </a:rPr>
              <a:t>Data is showing that overtime, there is evidence that students in all groups are not making growth. This is represented by trend data over previous years.</a:t>
            </a:r>
            <a:endParaRPr i="1">
              <a:solidFill>
                <a:srgbClr val="C00000"/>
              </a:solidFill>
            </a:endParaRPr>
          </a:p>
          <a:p>
            <a:pPr indent="0" lvl="0" marL="0" rtl="0" algn="l">
              <a:spcBef>
                <a:spcPts val="0"/>
              </a:spcBef>
              <a:spcAft>
                <a:spcPts val="0"/>
              </a:spcAft>
              <a:buNone/>
            </a:pPr>
            <a:r>
              <a:t/>
            </a:r>
            <a:endParaRPr/>
          </a:p>
          <a:p>
            <a:pPr indent="0" lvl="0" marL="0" rtl="0" algn="l">
              <a:spcBef>
                <a:spcPts val="0"/>
              </a:spcBef>
              <a:spcAft>
                <a:spcPts val="0"/>
              </a:spcAft>
              <a:buNone/>
            </a:pPr>
            <a:r>
              <a:rPr b="1" lang="en"/>
              <a:t>Potential Contributing Factors:</a:t>
            </a:r>
            <a:endParaRPr b="1"/>
          </a:p>
          <a:p>
            <a:pPr indent="0" lvl="0" marL="0" rtl="0" algn="l">
              <a:spcBef>
                <a:spcPts val="0"/>
              </a:spcBef>
              <a:spcAft>
                <a:spcPts val="0"/>
              </a:spcAft>
              <a:buNone/>
            </a:pPr>
            <a:r>
              <a:rPr i="1" lang="en">
                <a:solidFill>
                  <a:srgbClr val="C00000"/>
                </a:solidFill>
              </a:rPr>
              <a:t>Is the curriculum aligned to high standards?  Is the teacher working on higher levels of DOK?  What strategies are being used with each group?</a:t>
            </a:r>
            <a:endParaRPr i="1">
              <a:solidFill>
                <a:srgbClr val="C00000"/>
              </a:solidFill>
            </a:endParaRPr>
          </a:p>
          <a:p>
            <a:pPr indent="0" lvl="0" marL="0" rtl="0" algn="l">
              <a:spcBef>
                <a:spcPts val="0"/>
              </a:spcBef>
              <a:spcAft>
                <a:spcPts val="0"/>
              </a:spcAft>
              <a:buNone/>
            </a:pPr>
            <a:r>
              <a:t/>
            </a:r>
            <a:endParaRPr i="1">
              <a:solidFill>
                <a:srgbClr val="C00000"/>
              </a:solidFill>
            </a:endParaRPr>
          </a:p>
          <a:p>
            <a:pPr indent="0" lvl="0" marL="0" rtl="0" algn="l">
              <a:spcBef>
                <a:spcPts val="0"/>
              </a:spcBef>
              <a:spcAft>
                <a:spcPts val="0"/>
              </a:spcAft>
              <a:buNone/>
            </a:pPr>
            <a:r>
              <a:rPr b="1" lang="en">
                <a:solidFill>
                  <a:schemeClr val="dk1"/>
                </a:solidFill>
              </a:rPr>
              <a:t>What is missing or lacking? Are there other data you would like to see/review?</a:t>
            </a:r>
            <a:endParaRPr b="1">
              <a:solidFill>
                <a:schemeClr val="dk1"/>
              </a:solidFill>
            </a:endParaRPr>
          </a:p>
          <a:p>
            <a:pPr indent="0" lvl="0" marL="0" rtl="0" algn="l">
              <a:spcBef>
                <a:spcPts val="0"/>
              </a:spcBef>
              <a:spcAft>
                <a:spcPts val="0"/>
              </a:spcAft>
              <a:buNone/>
            </a:pPr>
            <a:r>
              <a:rPr i="1" lang="en">
                <a:solidFill>
                  <a:srgbClr val="C00000"/>
                </a:solidFill>
              </a:rPr>
              <a:t>How are students performing on standards?  Are any of these students identified?</a:t>
            </a:r>
            <a:endParaRPr i="1">
              <a:solidFill>
                <a:srgbClr val="C00000"/>
              </a:solidFill>
            </a:endParaRPr>
          </a:p>
          <a:p>
            <a:pPr indent="0" lvl="0" marL="0" rtl="0" algn="l">
              <a:spcBef>
                <a:spcPts val="0"/>
              </a:spcBef>
              <a:spcAft>
                <a:spcPts val="0"/>
              </a:spcAft>
              <a:buNone/>
            </a:pPr>
            <a:r>
              <a:t/>
            </a:r>
            <a:endParaRPr/>
          </a:p>
          <a:p>
            <a:pPr indent="0" lvl="0" marL="0" rtl="0" algn="l">
              <a:spcBef>
                <a:spcPts val="0"/>
              </a:spcBef>
              <a:spcAft>
                <a:spcPts val="0"/>
              </a:spcAft>
              <a:buNone/>
            </a:pPr>
            <a:r>
              <a:rPr b="1" lang="en"/>
              <a:t>Do you see something unusual or surprising that you would like to explore further?</a:t>
            </a:r>
            <a:endParaRPr b="1"/>
          </a:p>
          <a:p>
            <a:pPr indent="0" lvl="0" marL="0" rtl="0" algn="l">
              <a:spcBef>
                <a:spcPts val="0"/>
              </a:spcBef>
              <a:spcAft>
                <a:spcPts val="0"/>
              </a:spcAft>
              <a:buNone/>
            </a:pPr>
            <a:r>
              <a:rPr i="1" lang="en">
                <a:solidFill>
                  <a:srgbClr val="C00000"/>
                </a:solidFill>
              </a:rPr>
              <a:t>Mrs. Jackson</a:t>
            </a:r>
            <a:r>
              <a:rPr i="1" lang="en">
                <a:solidFill>
                  <a:srgbClr val="C00000"/>
                </a:solidFill>
              </a:rPr>
              <a:t> has high performing students. </a:t>
            </a:r>
            <a:endParaRPr i="1">
              <a:solidFill>
                <a:srgbClr val="C00000"/>
              </a:solidFill>
            </a:endParaRPr>
          </a:p>
          <a:p>
            <a:pPr indent="0" lvl="0" marL="0" rtl="0" algn="l">
              <a:spcBef>
                <a:spcPts val="0"/>
              </a:spcBef>
              <a:spcAft>
                <a:spcPts val="0"/>
              </a:spcAft>
              <a:buNone/>
            </a:pPr>
            <a:r>
              <a:rPr i="1" lang="en">
                <a:solidFill>
                  <a:srgbClr val="C00000"/>
                </a:solidFill>
              </a:rPr>
              <a:t>How is she differentiating for groups of students in her class? </a:t>
            </a:r>
            <a:endParaRPr i="1">
              <a:solidFill>
                <a:srgbClr val="C00000"/>
              </a:solidFill>
            </a:endParaRPr>
          </a:p>
          <a:p>
            <a:pPr indent="0" lvl="0" marL="0" rtl="0" algn="l">
              <a:spcBef>
                <a:spcPts val="0"/>
              </a:spcBef>
              <a:spcAft>
                <a:spcPts val="0"/>
              </a:spcAft>
              <a:buNone/>
            </a:pPr>
            <a:r>
              <a:t/>
            </a:r>
            <a:endParaRPr i="1">
              <a:solidFill>
                <a:srgbClr val="C00000"/>
              </a:solidFill>
            </a:endParaRPr>
          </a:p>
          <a:p>
            <a:pPr indent="0" lvl="0" marL="0" rtl="0" algn="l">
              <a:spcBef>
                <a:spcPts val="0"/>
              </a:spcBef>
              <a:spcAft>
                <a:spcPts val="0"/>
              </a:spcAft>
              <a:buNone/>
            </a:pPr>
            <a:r>
              <a:rPr b="1" lang="en">
                <a:solidFill>
                  <a:srgbClr val="C00000"/>
                </a:solidFill>
              </a:rPr>
              <a:t>Here is a link to an additional resource that may help you as you have conversations around Value-Added reports. You will find there are in many conversation starters and questions throughout the flipbook can provide support. </a:t>
            </a:r>
            <a:endParaRPr b="1">
              <a:solidFill>
                <a:srgbClr val="C00000"/>
              </a:solidFill>
            </a:endParaRPr>
          </a:p>
          <a:p>
            <a:pPr indent="0" lvl="0" marL="0" rtl="0" algn="l">
              <a:spcBef>
                <a:spcPts val="0"/>
              </a:spcBef>
              <a:spcAft>
                <a:spcPts val="0"/>
              </a:spcAft>
              <a:buClr>
                <a:schemeClr val="dk1"/>
              </a:buClr>
              <a:buSzPts val="1100"/>
              <a:buFont typeface="Arial"/>
              <a:buNone/>
            </a:pPr>
            <a:r>
              <a:rPr lang="en" sz="1000" u="sng">
                <a:solidFill>
                  <a:schemeClr val="hlink"/>
                </a:solidFill>
                <a:hlinkClick r:id="rId2"/>
              </a:rPr>
              <a:t>https://docs.google.com/presentation/d/1wYdULE7VTGAi4mdRZPnOsJGSC9AbuSSOhSk_NRhC05A/present</a:t>
            </a:r>
            <a:endParaRPr sz="1000">
              <a:solidFill>
                <a:schemeClr val="dk1"/>
              </a:solidFill>
            </a:endParaRPr>
          </a:p>
          <a:p>
            <a:pPr indent="0" lvl="0" marL="0" rtl="0" algn="l">
              <a:spcBef>
                <a:spcPts val="0"/>
              </a:spcBef>
              <a:spcAft>
                <a:spcPts val="0"/>
              </a:spcAft>
              <a:buNone/>
            </a:pPr>
            <a:r>
              <a:t/>
            </a:r>
            <a:endParaRPr b="1">
              <a:solidFill>
                <a:srgbClr val="C00000"/>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143c41a7bb_2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1143c41a7bb_2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
              <a:t>Segway</a:t>
            </a:r>
            <a:endParaRPr/>
          </a:p>
          <a:p>
            <a:pPr indent="0" lvl="0" marL="0" rtl="0" algn="l">
              <a:lnSpc>
                <a:spcPct val="100000"/>
              </a:lnSpc>
              <a:spcBef>
                <a:spcPts val="0"/>
              </a:spcBef>
              <a:spcAft>
                <a:spcPts val="0"/>
              </a:spcAft>
              <a:buClr>
                <a:schemeClr val="dk1"/>
              </a:buClr>
              <a:buSzPts val="1200"/>
              <a:buFont typeface="Calibri"/>
              <a:buNone/>
            </a:pPr>
            <a:r>
              <a:rPr lang="en"/>
              <a:t>People need to let go of HQSD as the be-all end all.   How is the teacher using ALL data sources in this </a:t>
            </a:r>
            <a:r>
              <a:rPr lang="en"/>
              <a:t>lesson</a:t>
            </a:r>
            <a:r>
              <a:rPr lang="en"/>
              <a:t> plan?</a:t>
            </a:r>
            <a:endParaRPr/>
          </a:p>
          <a:p>
            <a:pPr indent="0" lvl="0" marL="0" rtl="0" algn="l">
              <a:lnSpc>
                <a:spcPct val="100000"/>
              </a:lnSpc>
              <a:spcBef>
                <a:spcPts val="0"/>
              </a:spcBef>
              <a:spcAft>
                <a:spcPts val="0"/>
              </a:spcAft>
              <a:buClr>
                <a:schemeClr val="dk1"/>
              </a:buClr>
              <a:buSzPts val="1200"/>
              <a:buFont typeface="Calibri"/>
              <a:buNone/>
            </a:pPr>
            <a:r>
              <a:t/>
            </a:r>
            <a:endParaRPr b="1" sz="10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chemeClr val="dk1"/>
                </a:solidFill>
              </a:rPr>
              <a:t>The focus of this discussion is on the portion of the lesson that in pictured in the slide and p. 2 of the lesson plan (listing data sources). Participants may access the lesson plan beyond the scope of this training (for a deep dive; there are many different ways data is not used correctly, which can result in rich conversations), by clicking the link provided.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Depending upon group size, the questions can be discussed whole group or in breakout groups. </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Overall notes for presenter- HQSD sources- Mrs. Jackson references VA projections and diagnostic reports — but the key is, how are these and other sources (i.e., item analysis from state and/or local data) being utilized to plan his lesson?  If time permits they can access the full lesson and begin thinking about coaching questions they could develop.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r>
              <a:t/>
            </a:r>
            <a:endParaRPr b="1" sz="1000">
              <a:latin typeface="Montserrat"/>
              <a:ea typeface="Montserrat"/>
              <a:cs typeface="Montserrat"/>
              <a:sym typeface="Montserrat"/>
            </a:endParaRPr>
          </a:p>
        </p:txBody>
      </p:sp>
      <p:sp>
        <p:nvSpPr>
          <p:cNvPr id="319" name="Google Shape;319;g1143c41a7bb_2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174ad4d95c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1174ad4d95c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t>
            </a:r>
            <a:r>
              <a:rPr lang="en">
                <a:solidFill>
                  <a:schemeClr val="dk1"/>
                </a:solidFill>
              </a:rPr>
              <a:t>Remind participants that the link is also on the Resource Document.)</a:t>
            </a:r>
            <a:endParaRPr>
              <a:solidFill>
                <a:schemeClr val="dk1"/>
              </a:solidFill>
            </a:endParaRPr>
          </a:p>
          <a:p>
            <a:pPr indent="0" lvl="0" marL="0" rtl="0" algn="l">
              <a:spcBef>
                <a:spcPts val="0"/>
              </a:spcBef>
              <a:spcAft>
                <a:spcPts val="0"/>
              </a:spcAft>
              <a:buNone/>
            </a:pPr>
            <a:r>
              <a:rPr lang="en">
                <a:solidFill>
                  <a:schemeClr val="dk1"/>
                </a:solidFill>
              </a:rPr>
              <a:t>The CEI framework is used in the OTES 2.0 credentialing training, so you may be familiar with it. The CEI process is one that is used not only in OTES 2.0, but it is used in other areas such as science where evidence is used to to provide supporting details when interpreting data during experiments and activities or in writing where a claim is made about a topic based upon observations and becomes the focus of the paragraph and the writing. Here we are using it as a coaching option of the reflective portion of the coaching process. The S was added to this tool so it can be used to think about the support for the teacher.</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your notetaking document and think of some questions you could create for each part of the CEIS framework.</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RDL Trainers: With your training partner, role play.  One person will be </a:t>
            </a:r>
            <a:r>
              <a:rPr lang="en">
                <a:solidFill>
                  <a:schemeClr val="dk1"/>
                </a:solidFill>
              </a:rPr>
              <a:t>Mrs. Jackson</a:t>
            </a:r>
            <a:r>
              <a:rPr lang="en">
                <a:solidFill>
                  <a:schemeClr val="dk1"/>
                </a:solidFill>
              </a:rPr>
              <a:t>.  The other person will role play the role of the coach.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Use the CEI process outlined in the example.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  I see you and your students have been using data to inform instruction.  How is that going? What has gone well?  </a:t>
            </a:r>
            <a:endParaRPr>
              <a:solidFill>
                <a:schemeClr val="dk1"/>
              </a:solidFill>
            </a:endParaRPr>
          </a:p>
          <a:p>
            <a:pPr indent="0" lvl="0" marL="0" rtl="0" algn="l">
              <a:spcBef>
                <a:spcPts val="0"/>
              </a:spcBef>
              <a:spcAft>
                <a:spcPts val="0"/>
              </a:spcAft>
              <a:buNone/>
            </a:pPr>
            <a:r>
              <a:rPr lang="en">
                <a:solidFill>
                  <a:schemeClr val="dk1"/>
                </a:solidFill>
              </a:rPr>
              <a:t>MS: .  </a:t>
            </a:r>
            <a:endParaRPr>
              <a:solidFill>
                <a:schemeClr val="dk1"/>
              </a:solidFill>
            </a:endParaRPr>
          </a:p>
          <a:p>
            <a:pPr indent="0" lvl="0" marL="0" rtl="0" algn="l">
              <a:spcBef>
                <a:spcPts val="0"/>
              </a:spcBef>
              <a:spcAft>
                <a:spcPts val="0"/>
              </a:spcAft>
              <a:buNone/>
            </a:pPr>
            <a:r>
              <a:rPr lang="en">
                <a:solidFill>
                  <a:schemeClr val="dk1"/>
                </a:solidFill>
              </a:rPr>
              <a:t>C:  Great.  That’s important. How do you think that might help your students improve performance?</a:t>
            </a:r>
            <a:endParaRPr>
              <a:solidFill>
                <a:schemeClr val="dk1"/>
              </a:solidFill>
            </a:endParaRPr>
          </a:p>
          <a:p>
            <a:pPr indent="0" lvl="0" marL="0" rtl="0" algn="l">
              <a:spcBef>
                <a:spcPts val="0"/>
              </a:spcBef>
              <a:spcAft>
                <a:spcPts val="0"/>
              </a:spcAft>
              <a:buNone/>
            </a:pPr>
            <a:r>
              <a:rPr lang="en">
                <a:solidFill>
                  <a:schemeClr val="dk1"/>
                </a:solidFill>
              </a:rPr>
              <a:t>MS:  </a:t>
            </a:r>
            <a:endParaRPr>
              <a:solidFill>
                <a:schemeClr val="dk1"/>
              </a:solidFill>
            </a:endParaRPr>
          </a:p>
          <a:p>
            <a:pPr indent="0" lvl="0" marL="0" rtl="0" algn="l">
              <a:spcBef>
                <a:spcPts val="0"/>
              </a:spcBef>
              <a:spcAft>
                <a:spcPts val="0"/>
              </a:spcAft>
              <a:buNone/>
            </a:pPr>
            <a:r>
              <a:rPr lang="en">
                <a:solidFill>
                  <a:schemeClr val="dk1"/>
                </a:solidFill>
              </a:rPr>
              <a:t> C:  I agree.   I think that will certainly help them and you and your should should continue with that!  Yes, and where do you think you might improve your usage of data?</a:t>
            </a:r>
            <a:endParaRPr>
              <a:solidFill>
                <a:schemeClr val="dk1"/>
              </a:solidFill>
            </a:endParaRPr>
          </a:p>
          <a:p>
            <a:pPr indent="0" lvl="0" marL="0" rtl="0" algn="l">
              <a:spcBef>
                <a:spcPts val="0"/>
              </a:spcBef>
              <a:spcAft>
                <a:spcPts val="0"/>
              </a:spcAft>
              <a:buNone/>
            </a:pPr>
            <a:r>
              <a:rPr lang="en">
                <a:solidFill>
                  <a:schemeClr val="dk1"/>
                </a:solidFill>
              </a:rPr>
              <a:t>IS:  I’m really not sure.  </a:t>
            </a:r>
            <a:endParaRPr>
              <a:solidFill>
                <a:schemeClr val="dk1"/>
              </a:solidFill>
            </a:endParaRPr>
          </a:p>
          <a:p>
            <a:pPr indent="0" lvl="0" marL="0" rtl="0" algn="l">
              <a:spcBef>
                <a:spcPts val="0"/>
              </a:spcBef>
              <a:spcAft>
                <a:spcPts val="0"/>
              </a:spcAft>
              <a:buNone/>
            </a:pPr>
            <a:r>
              <a:rPr lang="en">
                <a:solidFill>
                  <a:schemeClr val="dk1"/>
                </a:solidFill>
              </a:rPr>
              <a:t>C:  I know that you ____________.  I see in your data ______________. What if you ___________________?  Then, after our next check in, we can analyze those results and reflect on your next instructional steps (planning).  How does that sound?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1688525225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1688525225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174ad4d95c_53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174ad4d95c_53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If you are an OTES evaluator or instructional coach– this is a very quick reference guide you can use as a tool to support your coaching conversations around using data to plan. These questions are great to get the conversation started and then you can go deeper as needed.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1688525225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Present question to participants. Allow them to revisit the jamboard to reassess placement of various data sources.</a:t>
            </a:r>
            <a:endParaRPr/>
          </a:p>
          <a:p>
            <a:pPr indent="0" lvl="0" marL="0" rtl="0" algn="l">
              <a:spcBef>
                <a:spcPts val="0"/>
              </a:spcBef>
              <a:spcAft>
                <a:spcPts val="0"/>
              </a:spcAft>
              <a:buNone/>
            </a:pPr>
            <a:r>
              <a:rPr lang="en"/>
              <a:t>I’m going to leave you with these two overarching questions as we move into the next component.</a:t>
            </a:r>
            <a:endParaRPr/>
          </a:p>
        </p:txBody>
      </p:sp>
      <p:sp>
        <p:nvSpPr>
          <p:cNvPr id="363" name="Google Shape;363;g11688525225_0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1688525225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11688525225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333333"/>
                </a:solidFill>
              </a:rPr>
              <a:t>This section focuses on Modifying, which also includes reflecting. </a:t>
            </a:r>
            <a:endParaRPr sz="1500">
              <a:solidFill>
                <a:srgbClr val="333333"/>
              </a:solidFill>
            </a:endParaRPr>
          </a:p>
          <a:p>
            <a:pPr indent="0" lvl="0" marL="0" rtl="0" algn="l">
              <a:spcBef>
                <a:spcPts val="0"/>
              </a:spcBef>
              <a:spcAft>
                <a:spcPts val="0"/>
              </a:spcAft>
              <a:buNone/>
            </a:pPr>
            <a:r>
              <a:rPr lang="en" sz="1500">
                <a:solidFill>
                  <a:srgbClr val="333333"/>
                </a:solidFill>
              </a:rPr>
              <a:t>Ask participants to share with a partner ways that they have used data to plan for instruction. </a:t>
            </a:r>
            <a:endParaRPr sz="1500">
              <a:solidFill>
                <a:srgbClr val="333333"/>
              </a:solidFill>
            </a:endParaRPr>
          </a:p>
          <a:p>
            <a:pPr indent="0" lvl="0" marL="0" rtl="0" algn="l">
              <a:spcBef>
                <a:spcPts val="0"/>
              </a:spcBef>
              <a:spcAft>
                <a:spcPts val="0"/>
              </a:spcAft>
              <a:buNone/>
            </a:pPr>
            <a:r>
              <a:rPr lang="en" sz="1500">
                <a:solidFill>
                  <a:srgbClr val="333333"/>
                </a:solidFill>
              </a:rPr>
              <a:t>How have you used data to coach teacher to modify for instruction? Unmute or share in the chat. </a:t>
            </a:r>
            <a:endParaRPr sz="1500">
              <a:solidFill>
                <a:srgbClr val="333333"/>
              </a:solidFill>
            </a:endParaRPr>
          </a:p>
          <a:p>
            <a:pPr indent="0" lvl="0" marL="0" rtl="0" algn="l">
              <a:spcBef>
                <a:spcPts val="0"/>
              </a:spcBef>
              <a:spcAft>
                <a:spcPts val="0"/>
              </a:spcAft>
              <a:buClr>
                <a:schemeClr val="dk1"/>
              </a:buClr>
              <a:buSzPts val="1100"/>
              <a:buFont typeface="Arial"/>
              <a:buNone/>
            </a:pPr>
            <a:r>
              <a:t/>
            </a:r>
            <a:endParaRPr sz="1500">
              <a:solidFill>
                <a:srgbClr val="333333"/>
              </a:solidFill>
              <a:highlight>
                <a:srgbClr val="EEEEEE"/>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179c29b137_3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g1179c29b137_3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(3-5 </a:t>
            </a:r>
            <a:r>
              <a:rPr lang="en">
                <a:solidFill>
                  <a:schemeClr val="dk1"/>
                </a:solidFill>
              </a:rPr>
              <a:t>minutes)</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(Review the training learning targets by asking participants to take a minute to read them.)</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The overarching goal or ultimate goal that we have for our learners is to </a:t>
            </a:r>
            <a:r>
              <a:rPr lang="en">
                <a:solidFill>
                  <a:schemeClr val="dk1"/>
                </a:solidFill>
              </a:rPr>
              <a:t>provide support to educational leaders in promoting educator professional growth that leads to improved instructional performance and student learning through data analytics.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We ask that you fully participate in today’s learning activities in order to simulate the best coaching environment you can take back to teachers in your schools.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We will be using the OTES 2.0 rubric as our anchor. Here are our “I can” statements for learning:</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Data Coaching:  I can use the analyze-plan-modify cycle to support teachers in their usage of data to improve instructional practice and student learning.</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Analyzing:  I can analyze patterns and data sources to coach teaches.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Planning:  I can use trends and patterns within data sources to coach teachers to plan appropriate instruction for students.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Modifying:  I can coach teachers to modify instruction to meet student needs based on the ongoing collection and analysis of data.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All of these slides and materials will be made available to you, so that you can utilize these resources in training situations with districts (in full or part). You will find some slides are hidden throughout so you can modify and add extension activities that best fit the needs of your audience. Again, the training may be abbreviated or extended as needed or as time permits.</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1688525225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11688525225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Another component of the Data Coaching Cycle is Modifying. How are you utilizing the information learned to coach teachers to modify instruction for their students?</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1ed0aa1438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11ed0aa1438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We used Assessment of student learning to dig deeper into the data conversation. Through the next few slides you will see how different data sources were used to analyze data trends and patterns to modify instruction.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174ad4d95c_24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174ad4d95c_24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1966752b7f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11966752b7f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a data coach, you should remember to prompt teachers to use their </a:t>
            </a:r>
            <a:r>
              <a:rPr b="1" i="1" lang="en"/>
              <a:t>reflection. </a:t>
            </a:r>
            <a:r>
              <a:rPr lang="en"/>
              <a:t> When you begin conversations around modifying instruction or responding to the data, it helps to start with what they </a:t>
            </a:r>
            <a:r>
              <a:rPr lang="en"/>
              <a:t>noticed (ask about gaps or trends). Then prompt the teacher to ask why or identify a root cause.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this example, the teacher decided to dive into the released items to see exactly what the </a:t>
            </a:r>
            <a:r>
              <a:rPr lang="en"/>
              <a:t>questions</a:t>
            </a:r>
            <a:r>
              <a:rPr lang="en"/>
              <a:t> are asking their students to be able to </a:t>
            </a:r>
            <a:r>
              <a:rPr lang="en"/>
              <a:t>know/do. </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Caution: When looking at item level analysis, it is important to look at the bigger picture.  Although #35 shows 91% getting the problem incorrect, there are 7 questions on this standard.  It can be beneficial to deeply investigate individual areas of concern, but it also should be realized this is only one question and we are not promoting modifying an entire curriculum based upon one question.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1966752b7f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11966752b7f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Skimming through the released items, the teacher began to find another pattern. </a:t>
            </a:r>
            <a:endParaRPr/>
          </a:p>
          <a:p>
            <a:pPr indent="0" lvl="0" marL="0" rtl="0" algn="l">
              <a:spcBef>
                <a:spcPts val="0"/>
              </a:spcBef>
              <a:spcAft>
                <a:spcPts val="0"/>
              </a:spcAft>
              <a:buNone/>
            </a:pPr>
            <a:r>
              <a:rPr lang="en"/>
              <a:t>The questions were asking students to know more than only the cell </a:t>
            </a:r>
            <a:r>
              <a:rPr i="1" lang="en"/>
              <a:t>parts </a:t>
            </a:r>
            <a:r>
              <a:rPr lang="en"/>
              <a:t>and </a:t>
            </a:r>
            <a:r>
              <a:rPr i="1" lang="en"/>
              <a:t>functions</a:t>
            </a:r>
            <a:r>
              <a:rPr lang="en"/>
              <a:t>. </a:t>
            </a:r>
            <a:endParaRPr/>
          </a:p>
          <a:p>
            <a:pPr indent="0" lvl="0" marL="0" rtl="0" algn="l">
              <a:spcBef>
                <a:spcPts val="0"/>
              </a:spcBef>
              <a:spcAft>
                <a:spcPts val="0"/>
              </a:spcAft>
              <a:buNone/>
            </a:pPr>
            <a:r>
              <a:rPr lang="en"/>
              <a:t>Students were being asked to think about their relationship and analyze, given real world scenarios, and what would happen if the cell parts were missing or just not there due to the type of cell in question. </a:t>
            </a:r>
            <a:endParaRPr/>
          </a:p>
          <a:p>
            <a:pPr indent="0" lvl="0" marL="0" rtl="0" algn="l">
              <a:spcBef>
                <a:spcPts val="0"/>
              </a:spcBef>
              <a:spcAft>
                <a:spcPts val="0"/>
              </a:spcAft>
              <a:buNone/>
            </a:pPr>
            <a:r>
              <a:rPr lang="en"/>
              <a:t>Student were also asked to consider how the </a:t>
            </a:r>
            <a:r>
              <a:rPr lang="en"/>
              <a:t>omission</a:t>
            </a:r>
            <a:r>
              <a:rPr lang="en"/>
              <a:t> of cell parts due to cell type might impact cellular processes.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1966752b7f_2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11966752b7f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Give </a:t>
            </a:r>
            <a:r>
              <a:rPr lang="en"/>
              <a:t>participants</a:t>
            </a:r>
            <a:r>
              <a:rPr lang="en"/>
              <a:t> time to review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changed the focus of the teachers lab work. The teacher  wanted to create multiple entry points for students, based on formative assessment, which would allow the students who were ready to move beyond analysis of cellular structure and function to move on to creation and evaluation </a:t>
            </a:r>
            <a:r>
              <a:rPr lang="en"/>
              <a:t>within the scientific process. Those who were struggling to get to the analysis would need a variety of supports and scaffolds that the teacher wanted to make available to everyone in the class. </a:t>
            </a:r>
            <a:endParaRPr/>
          </a:p>
          <a:p>
            <a:pPr indent="0" lvl="0" marL="0" rtl="0" algn="l">
              <a:spcBef>
                <a:spcPts val="0"/>
              </a:spcBef>
              <a:spcAft>
                <a:spcPts val="0"/>
              </a:spcAft>
              <a:buNone/>
            </a:pPr>
            <a:r>
              <a:rPr lang="en"/>
              <a:t>Building in frequent formative checks throughout the lessons that aligned to the </a:t>
            </a:r>
            <a:r>
              <a:rPr b="1" lang="en" u="sng">
                <a:solidFill>
                  <a:schemeClr val="hlink"/>
                </a:solidFill>
                <a:hlinkClick r:id="rId2"/>
              </a:rPr>
              <a:t>performance level descriptions</a:t>
            </a:r>
            <a:r>
              <a:rPr lang="en"/>
              <a:t> and cognitive rigor matrix helped him have more clarity around both assessment and lesson modification. </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1966752b7f_2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11966752b7f_2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a data coach, it is important to coach teachers to consider selecting high quality materials to improve or adjust their practice.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the slide: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(resource links for the screenshots on the slide)</a:t>
            </a:r>
            <a:endParaRPr/>
          </a:p>
          <a:p>
            <a:pPr indent="0" lvl="0" marL="0" rtl="0" algn="l">
              <a:spcBef>
                <a:spcPts val="0"/>
              </a:spcBef>
              <a:spcAft>
                <a:spcPts val="0"/>
              </a:spcAft>
              <a:buNone/>
            </a:pPr>
            <a:r>
              <a:rPr lang="en"/>
              <a:t>OLS and Model Curriculum: </a:t>
            </a:r>
            <a:r>
              <a:rPr lang="en" u="sng">
                <a:solidFill>
                  <a:schemeClr val="hlink"/>
                </a:solidFill>
                <a:hlinkClick r:id="rId2"/>
              </a:rPr>
              <a:t>http://education.ohio.gov/getattachment/Topics/Learning-in-Ohio/Science/Ohios-Learning-Standards-and-MC/SciFinalStandardsMC060719.pdf.aspx?lang=en-US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Hess’ Cognitive Rigor Matrix for Science: </a:t>
            </a:r>
            <a:r>
              <a:rPr lang="en" u="sng">
                <a:solidFill>
                  <a:schemeClr val="hlink"/>
                </a:solidFill>
                <a:hlinkClick r:id="rId3"/>
              </a:rPr>
              <a:t>https://drive.google.com/drive/folders/1XJ9CeJWNkhCNuYa1BSfa-rhiaaPv5CGq</a:t>
            </a:r>
            <a:r>
              <a:rPr lang="en"/>
              <a:t> </a:t>
            </a:r>
            <a:endParaRPr/>
          </a:p>
          <a:p>
            <a:pPr indent="0" lvl="0" marL="0" rtl="0" algn="l">
              <a:spcBef>
                <a:spcPts val="0"/>
              </a:spcBef>
              <a:spcAft>
                <a:spcPts val="0"/>
              </a:spcAft>
              <a:buNone/>
            </a:pPr>
            <a:r>
              <a:rPr lang="en"/>
              <a:t>Biology: PLD: </a:t>
            </a:r>
            <a:r>
              <a:rPr lang="en" u="sng">
                <a:solidFill>
                  <a:schemeClr val="hlink"/>
                </a:solidFill>
                <a:hlinkClick r:id="rId4"/>
              </a:rPr>
              <a:t>https://drive.google.com/file/d/1fSzSj3fBTvd1wpxLdxWf9ZuMEC5prdp8/view?usp=sharing</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a:t>
            </a:r>
            <a:r>
              <a:rPr b="1" lang="en"/>
              <a:t>proficient level </a:t>
            </a:r>
            <a:r>
              <a:rPr b="1" lang="en"/>
              <a:t>descriptor</a:t>
            </a:r>
            <a:r>
              <a:rPr lang="en"/>
              <a:t> for this standard asks students to </a:t>
            </a:r>
            <a:r>
              <a:rPr b="1" i="1" lang="en"/>
              <a:t>describe</a:t>
            </a:r>
            <a:r>
              <a:rPr lang="en"/>
              <a:t>… this is </a:t>
            </a:r>
            <a:r>
              <a:rPr lang="en"/>
              <a:t>something</a:t>
            </a:r>
            <a:r>
              <a:rPr lang="en"/>
              <a:t> the teacher will consider building into his lesson. (Describe how cell components work together to perform the functions of</a:t>
            </a:r>
            <a:endParaRPr/>
          </a:p>
          <a:p>
            <a:pPr indent="0" lvl="0" marL="0" rtl="0" algn="l">
              <a:spcBef>
                <a:spcPts val="0"/>
              </a:spcBef>
              <a:spcAft>
                <a:spcPts val="0"/>
              </a:spcAft>
              <a:buNone/>
            </a:pPr>
            <a:r>
              <a:rPr lang="en"/>
              <a:t>the cell)</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11a57acf0e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11a57acf0e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snip is a link to the data. </a:t>
            </a:r>
            <a:r>
              <a:rPr lang="en">
                <a:solidFill>
                  <a:schemeClr val="dk1"/>
                </a:solidFill>
              </a:rPr>
              <a:t>Remind participants that the link is also on the Resource Document.)</a:t>
            </a:r>
            <a:endParaRPr>
              <a:solidFill>
                <a:schemeClr val="dk1"/>
              </a:solidFill>
            </a:endParaRPr>
          </a:p>
          <a:p>
            <a:pPr indent="0" lvl="0" marL="0" rtl="0" algn="l">
              <a:spcBef>
                <a:spcPts val="0"/>
              </a:spcBef>
              <a:spcAft>
                <a:spcPts val="0"/>
              </a:spcAft>
              <a:buNone/>
            </a:pPr>
            <a:r>
              <a:rPr lang="en"/>
              <a:t>Have participants pair up or small groups and look at the data and develop questions they would ask and determine how they would use the data to modify instruction. If time allows - have participants have a mock conversation around the data. </a:t>
            </a:r>
            <a:endParaRPr/>
          </a:p>
          <a:p>
            <a:pPr indent="0" lvl="0" marL="0" rtl="0" algn="l">
              <a:spcBef>
                <a:spcPts val="0"/>
              </a:spcBef>
              <a:spcAft>
                <a:spcPts val="0"/>
              </a:spcAft>
              <a:buNone/>
            </a:pPr>
            <a:r>
              <a:rPr lang="en"/>
              <a:t>Side Note: bottom link is to all the data - we pulled apart the data to just one section to use and dig deeper into. Conversation could be to look at all data to help educators understand how to focus on </a:t>
            </a:r>
            <a:r>
              <a:rPr lang="en"/>
              <a:t>the</a:t>
            </a:r>
            <a:r>
              <a:rPr lang="en"/>
              <a:t> most important part to modify to support student learning.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 on the image to view the data. </a:t>
            </a:r>
            <a:endParaRPr/>
          </a:p>
          <a:p>
            <a:pPr indent="0" lvl="0" marL="0" rtl="0" algn="l">
              <a:spcBef>
                <a:spcPts val="0"/>
              </a:spcBef>
              <a:spcAft>
                <a:spcPts val="0"/>
              </a:spcAft>
              <a:buNone/>
            </a:pPr>
            <a:r>
              <a:rPr lang="en"/>
              <a:t>Link to Data: </a:t>
            </a:r>
            <a:r>
              <a:rPr lang="en" u="sng">
                <a:solidFill>
                  <a:schemeClr val="hlink"/>
                </a:solidFill>
                <a:hlinkClick r:id="rId2"/>
              </a:rPr>
              <a:t>https://docs.google.com/presentation/d/e/2PACX-1vQzahW83xA_Pp_3uKesNAPGST0mx3RH9ARSwXovA6gQ1NkEydYwavOT5z57MtbfJSwapn8n3yJsDPWR/pub?start=false&amp;loop=false&amp;delayms=3000</a:t>
            </a:r>
            <a:r>
              <a:rPr lang="en"/>
              <a:t> </a:t>
            </a:r>
            <a:endParaRPr/>
          </a:p>
          <a:p>
            <a:pPr indent="0" lvl="0" marL="0" rtl="0" algn="l">
              <a:spcBef>
                <a:spcPts val="0"/>
              </a:spcBef>
              <a:spcAft>
                <a:spcPts val="0"/>
              </a:spcAft>
              <a:buNone/>
            </a:pPr>
            <a:r>
              <a:rPr lang="en"/>
              <a:t>Link to All Data: </a:t>
            </a:r>
            <a:r>
              <a:rPr lang="en" u="sng">
                <a:solidFill>
                  <a:schemeClr val="hlink"/>
                </a:solidFill>
                <a:hlinkClick r:id="rId3"/>
              </a:rPr>
              <a:t>https://drive.google.com/file/d/1erRuyHzKxTGlgiypJfWDULfLeLYwkNcQ/view?usp=sharing</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1ed0aa1438_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11ed0aa1438_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Have participants pair up or small groups and look at the data and develop questions they would ask and determine how they would use the data to modify instruction. If time allows - have participants have a mock conversation around the data. </a:t>
            </a:r>
            <a:endParaRPr/>
          </a:p>
          <a:p>
            <a:pPr indent="0" lvl="0" marL="0" rtl="0" algn="l">
              <a:spcBef>
                <a:spcPts val="0"/>
              </a:spcBef>
              <a:spcAft>
                <a:spcPts val="0"/>
              </a:spcAft>
              <a:buNone/>
            </a:pPr>
            <a:r>
              <a:rPr lang="en"/>
              <a:t>Click on the image to view the data. </a:t>
            </a:r>
            <a:endParaRPr/>
          </a:p>
          <a:p>
            <a:pPr indent="0" lvl="0" marL="0" rtl="0" algn="l">
              <a:spcBef>
                <a:spcPts val="0"/>
              </a:spcBef>
              <a:spcAft>
                <a:spcPts val="0"/>
              </a:spcAft>
              <a:buNone/>
            </a:pPr>
            <a:r>
              <a:rPr lang="en"/>
              <a:t>Link to Data: </a:t>
            </a:r>
            <a:r>
              <a:rPr lang="en" u="sng">
                <a:solidFill>
                  <a:schemeClr val="hlink"/>
                </a:solidFill>
                <a:hlinkClick r:id="rId2"/>
              </a:rPr>
              <a:t>https://docs.google.com/presentation/d/e/2PACX-1vQzahW83xA_Pp_3uKesNAPGST0mx3RH9ARSwXovA6gQ1NkEydYwavOT5z57MtbfJSwapn8n3yJsDPWR/pub?start=false&amp;loop=false&amp;delayms=3000</a:t>
            </a:r>
            <a:r>
              <a:rPr lang="en"/>
              <a:t> </a:t>
            </a:r>
            <a:endParaRPr/>
          </a:p>
          <a:p>
            <a:pPr indent="0" lvl="0" marL="0" rtl="0" algn="l">
              <a:spcBef>
                <a:spcPts val="0"/>
              </a:spcBef>
              <a:spcAft>
                <a:spcPts val="0"/>
              </a:spcAft>
              <a:buNone/>
            </a:pPr>
            <a:r>
              <a:rPr lang="en"/>
              <a:t>Link to All Data: </a:t>
            </a:r>
            <a:r>
              <a:rPr lang="en" u="sng">
                <a:solidFill>
                  <a:schemeClr val="hlink"/>
                </a:solidFill>
                <a:hlinkClick r:id="rId3"/>
              </a:rPr>
              <a:t>https://drive.google.com/file/d/1erRuyHzKxTGlgiypJfWDULfLeLYwkNcQ/view?usp=sharing</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236b86b503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1236b86b50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a quick summary of the data already </a:t>
            </a:r>
            <a:r>
              <a:rPr lang="en"/>
              <a:t>analyzed</a:t>
            </a:r>
            <a:r>
              <a:rPr lang="en"/>
              <a:t> by the teacher, resources that could be used </a:t>
            </a:r>
            <a:r>
              <a:rPr lang="en"/>
              <a:t>during</a:t>
            </a:r>
            <a:r>
              <a:rPr lang="en"/>
              <a:t> this </a:t>
            </a:r>
            <a:r>
              <a:rPr lang="en"/>
              <a:t>discussion</a:t>
            </a:r>
            <a:r>
              <a:rPr lang="en"/>
              <a:t> are ODE Science Standards, Blue Print, Performance Level </a:t>
            </a:r>
            <a:r>
              <a:rPr lang="en"/>
              <a:t>Descriptors</a:t>
            </a:r>
            <a:r>
              <a:rPr lang="en"/>
              <a:t>, and Model Curriculum.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Link to Data: </a:t>
            </a:r>
            <a:r>
              <a:rPr lang="en" u="sng">
                <a:solidFill>
                  <a:schemeClr val="hlink"/>
                </a:solidFill>
                <a:hlinkClick r:id="rId2"/>
              </a:rPr>
              <a:t>https://docs.google.com/presentation/d/e/2PACX-1vQzahW83xA_Pp_3uKesNAPGST0mx3RH9ARSwXovA6gQ1NkEydYwavOT5z57MtbfJSwapn8n3yJsDPWR/pub?start=false&amp;loop=false&amp;delayms=3000</a:t>
            </a:r>
            <a:r>
              <a:rPr lang="en"/>
              <a:t> </a:t>
            </a:r>
            <a:endParaRPr/>
          </a:p>
          <a:p>
            <a:pPr indent="0" lvl="0" marL="0" rtl="0" algn="l">
              <a:spcBef>
                <a:spcPts val="0"/>
              </a:spcBef>
              <a:spcAft>
                <a:spcPts val="0"/>
              </a:spcAft>
              <a:buNone/>
            </a:pPr>
            <a:r>
              <a:rPr lang="en"/>
              <a:t>Link to All Data: </a:t>
            </a:r>
            <a:r>
              <a:rPr lang="en" u="sng">
                <a:solidFill>
                  <a:schemeClr val="hlink"/>
                </a:solidFill>
                <a:hlinkClick r:id="rId3"/>
              </a:rPr>
              <a:t>https://drive.google.com/file/d/1erRuyHzKxTGlgiypJfWDULfLeLYwkNcQ/view?usp=sharing</a:t>
            </a:r>
            <a:r>
              <a:rPr lang="en"/>
              <a:t> </a:t>
            </a:r>
            <a:endParaRPr/>
          </a:p>
          <a:p>
            <a:pPr indent="0" lvl="0" marL="0" rtl="0" algn="l">
              <a:spcBef>
                <a:spcPts val="0"/>
              </a:spcBef>
              <a:spcAft>
                <a:spcPts val="0"/>
              </a:spcAft>
              <a:buNone/>
            </a:pPr>
            <a:r>
              <a:rPr lang="en"/>
              <a:t>Science Standards - </a:t>
            </a:r>
            <a:r>
              <a:rPr lang="en" u="sng">
                <a:solidFill>
                  <a:schemeClr val="hlink"/>
                </a:solidFill>
                <a:hlinkClick r:id="rId4"/>
              </a:rPr>
              <a:t>https://education.ohio.gov/getattachment/Topics/Learning-in-Ohio/Science/Ohios-Learning-Standards-and-MC/SciFinalStandardsMC060719.pdf.aspx?lang=en-US</a:t>
            </a:r>
            <a:r>
              <a:rPr lang="en"/>
              <a:t> </a:t>
            </a:r>
            <a:endParaRPr/>
          </a:p>
          <a:p>
            <a:pPr indent="0" lvl="0" marL="0" rtl="0" algn="l">
              <a:spcBef>
                <a:spcPts val="0"/>
              </a:spcBef>
              <a:spcAft>
                <a:spcPts val="0"/>
              </a:spcAft>
              <a:buNone/>
            </a:pPr>
            <a:r>
              <a:rPr lang="en"/>
              <a:t>Blue Print - </a:t>
            </a:r>
            <a:r>
              <a:rPr lang="en" u="sng">
                <a:solidFill>
                  <a:schemeClr val="hlink"/>
                </a:solidFill>
                <a:hlinkClick r:id="rId5"/>
              </a:rPr>
              <a:t>https://oh-ost.portal.cambiumast.com/-/media/project/client-portals/ohio-ost/pdf/2014q3/test_specifications_g8_science.pdf</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179c29b137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179c29b137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(2-3 minutes)</a:t>
            </a:r>
            <a:endParaRPr/>
          </a:p>
          <a:p>
            <a:pPr indent="0" lvl="0" marL="0" rtl="0" algn="l">
              <a:spcBef>
                <a:spcPts val="0"/>
              </a:spcBef>
              <a:spcAft>
                <a:spcPts val="0"/>
              </a:spcAft>
              <a:buNone/>
            </a:pPr>
            <a:r>
              <a:rPr lang="en"/>
              <a:t>The graphic illustrates the cycle of data coaching showing that it is a recursive process. For training purposes, we are examining and breaking the process into components which include </a:t>
            </a:r>
            <a:r>
              <a:rPr lang="en">
                <a:solidFill>
                  <a:schemeClr val="dk1"/>
                </a:solidFill>
              </a:rPr>
              <a:t>analyzing, </a:t>
            </a:r>
            <a:r>
              <a:rPr lang="en"/>
              <a:t>planning, and modifying.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One may think that we would start with planning in mind during this process.  And yes, planning is where one would typically begin.  However, in the process of coaching we are going to begin by analyzing and reflecting.  Reflection is important throughout the entire process of data coaching. For our training purposes we are going to ask that we keep this recursive (back and forth, using loops to define a problem) process in mind. We must begin by analyzing our data and reflecting upon the data’s meaning before we can plan our next steps.  In our next few slides, let’s start by thinking about some data sources.</a:t>
            </a:r>
            <a:endParaRPr>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1ed0aa1438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11ed0aa1438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Watch the video as a whole group video will play from 5:02 - 9:15 (could cut it at 8:17 if short on time) </a:t>
            </a:r>
            <a:endParaRPr/>
          </a:p>
          <a:p>
            <a:pPr indent="0" lvl="0" marL="0" rtl="0" algn="l">
              <a:spcBef>
                <a:spcPts val="0"/>
              </a:spcBef>
              <a:spcAft>
                <a:spcPts val="0"/>
              </a:spcAft>
              <a:buNone/>
            </a:pPr>
            <a:r>
              <a:rPr lang="en"/>
              <a:t>Have groups share out what they noticed about the conversation in the video. (unmute or chat bar)</a:t>
            </a:r>
            <a:endParaRPr/>
          </a:p>
          <a:p>
            <a:pPr indent="0" lvl="0" marL="0" rtl="0" algn="l">
              <a:spcBef>
                <a:spcPts val="0"/>
              </a:spcBef>
              <a:spcAft>
                <a:spcPts val="0"/>
              </a:spcAft>
              <a:buNone/>
            </a:pPr>
            <a:r>
              <a:rPr lang="en"/>
              <a:t>Share out to create a deeper understanding of how you can use the data differently to modify instruction.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highlight>
                  <a:srgbClr val="EEEEEE"/>
                </a:highlight>
              </a:rPr>
              <a:t>Parts to pull out of the video to make sure participants understand</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This is a top teacher who uses data daily to inform her instruction. How might this conversation be different with a newer teacher or a teacher not comfortable with data? What questions/ steps might you need to take to have a richer conversation on how they can use the data to modify their </a:t>
            </a:r>
            <a:r>
              <a:rPr lang="en"/>
              <a:t>instruction?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Whole video with VA and Restart Readiness Conversation - </a:t>
            </a:r>
            <a:r>
              <a:rPr lang="en" u="sng">
                <a:solidFill>
                  <a:schemeClr val="hlink"/>
                </a:solidFill>
                <a:hlinkClick r:id="rId2"/>
              </a:rPr>
              <a:t>https://youtu.be/arFogiAH698</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199b8afbd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1199b8afbd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follow-up coaching sessions, be sure to ask about results.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the bullets</a:t>
            </a:r>
            <a:endParaRPr/>
          </a:p>
          <a:p>
            <a:pPr indent="0" lvl="0" marL="0" rtl="0" algn="l">
              <a:spcBef>
                <a:spcPts val="0"/>
              </a:spcBef>
              <a:spcAft>
                <a:spcPts val="0"/>
              </a:spcAft>
              <a:buNone/>
            </a:pPr>
            <a:r>
              <a:rPr lang="en"/>
              <a:t>Also, share some example responses (scaffolding, adding </a:t>
            </a:r>
            <a:r>
              <a:rPr lang="en"/>
              <a:t>background</a:t>
            </a:r>
            <a:r>
              <a:rPr lang="en"/>
              <a:t> knowledge, or providing authentic tasks and </a:t>
            </a:r>
            <a:r>
              <a:rPr lang="en"/>
              <a:t>opportunities</a:t>
            </a:r>
            <a:r>
              <a:rPr lang="en"/>
              <a:t> to design or create)</a:t>
            </a:r>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1247dbe11c8_14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1247dbe11c8_14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teacher gave her restart readiness assessment after her first unit, analyzed the data, and realized that there were additional scaffolds and supports such as hands on manipulatives, graphic organizers, and visuals that some of her limited and basic students needed to make connections to prior knowledge. She rotated groups with </a:t>
            </a:r>
            <a:r>
              <a:rPr lang="en"/>
              <a:t>sometimes</a:t>
            </a:r>
            <a:r>
              <a:rPr lang="en"/>
              <a:t> slightly different prompts and questions so those students who were scoring in the advanced level could also benefit from the scaffolds that were provided. She used the questions to make connections to high levels of cognition such as and real world situations. </a:t>
            </a:r>
            <a:endParaRPr/>
          </a:p>
          <a:p>
            <a:pPr indent="0" lvl="0" marL="0" rtl="0" algn="l">
              <a:spcBef>
                <a:spcPts val="0"/>
              </a:spcBef>
              <a:spcAft>
                <a:spcPts val="0"/>
              </a:spcAft>
              <a:buNone/>
            </a:pPr>
            <a:r>
              <a:rPr lang="en"/>
              <a:t>The teacher then had the stations rotate so that each student could experience multiple ways to engage with the content. </a:t>
            </a:r>
            <a:endParaRPr/>
          </a:p>
          <a:p>
            <a:pPr indent="0" lvl="0" marL="0" rtl="0" algn="l">
              <a:spcBef>
                <a:spcPts val="0"/>
              </a:spcBef>
              <a:spcAft>
                <a:spcPts val="0"/>
              </a:spcAft>
              <a:buNone/>
            </a:pPr>
            <a:r>
              <a:rPr lang="en"/>
              <a:t>Throughout this unit she would formatively assess students to see if they were making progress and to help her make decisions around future instructional accommodations.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when planning for the next </a:t>
            </a:r>
            <a:r>
              <a:rPr lang="en"/>
              <a:t>unit, she was sure to include the types of instructional scaffolds that were helping students in her current unit.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11688525225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11688525225_0_1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1247dbe11c8_9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8" name="Google Shape;538;g1247dbe11c8_9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Where are you on today’s learning targets? Conduct a poll Zoom or the chat box using each “I Can…” statement.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Just to reiterate, all of these slides and materials will be made available to you, so that you can utilize these resources in training situations with districts (in full or part). You will find some slides are hidden throughout so you can modify and add extension activities that best fit the needs of your audience. Again, the training may be abbreviated or extended as needed or as time permits.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Link to the “forced copy” of the entire presentation: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https://docs.google.com/presentation/d/1QWYbLWbDZpr5KqL-Dsm0ONeCcWx52vK1rSePsVs4z08/copy</a:t>
            </a:r>
            <a:r>
              <a:rPr lang="en">
                <a:solidFill>
                  <a:schemeClr val="dk1"/>
                </a:solidFill>
              </a:rPr>
              <a:t>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1247dbe11c8_1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1247dbe11c8_1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https://education.ohio.gov/Topics/Data/Regional-Data-Leads</a:t>
            </a:r>
            <a:r>
              <a:rPr lang="en"/>
              <a:t>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11688525225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11688525225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highlight>
                  <a:schemeClr val="lt1"/>
                </a:highlight>
              </a:rPr>
              <a:t>This section is an extension that includes the big idea: using </a:t>
            </a:r>
            <a:r>
              <a:rPr lang="en" sz="1200">
                <a:solidFill>
                  <a:schemeClr val="dk1"/>
                </a:solidFill>
                <a:highlight>
                  <a:schemeClr val="lt1"/>
                </a:highlight>
              </a:rPr>
              <a:t>analyze-plan-modify cycle to coach teachers in their usage of data to improve instructional practice and student learning.</a:t>
            </a:r>
            <a:endParaRPr sz="1200">
              <a:solidFill>
                <a:schemeClr val="dk1"/>
              </a:solidFill>
              <a:highlight>
                <a:schemeClr val="lt1"/>
              </a:highlight>
            </a:endParaRPr>
          </a:p>
          <a:p>
            <a:pPr indent="0" lvl="0" marL="0" rtl="0" algn="l">
              <a:spcBef>
                <a:spcPts val="0"/>
              </a:spcBef>
              <a:spcAft>
                <a:spcPts val="0"/>
              </a:spcAft>
              <a:buNone/>
            </a:pPr>
            <a:r>
              <a:t/>
            </a:r>
            <a:endParaRPr sz="1500">
              <a:solidFill>
                <a:srgbClr val="333333"/>
              </a:solidFill>
              <a:highlight>
                <a:srgbClr val="EEEEEE"/>
              </a:highlight>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1138fa12696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1138fa12696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595959"/>
                </a:solidFill>
              </a:rPr>
              <a:t>Here is an a</a:t>
            </a:r>
            <a:r>
              <a:rPr lang="en" sz="1200">
                <a:solidFill>
                  <a:srgbClr val="595959"/>
                </a:solidFill>
              </a:rPr>
              <a:t>rt teacher who uses pre-assessment data to modify her lessons to create flexible student groups to meet them at their entry point. </a:t>
            </a:r>
            <a:endParaRPr sz="1200">
              <a:solidFill>
                <a:srgbClr val="595959"/>
              </a:solidFill>
            </a:endParaRPr>
          </a:p>
          <a:p>
            <a:pPr indent="-304800" lvl="0" marL="457200" rtl="0" algn="l">
              <a:lnSpc>
                <a:spcPct val="115000"/>
              </a:lnSpc>
              <a:spcBef>
                <a:spcPts val="1200"/>
              </a:spcBef>
              <a:spcAft>
                <a:spcPts val="0"/>
              </a:spcAft>
              <a:buClr>
                <a:srgbClr val="595959"/>
              </a:buClr>
              <a:buSzPts val="1200"/>
              <a:buChar char="●"/>
            </a:pPr>
            <a:r>
              <a:rPr lang="en" sz="1200">
                <a:solidFill>
                  <a:srgbClr val="595959"/>
                </a:solidFill>
              </a:rPr>
              <a:t>This process is completed after every project. </a:t>
            </a:r>
            <a:endParaRPr sz="1200">
              <a:solidFill>
                <a:srgbClr val="595959"/>
              </a:solidFill>
            </a:endParaRPr>
          </a:p>
          <a:p>
            <a:pPr indent="-304800" lvl="0" marL="457200" rtl="0" algn="l">
              <a:lnSpc>
                <a:spcPct val="115000"/>
              </a:lnSpc>
              <a:spcBef>
                <a:spcPts val="0"/>
              </a:spcBef>
              <a:spcAft>
                <a:spcPts val="0"/>
              </a:spcAft>
              <a:buClr>
                <a:srgbClr val="595959"/>
              </a:buClr>
              <a:buSzPts val="1200"/>
              <a:buChar char="●"/>
            </a:pPr>
            <a:r>
              <a:rPr lang="en" sz="1200">
                <a:solidFill>
                  <a:srgbClr val="595959"/>
                </a:solidFill>
              </a:rPr>
              <a:t>We are going to watch one small portion of the conversation </a:t>
            </a:r>
            <a:endParaRPr sz="1200">
              <a:solidFill>
                <a:srgbClr val="595959"/>
              </a:solidFill>
            </a:endParaRPr>
          </a:p>
          <a:p>
            <a:pPr indent="-304800" lvl="0" marL="457200" rtl="0" algn="l">
              <a:lnSpc>
                <a:spcPct val="115000"/>
              </a:lnSpc>
              <a:spcBef>
                <a:spcPts val="0"/>
              </a:spcBef>
              <a:spcAft>
                <a:spcPts val="0"/>
              </a:spcAft>
              <a:buClr>
                <a:srgbClr val="595959"/>
              </a:buClr>
              <a:buSzPts val="1200"/>
              <a:buChar char="●"/>
            </a:pPr>
            <a:r>
              <a:rPr lang="en" sz="1200">
                <a:solidFill>
                  <a:srgbClr val="595959"/>
                </a:solidFill>
              </a:rPr>
              <a:t>As you watch the video think about the questions that are being asked to coach the teacher, but also consider some other questions that could be asked.</a:t>
            </a:r>
            <a:endParaRPr/>
          </a:p>
          <a:p>
            <a:pPr indent="0" lvl="0" marL="0" rtl="0" algn="l">
              <a:spcBef>
                <a:spcPts val="1200"/>
              </a:spcBef>
              <a:spcAft>
                <a:spcPts val="0"/>
              </a:spcAft>
              <a:buNone/>
            </a:pPr>
            <a:r>
              <a:rPr lang="en">
                <a:highlight>
                  <a:srgbClr val="FFFF00"/>
                </a:highlight>
              </a:rPr>
              <a:t>Video begins at 6:55 to 10:39</a:t>
            </a:r>
            <a:endParaRPr>
              <a:highlight>
                <a:srgbClr val="FFFF00"/>
              </a:highlight>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1138fa12696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1138fa12696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questions to consider - how teacher responded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1138fa12696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1138fa12696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Rubric a connection to OTES - ART </a:t>
            </a:r>
            <a:endParaRPr/>
          </a:p>
          <a:p>
            <a:pPr indent="0" lvl="0" marL="0" rtl="0" algn="l">
              <a:spcBef>
                <a:spcPts val="0"/>
              </a:spcBef>
              <a:spcAft>
                <a:spcPts val="0"/>
              </a:spcAft>
              <a:buNone/>
            </a:pPr>
            <a:r>
              <a:rPr lang="en"/>
              <a:t>Teacher could be in Skilled or Accomplished based on if this is a one and done or if she is </a:t>
            </a:r>
            <a:r>
              <a:rPr lang="en"/>
              <a:t>continuously</a:t>
            </a:r>
            <a:r>
              <a:rPr lang="en"/>
              <a:t> using the data to modify her instruction.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179c29b137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179c29b137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a:t>
            </a:r>
            <a:r>
              <a:rPr lang="en"/>
              <a:t>minutes)</a:t>
            </a:r>
            <a:endParaRPr/>
          </a:p>
          <a:p>
            <a:pPr indent="0" lvl="0" marL="0" rtl="0" algn="l">
              <a:spcBef>
                <a:spcPts val="0"/>
              </a:spcBef>
              <a:spcAft>
                <a:spcPts val="0"/>
              </a:spcAft>
              <a:buNone/>
            </a:pPr>
            <a:r>
              <a:rPr lang="en"/>
              <a:t>Now, let’s turn our attention to various types of data that teachers might be using throughout the school year. Here are some examples of data that can be </a:t>
            </a:r>
            <a:r>
              <a:rPr lang="en"/>
              <a:t>used</a:t>
            </a:r>
            <a:r>
              <a:rPr lang="en"/>
              <a:t> throughout a coaching cycle. It is important to remember teachers have many different data sources in addition to the ones displayed. </a:t>
            </a:r>
            <a:endParaRPr/>
          </a:p>
          <a:p>
            <a:pPr indent="0" lvl="0" marL="0" rtl="0" algn="l">
              <a:spcBef>
                <a:spcPts val="0"/>
              </a:spcBef>
              <a:spcAft>
                <a:spcPts val="0"/>
              </a:spcAft>
              <a:buNone/>
            </a:pPr>
            <a:r>
              <a:rPr lang="en"/>
              <a:t>(Ask participants to share out a few sources of data they might think about using in a coaching cycle. Either unmute or put in the chat (depends on group size).)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a warm-up for the next slide and activity.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1138fa12696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1138fa12696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Pull a coaching question and data to look at - IS</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https://docs.google.com/document/d/1W4rRsssiuBIw6c0aoGxrRe3zQieCmYKhFSky-0RL7Yc/edit?usp=sharing</a:t>
            </a:r>
            <a:r>
              <a:rPr lang="en">
                <a:solidFill>
                  <a:schemeClr val="dk1"/>
                </a:solidFill>
              </a:rPr>
              <a:t> </a:t>
            </a: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1138fa12696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1138fa12696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Here are m</a:t>
            </a:r>
            <a:r>
              <a:rPr lang="en">
                <a:solidFill>
                  <a:schemeClr val="dk1"/>
                </a:solidFill>
              </a:rPr>
              <a:t>ore questions to consider depending on how the teacher responds.</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116ce06a7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116ce06a7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OTES - IS</a:t>
            </a:r>
            <a:endParaRPr/>
          </a:p>
          <a:p>
            <a:pPr indent="0" lvl="0" marL="0" rtl="0" algn="l">
              <a:spcBef>
                <a:spcPts val="0"/>
              </a:spcBef>
              <a:spcAft>
                <a:spcPts val="0"/>
              </a:spcAft>
              <a:buNone/>
            </a:pPr>
            <a:r>
              <a:rPr lang="en"/>
              <a:t>Teacher would be rated Skilled or Accomplished based on if the student is part of the planning for their student goal setting and progress monitoring.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1174ad4d95c_2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1174ad4d95c_2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Here is a list of additional </a:t>
            </a:r>
            <a:r>
              <a:rPr lang="en">
                <a:solidFill>
                  <a:schemeClr val="dk1"/>
                </a:solidFill>
              </a:rPr>
              <a:t>scenarios along with additional questions.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179c29b137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179c29b137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(Read the slide as is. Remind participants that the links are also on the Resource Document.)</a:t>
            </a:r>
            <a:endParaRPr/>
          </a:p>
          <a:p>
            <a:pPr indent="0" lvl="0" marL="0" rtl="0" algn="l">
              <a:spcBef>
                <a:spcPts val="0"/>
              </a:spcBef>
              <a:spcAft>
                <a:spcPts val="0"/>
              </a:spcAft>
              <a:buNone/>
            </a:pPr>
            <a:r>
              <a:rPr lang="en"/>
              <a:t>(If you are running this presentation virtually, each participant clicks on the jamboard. If you are </a:t>
            </a:r>
            <a:r>
              <a:rPr lang="en"/>
              <a:t>running</a:t>
            </a:r>
            <a:r>
              <a:rPr lang="en"/>
              <a:t> face-to-face, you as the presenter should click on the jamboard link and then SHARE this link on the slide for participants to access.)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slide has participants think about different </a:t>
            </a:r>
            <a:r>
              <a:rPr lang="en"/>
              <a:t>types</a:t>
            </a:r>
            <a:r>
              <a:rPr lang="en"/>
              <a:t> of data and uses the rubric to help begin to think about these in relationship to the coaching cycle.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Participants click on the Jamboard link to create a copy and sort their data.  </a:t>
            </a:r>
            <a:endParaRPr/>
          </a:p>
          <a:p>
            <a:pPr indent="0" lvl="0" marL="0" rtl="0" algn="l">
              <a:spcBef>
                <a:spcPts val="0"/>
              </a:spcBef>
              <a:spcAft>
                <a:spcPts val="0"/>
              </a:spcAft>
              <a:buNone/>
            </a:pPr>
            <a:r>
              <a:rPr lang="en"/>
              <a:t>If you wish participants to work on one Jamboard, you can create a copy yourself as the facilitator, and share that link.</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Make a copy of the Jamboard - change the link you made a copy of to anyone with the link can edit - place the new link in the chat bar, if you would like them to collaborate together on the same Jamboard.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Jamboard ways to use with participants:</a:t>
            </a:r>
            <a:endParaRPr/>
          </a:p>
          <a:p>
            <a:pPr indent="0" lvl="0" marL="0" rtl="0" algn="l">
              <a:spcBef>
                <a:spcPts val="0"/>
              </a:spcBef>
              <a:spcAft>
                <a:spcPts val="0"/>
              </a:spcAft>
              <a:buNone/>
            </a:pPr>
            <a:r>
              <a:rPr lang="en"/>
              <a:t>Only fifty can access at a time - may need each participant/group to make a copy.</a:t>
            </a:r>
            <a:endParaRPr/>
          </a:p>
          <a:p>
            <a:pPr indent="0" lvl="0" marL="0" rtl="0" algn="l">
              <a:spcBef>
                <a:spcPts val="0"/>
              </a:spcBef>
              <a:spcAft>
                <a:spcPts val="0"/>
              </a:spcAft>
              <a:buNone/>
            </a:pPr>
            <a:r>
              <a:rPr lang="en"/>
              <a:t>Virtually - Make a copy of the Jamboard - on the copy Jamboard change the settings to anyone with the link can EDIT- place the link to the COPY Jamboard in the slide to connect it - create breakout rooms - breakout room number </a:t>
            </a:r>
            <a:r>
              <a:rPr lang="en"/>
              <a:t>corresponds</a:t>
            </a:r>
            <a:r>
              <a:rPr lang="en"/>
              <a:t> to jamboard number. (Designate one person from the group to be the recorder)</a:t>
            </a:r>
            <a:endParaRPr/>
          </a:p>
          <a:p>
            <a:pPr indent="0" lvl="0" marL="0" rtl="0" algn="l">
              <a:spcBef>
                <a:spcPts val="0"/>
              </a:spcBef>
              <a:spcAft>
                <a:spcPts val="0"/>
              </a:spcAft>
              <a:buNone/>
            </a:pPr>
            <a:r>
              <a:rPr lang="en"/>
              <a:t>In Person</a:t>
            </a:r>
            <a:r>
              <a:rPr lang="en"/>
              <a:t> - </a:t>
            </a:r>
            <a:r>
              <a:rPr lang="en">
                <a:solidFill>
                  <a:schemeClr val="dk1"/>
                </a:solidFill>
              </a:rPr>
              <a:t>Make a copy of the Jamboard - on the copy Jamboard change the settings to anyone with the link can EDIT - place the link to the COPY Jamboard in the slide to connect it- have groups work on their assigned Jamboard page number for discussion. (Designate one person from the group to be the recorder)</a:t>
            </a:r>
            <a:endParaRPr/>
          </a:p>
          <a:p>
            <a:pPr indent="0" lvl="0" marL="0" rtl="0" algn="l">
              <a:spcBef>
                <a:spcPts val="0"/>
              </a:spcBef>
              <a:spcAft>
                <a:spcPts val="0"/>
              </a:spcAft>
              <a:buNone/>
            </a:pPr>
            <a:r>
              <a:rPr lang="en"/>
              <a:t>Whole Group - </a:t>
            </a:r>
            <a:r>
              <a:rPr lang="en">
                <a:solidFill>
                  <a:schemeClr val="dk1"/>
                </a:solidFill>
              </a:rPr>
              <a:t>Make a copy of the Jamboard - on the copy Jamboard change the settings to anyone with the link can EDIT - place the link to the COPY Jamboard in the slide to connect it - share out as whole group to have conversation (would only need to use first slide) </a:t>
            </a:r>
            <a:endParaRPr/>
          </a:p>
          <a:p>
            <a:pPr indent="0" lvl="0" marL="0" rtl="0" algn="l">
              <a:spcBef>
                <a:spcPts val="0"/>
              </a:spcBef>
              <a:spcAft>
                <a:spcPts val="0"/>
              </a:spcAft>
              <a:buNone/>
            </a:pPr>
            <a:r>
              <a:rPr lang="en"/>
              <a:t>Steps to change link for participants to see all - </a:t>
            </a:r>
            <a:r>
              <a:rPr lang="en" u="sng">
                <a:solidFill>
                  <a:schemeClr val="hlink"/>
                </a:solidFill>
                <a:hlinkClick r:id="rId2"/>
              </a:rPr>
              <a:t>https://watch.screencastify.com/v/iuwlP30nFtBoNf3wkeXj</a:t>
            </a:r>
            <a:r>
              <a:rPr lang="en"/>
              <a:t> </a:t>
            </a:r>
            <a:endParaRPr/>
          </a:p>
          <a:p>
            <a:pPr indent="0" lvl="0" marL="0" rtl="0" algn="l">
              <a:spcBef>
                <a:spcPts val="0"/>
              </a:spcBef>
              <a:spcAft>
                <a:spcPts val="0"/>
              </a:spcAft>
              <a:buNone/>
            </a:pPr>
            <a:r>
              <a:rPr lang="en"/>
              <a:t>How to create a sticky note - </a:t>
            </a:r>
            <a:r>
              <a:rPr lang="en" u="sng">
                <a:solidFill>
                  <a:schemeClr val="hlink"/>
                </a:solidFill>
                <a:hlinkClick r:id="rId3"/>
              </a:rPr>
              <a:t>https://watch.screencastify.com/v/MNc1JoXhQusJ67uCM6YT</a:t>
            </a:r>
            <a:r>
              <a:rPr lang="en"/>
              <a:t> </a:t>
            </a:r>
            <a:endParaRPr/>
          </a:p>
          <a:p>
            <a:pPr indent="0" lvl="0" marL="0" rtl="0" algn="l">
              <a:spcBef>
                <a:spcPts val="0"/>
              </a:spcBef>
              <a:spcAft>
                <a:spcPts val="0"/>
              </a:spcAft>
              <a:buNone/>
            </a:pPr>
            <a:r>
              <a:rPr lang="en"/>
              <a:t>How to use Jamboard - </a:t>
            </a:r>
            <a:r>
              <a:rPr lang="en" u="sng">
                <a:solidFill>
                  <a:schemeClr val="hlink"/>
                </a:solidFill>
                <a:hlinkClick r:id="rId4"/>
              </a:rPr>
              <a:t>https://watch.screencastify.com/v/tf9SQhsswdrm97W3PZzJ</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Data can go into multiple locations.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1d816403a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1d816403a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Before we examine data sources for our coaching conversations, there is an important point of clarification we need to make for this data coaching, especially when using the OTES 2.0 rubric as our anchor. Using the OTES 2.0 rubric, let’s turn our attention to this component of the rubric.</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terms used in “Evidence of Student Learning” component on the rubric are not percentages.  This was intentional.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Defining critical phrases and terms in these indicators should prompt discussion between teachers and evaluators about what progress looks like…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For students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For specific groups of students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Providing flexibility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Using “colors” as an indicator would not promote this valuable discussion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So, when thinking about data coaching, it will be important to steer the conversation/ discussion to</a:t>
            </a:r>
            <a:r>
              <a:rPr b="1" lang="en" u="sng">
                <a:solidFill>
                  <a:schemeClr val="dk1"/>
                </a:solidFill>
              </a:rPr>
              <a:t> reflect</a:t>
            </a:r>
            <a:r>
              <a:rPr lang="en" u="sng">
                <a:solidFill>
                  <a:schemeClr val="dk1"/>
                </a:solidFill>
              </a:rPr>
              <a:t> </a:t>
            </a:r>
            <a:r>
              <a:rPr lang="en">
                <a:solidFill>
                  <a:schemeClr val="dk1"/>
                </a:solidFill>
              </a:rPr>
              <a:t>upon what progress for students looks like.  Ideally, this would be done at the beginning of the school year as the evaluator and the teacher examine/</a:t>
            </a:r>
            <a:r>
              <a:rPr b="1" lang="en" u="sng">
                <a:solidFill>
                  <a:schemeClr val="dk1"/>
                </a:solidFill>
              </a:rPr>
              <a:t> analyze</a:t>
            </a:r>
            <a:r>
              <a:rPr lang="en">
                <a:solidFill>
                  <a:schemeClr val="dk1"/>
                </a:solidFill>
              </a:rPr>
              <a:t> the available data and then this coaching conversation will be used to help the teacher </a:t>
            </a:r>
            <a:r>
              <a:rPr b="1" lang="en" u="sng">
                <a:solidFill>
                  <a:schemeClr val="dk1"/>
                </a:solidFill>
              </a:rPr>
              <a:t>plan</a:t>
            </a:r>
            <a:r>
              <a:rPr lang="en">
                <a:solidFill>
                  <a:schemeClr val="dk1"/>
                </a:solidFill>
              </a:rPr>
              <a:t> and </a:t>
            </a:r>
            <a:r>
              <a:rPr b="1" lang="en" u="sng">
                <a:solidFill>
                  <a:schemeClr val="dk1"/>
                </a:solidFill>
              </a:rPr>
              <a:t>modify</a:t>
            </a:r>
            <a:r>
              <a:rPr lang="en">
                <a:solidFill>
                  <a:schemeClr val="dk1"/>
                </a:solidFill>
              </a:rPr>
              <a:t> instruction throughout the school year to best meet </a:t>
            </a:r>
            <a:r>
              <a:rPr lang="en">
                <a:solidFill>
                  <a:schemeClr val="dk1"/>
                </a:solidFill>
              </a:rPr>
              <a:t>student</a:t>
            </a:r>
            <a:r>
              <a:rPr lang="en">
                <a:solidFill>
                  <a:schemeClr val="dk1"/>
                </a:solidFill>
              </a:rPr>
              <a:t> needs.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Best practice will see that the teacher and evaluator are working together proactively using the data coaching model to support students throughout the school year and not using this component of the rubric as a calculation tool.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179c29b13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179c29b13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333333"/>
                </a:solidFill>
                <a:highlight>
                  <a:srgbClr val="EEEEEE"/>
                </a:highlight>
              </a:rPr>
              <a:t>Our learning target for this section is focusing on analyzing patterns and data sources that will support coaching </a:t>
            </a:r>
            <a:r>
              <a:rPr lang="en" sz="1500">
                <a:solidFill>
                  <a:srgbClr val="333333"/>
                </a:solidFill>
                <a:highlight>
                  <a:srgbClr val="EEEEEE"/>
                </a:highlight>
              </a:rPr>
              <a:t>conversations</a:t>
            </a:r>
            <a:r>
              <a:rPr lang="en" sz="1500">
                <a:solidFill>
                  <a:srgbClr val="333333"/>
                </a:solidFill>
                <a:highlight>
                  <a:srgbClr val="EEEEEE"/>
                </a:highlight>
              </a:rPr>
              <a:t> with teachers. </a:t>
            </a:r>
            <a:endParaRPr sz="1500">
              <a:solidFill>
                <a:srgbClr val="333333"/>
              </a:solidFill>
              <a:highlight>
                <a:srgbClr val="EEEEEE"/>
              </a:highlight>
            </a:endParaRPr>
          </a:p>
          <a:p>
            <a:pPr indent="0" lvl="0" marL="0" rtl="0" algn="l">
              <a:spcBef>
                <a:spcPts val="0"/>
              </a:spcBef>
              <a:spcAft>
                <a:spcPts val="0"/>
              </a:spcAft>
              <a:buNone/>
            </a:pPr>
            <a:r>
              <a:t/>
            </a:r>
            <a:endParaRPr sz="1500">
              <a:solidFill>
                <a:srgbClr val="333333"/>
              </a:solidFill>
              <a:highlight>
                <a:srgbClr val="EEEEEE"/>
              </a:highlight>
            </a:endParaRPr>
          </a:p>
          <a:p>
            <a:pPr indent="0" lvl="0" marL="0" rtl="0" algn="l">
              <a:spcBef>
                <a:spcPts val="0"/>
              </a:spcBef>
              <a:spcAft>
                <a:spcPts val="0"/>
              </a:spcAft>
              <a:buNone/>
            </a:pPr>
            <a:r>
              <a:rPr lang="en" sz="1500">
                <a:solidFill>
                  <a:srgbClr val="333333"/>
                </a:solidFill>
                <a:highlight>
                  <a:srgbClr val="EEEEEE"/>
                </a:highlight>
              </a:rPr>
              <a:t>Think about your current practice: How have you had coaching conversations with teachers to analyze data sources in the past?</a:t>
            </a:r>
            <a:endParaRPr sz="1500">
              <a:solidFill>
                <a:srgbClr val="333333"/>
              </a:solidFill>
              <a:highlight>
                <a:srgbClr val="EEEEEE"/>
              </a:highlight>
            </a:endParaRPr>
          </a:p>
          <a:p>
            <a:pPr indent="0" lvl="0" marL="0" rtl="0" algn="l">
              <a:spcBef>
                <a:spcPts val="0"/>
              </a:spcBef>
              <a:spcAft>
                <a:spcPts val="0"/>
              </a:spcAft>
              <a:buNone/>
            </a:pPr>
            <a:r>
              <a:rPr lang="en" sz="1500">
                <a:solidFill>
                  <a:srgbClr val="333333"/>
                </a:solidFill>
                <a:highlight>
                  <a:srgbClr val="EEEEEE"/>
                </a:highlight>
              </a:rPr>
              <a:t>Remember, we have to start by analyzing the data we have available before we plan our </a:t>
            </a:r>
            <a:r>
              <a:rPr lang="en" sz="1500">
                <a:solidFill>
                  <a:srgbClr val="333333"/>
                </a:solidFill>
                <a:highlight>
                  <a:srgbClr val="EEEEEE"/>
                </a:highlight>
              </a:rPr>
              <a:t>instruction</a:t>
            </a:r>
            <a:r>
              <a:rPr lang="en" sz="1500">
                <a:solidFill>
                  <a:srgbClr val="333333"/>
                </a:solidFill>
                <a:highlight>
                  <a:srgbClr val="EEEEEE"/>
                </a:highlight>
              </a:rPr>
              <a:t>.</a:t>
            </a:r>
            <a:endParaRPr sz="1500">
              <a:solidFill>
                <a:srgbClr val="333333"/>
              </a:solidFill>
              <a:highlight>
                <a:srgbClr val="EEEEEE"/>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179c29b137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179c29b137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In </a:t>
            </a:r>
            <a:r>
              <a:rPr lang="en" sz="1200">
                <a:solidFill>
                  <a:schemeClr val="dk1"/>
                </a:solidFill>
              </a:rPr>
              <a:t>the process of coaching we are going to begin by analyzing, which includes reflecting.  We must begin by analyzing our data and reflecting upon the data’s meaning before we can plan our next steps.  In our next few slides, let’s start by thinking about some data sources.</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0" name="Shape 50"/>
        <p:cNvGrpSpPr/>
        <p:nvPr/>
      </p:nvGrpSpPr>
      <p:grpSpPr>
        <a:xfrm>
          <a:off x="0" y="0"/>
          <a:ext cx="0" cy="0"/>
          <a:chOff x="0" y="0"/>
          <a:chExt cx="0" cy="0"/>
        </a:xfrm>
      </p:grpSpPr>
      <p:sp>
        <p:nvSpPr>
          <p:cNvPr id="51" name="Google Shape;51;p1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1200"/>
              </a:spcBef>
              <a:spcAft>
                <a:spcPts val="0"/>
              </a:spcAft>
              <a:buClr>
                <a:schemeClr val="dk1"/>
              </a:buClr>
              <a:buSzPts val="2100"/>
              <a:buChar char="○"/>
              <a:defRPr sz="2100"/>
            </a:lvl2pPr>
            <a:lvl3pPr indent="-342900" lvl="2" marL="1371600" rtl="0" algn="l">
              <a:lnSpc>
                <a:spcPct val="90000"/>
              </a:lnSpc>
              <a:spcBef>
                <a:spcPts val="1200"/>
              </a:spcBef>
              <a:spcAft>
                <a:spcPts val="0"/>
              </a:spcAft>
              <a:buClr>
                <a:schemeClr val="dk1"/>
              </a:buClr>
              <a:buSzPts val="1800"/>
              <a:buChar char="■"/>
              <a:defRPr sz="1800"/>
            </a:lvl3pPr>
            <a:lvl4pPr indent="-323850" lvl="3" marL="1828800" rtl="0" algn="l">
              <a:lnSpc>
                <a:spcPct val="90000"/>
              </a:lnSpc>
              <a:spcBef>
                <a:spcPts val="1200"/>
              </a:spcBef>
              <a:spcAft>
                <a:spcPts val="0"/>
              </a:spcAft>
              <a:buClr>
                <a:schemeClr val="dk1"/>
              </a:buClr>
              <a:buSzPts val="1500"/>
              <a:buChar char="●"/>
              <a:defRPr sz="1500"/>
            </a:lvl4pPr>
            <a:lvl5pPr indent="-323850" lvl="4" marL="2286000" rtl="0" algn="l">
              <a:lnSpc>
                <a:spcPct val="90000"/>
              </a:lnSpc>
              <a:spcBef>
                <a:spcPts val="1200"/>
              </a:spcBef>
              <a:spcAft>
                <a:spcPts val="0"/>
              </a:spcAft>
              <a:buClr>
                <a:schemeClr val="dk1"/>
              </a:buClr>
              <a:buSzPts val="1500"/>
              <a:buChar char="○"/>
              <a:defRPr sz="1500"/>
            </a:lvl5pPr>
            <a:lvl6pPr indent="-323850" lvl="5" marL="2743200" rtl="0" algn="l">
              <a:lnSpc>
                <a:spcPct val="90000"/>
              </a:lnSpc>
              <a:spcBef>
                <a:spcPts val="1200"/>
              </a:spcBef>
              <a:spcAft>
                <a:spcPts val="0"/>
              </a:spcAft>
              <a:buClr>
                <a:schemeClr val="dk1"/>
              </a:buClr>
              <a:buSzPts val="1500"/>
              <a:buChar char="■"/>
              <a:defRPr sz="1500"/>
            </a:lvl6pPr>
            <a:lvl7pPr indent="-323850" lvl="6" marL="3200400" rtl="0" algn="l">
              <a:lnSpc>
                <a:spcPct val="90000"/>
              </a:lnSpc>
              <a:spcBef>
                <a:spcPts val="1200"/>
              </a:spcBef>
              <a:spcAft>
                <a:spcPts val="0"/>
              </a:spcAft>
              <a:buClr>
                <a:schemeClr val="dk1"/>
              </a:buClr>
              <a:buSzPts val="1500"/>
              <a:buChar char="●"/>
              <a:defRPr sz="1500"/>
            </a:lvl7pPr>
            <a:lvl8pPr indent="-323850" lvl="7" marL="3657600" rtl="0" algn="l">
              <a:lnSpc>
                <a:spcPct val="90000"/>
              </a:lnSpc>
              <a:spcBef>
                <a:spcPts val="1200"/>
              </a:spcBef>
              <a:spcAft>
                <a:spcPts val="0"/>
              </a:spcAft>
              <a:buClr>
                <a:schemeClr val="dk1"/>
              </a:buClr>
              <a:buSzPts val="1500"/>
              <a:buChar char="○"/>
              <a:defRPr sz="1500"/>
            </a:lvl8pPr>
            <a:lvl9pPr indent="-323850" lvl="8" marL="4114800" rtl="0" algn="l">
              <a:lnSpc>
                <a:spcPct val="90000"/>
              </a:lnSpc>
              <a:spcBef>
                <a:spcPts val="1200"/>
              </a:spcBef>
              <a:spcAft>
                <a:spcPts val="1200"/>
              </a:spcAft>
              <a:buClr>
                <a:schemeClr val="dk1"/>
              </a:buClr>
              <a:buSzPts val="1500"/>
              <a:buChar char="■"/>
              <a:defRPr sz="1500"/>
            </a:lvl9pPr>
          </a:lstStyle>
          <a:p/>
        </p:txBody>
      </p:sp>
      <p:sp>
        <p:nvSpPr>
          <p:cNvPr id="53" name="Google Shape;53;p13"/>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1200"/>
              </a:spcBef>
              <a:spcAft>
                <a:spcPts val="0"/>
              </a:spcAft>
              <a:buClr>
                <a:schemeClr val="dk1"/>
              </a:buClr>
              <a:buSzPts val="1100"/>
              <a:buNone/>
              <a:defRPr sz="1100"/>
            </a:lvl2pPr>
            <a:lvl3pPr indent="-228600" lvl="2" marL="1371600" rtl="0" algn="l">
              <a:lnSpc>
                <a:spcPct val="90000"/>
              </a:lnSpc>
              <a:spcBef>
                <a:spcPts val="1200"/>
              </a:spcBef>
              <a:spcAft>
                <a:spcPts val="0"/>
              </a:spcAft>
              <a:buClr>
                <a:schemeClr val="dk1"/>
              </a:buClr>
              <a:buSzPts val="900"/>
              <a:buNone/>
              <a:defRPr sz="900"/>
            </a:lvl3pPr>
            <a:lvl4pPr indent="-228600" lvl="3" marL="1828800" rtl="0" algn="l">
              <a:lnSpc>
                <a:spcPct val="90000"/>
              </a:lnSpc>
              <a:spcBef>
                <a:spcPts val="1200"/>
              </a:spcBef>
              <a:spcAft>
                <a:spcPts val="0"/>
              </a:spcAft>
              <a:buClr>
                <a:schemeClr val="dk1"/>
              </a:buClr>
              <a:buSzPts val="800"/>
              <a:buNone/>
              <a:defRPr sz="800"/>
            </a:lvl4pPr>
            <a:lvl5pPr indent="-228600" lvl="4" marL="2286000" rtl="0" algn="l">
              <a:lnSpc>
                <a:spcPct val="90000"/>
              </a:lnSpc>
              <a:spcBef>
                <a:spcPts val="1200"/>
              </a:spcBef>
              <a:spcAft>
                <a:spcPts val="0"/>
              </a:spcAft>
              <a:buClr>
                <a:schemeClr val="dk1"/>
              </a:buClr>
              <a:buSzPts val="800"/>
              <a:buNone/>
              <a:defRPr sz="800"/>
            </a:lvl5pPr>
            <a:lvl6pPr indent="-228600" lvl="5" marL="2743200" rtl="0" algn="l">
              <a:lnSpc>
                <a:spcPct val="90000"/>
              </a:lnSpc>
              <a:spcBef>
                <a:spcPts val="1200"/>
              </a:spcBef>
              <a:spcAft>
                <a:spcPts val="0"/>
              </a:spcAft>
              <a:buClr>
                <a:schemeClr val="dk1"/>
              </a:buClr>
              <a:buSzPts val="800"/>
              <a:buNone/>
              <a:defRPr sz="800"/>
            </a:lvl6pPr>
            <a:lvl7pPr indent="-228600" lvl="6" marL="3200400" rtl="0" algn="l">
              <a:lnSpc>
                <a:spcPct val="90000"/>
              </a:lnSpc>
              <a:spcBef>
                <a:spcPts val="1200"/>
              </a:spcBef>
              <a:spcAft>
                <a:spcPts val="0"/>
              </a:spcAft>
              <a:buClr>
                <a:schemeClr val="dk1"/>
              </a:buClr>
              <a:buSzPts val="800"/>
              <a:buNone/>
              <a:defRPr sz="800"/>
            </a:lvl7pPr>
            <a:lvl8pPr indent="-228600" lvl="7" marL="3657600" rtl="0" algn="l">
              <a:lnSpc>
                <a:spcPct val="90000"/>
              </a:lnSpc>
              <a:spcBef>
                <a:spcPts val="1200"/>
              </a:spcBef>
              <a:spcAft>
                <a:spcPts val="0"/>
              </a:spcAft>
              <a:buClr>
                <a:schemeClr val="dk1"/>
              </a:buClr>
              <a:buSzPts val="800"/>
              <a:buNone/>
              <a:defRPr sz="800"/>
            </a:lvl8pPr>
            <a:lvl9pPr indent="-228600" lvl="8" marL="4114800" rtl="0" algn="l">
              <a:lnSpc>
                <a:spcPct val="90000"/>
              </a:lnSpc>
              <a:spcBef>
                <a:spcPts val="1200"/>
              </a:spcBef>
              <a:spcAft>
                <a:spcPts val="1200"/>
              </a:spcAft>
              <a:buClr>
                <a:schemeClr val="dk1"/>
              </a:buClr>
              <a:buSzPts val="800"/>
              <a:buNone/>
              <a:defRPr sz="800"/>
            </a:lvl9pPr>
          </a:lstStyle>
          <a:p/>
        </p:txBody>
      </p:sp>
      <p:sp>
        <p:nvSpPr>
          <p:cNvPr id="54" name="Google Shape;54;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6" name="Google Shape;56;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 name="Shape 57"/>
        <p:cNvGrpSpPr/>
        <p:nvPr/>
      </p:nvGrpSpPr>
      <p:grpSpPr>
        <a:xfrm>
          <a:off x="0" y="0"/>
          <a:ext cx="0" cy="0"/>
          <a:chOff x="0" y="0"/>
          <a:chExt cx="0" cy="0"/>
        </a:xfrm>
      </p:grpSpPr>
      <p:sp>
        <p:nvSpPr>
          <p:cNvPr id="58" name="Google Shape;58;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 name="Google Shape;59;p1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60" name="Google Shape;60;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1" name="Google Shape;61;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2" name="Google Shape;62;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63" name="Shape 63"/>
        <p:cNvGrpSpPr/>
        <p:nvPr/>
      </p:nvGrpSpPr>
      <p:grpSpPr>
        <a:xfrm>
          <a:off x="0" y="0"/>
          <a:ext cx="0" cy="0"/>
          <a:chOff x="0" y="0"/>
          <a:chExt cx="0" cy="0"/>
        </a:xfrm>
      </p:grpSpPr>
      <p:sp>
        <p:nvSpPr>
          <p:cNvPr id="64" name="Google Shape;64;p15"/>
          <p:cNvSpPr txBox="1"/>
          <p:nvPr>
            <p:ph type="title"/>
          </p:nvPr>
        </p:nvSpPr>
        <p:spPr>
          <a:xfrm>
            <a:off x="626364" y="192024"/>
            <a:ext cx="7891200" cy="457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2"/>
              </a:buClr>
              <a:buSzPts val="3300"/>
              <a:buFont typeface="Calibri"/>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 name="Google Shape;65;p15"/>
          <p:cNvSpPr txBox="1"/>
          <p:nvPr>
            <p:ph idx="1" type="body"/>
          </p:nvPr>
        </p:nvSpPr>
        <p:spPr>
          <a:xfrm flipH="1">
            <a:off x="626436" y="640080"/>
            <a:ext cx="7891200" cy="274200"/>
          </a:xfrm>
          <a:prstGeom prst="rect">
            <a:avLst/>
          </a:prstGeom>
          <a:noFill/>
          <a:ln>
            <a:noFill/>
          </a:ln>
        </p:spPr>
        <p:txBody>
          <a:bodyPr anchorCtr="0" anchor="ctr" bIns="34275" lIns="68575" spcFirstLastPara="1" rIns="68575" wrap="square" tIns="34275">
            <a:noAutofit/>
          </a:bodyPr>
          <a:lstStyle>
            <a:lvl1pPr indent="-228600" lvl="0" marL="457200" rtl="0" algn="ctr">
              <a:lnSpc>
                <a:spcPct val="100000"/>
              </a:lnSpc>
              <a:spcBef>
                <a:spcPts val="0"/>
              </a:spcBef>
              <a:spcAft>
                <a:spcPts val="0"/>
              </a:spcAft>
              <a:buClr>
                <a:schemeClr val="accent1"/>
              </a:buClr>
              <a:buSzPts val="2200"/>
              <a:buFont typeface="Arial"/>
              <a:buNone/>
              <a:defRPr b="0" sz="2200" cap="none">
                <a:solidFill>
                  <a:schemeClr val="accent1"/>
                </a:solidFill>
                <a:latin typeface="Calibri"/>
                <a:ea typeface="Calibri"/>
                <a:cs typeface="Calibri"/>
                <a:sym typeface="Calibri"/>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66" name="Google Shape;66;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bit.ly/datacoaching22" TargetMode="External"/><Relationship Id="rId6" Type="http://schemas.openxmlformats.org/officeDocument/2006/relationships/hyperlink" Target="https://bit.ly/datacoaching22"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23.png"/><Relationship Id="rId5" Type="http://schemas.openxmlformats.org/officeDocument/2006/relationships/hyperlink" Target="https://drive.google.com/file/d/1zhbMUiuqp4ROWbNmC9s2XbtqdkKLz2f3/view?usp=sharing" TargetMode="External"/><Relationship Id="rId6" Type="http://schemas.openxmlformats.org/officeDocument/2006/relationships/hyperlink" Target="http://drive.google.com/file/d/1QnMwg0541qo6WMRGQiUPX8-PFkQYwkML/view" TargetMode="External"/><Relationship Id="rId7"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hyperlink" Target="https://docs.google.com/document/d/11herwTVv1_exQYPI7-ZRmYT_w00JI8xMyF4-S43nAPk/copy"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docs.google.com/spreadsheets/d/1fHuGwFZAD1VKubk4U2E6021b0mSkSUTEc27sTuAAWTw/edit?usp=sharing" TargetMode="External"/><Relationship Id="rId4" Type="http://schemas.openxmlformats.org/officeDocument/2006/relationships/image" Target="../media/image24.png"/><Relationship Id="rId5" Type="http://schemas.openxmlformats.org/officeDocument/2006/relationships/image" Target="../media/image2.png"/><Relationship Id="rId6"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hyperlink" Target="https://docs.google.com/document/d/1TpXA02Yj95dEdgMHnIrXXtV8PxPsQrZ-DrGaalExKh8/cop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26.png"/><Relationship Id="rId5"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hyperlink" Target="https://docs.google.com/presentation/d/1wYdULE7VTGAi4mdRZPnOsJGSC9AbuSSOhSk_NRhC05A/present" TargetMode="External"/><Relationship Id="rId5"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1" Type="http://schemas.openxmlformats.org/officeDocument/2006/relationships/image" Target="../media/image8.jpg"/><Relationship Id="rId10" Type="http://schemas.openxmlformats.org/officeDocument/2006/relationships/image" Target="../media/image7.jpg"/><Relationship Id="rId13" Type="http://schemas.openxmlformats.org/officeDocument/2006/relationships/image" Target="../media/image16.png"/><Relationship Id="rId12" Type="http://schemas.openxmlformats.org/officeDocument/2006/relationships/image" Target="../media/image11.jp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4.jp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9.jpg"/><Relationship Id="rId8"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tinyurl.com/otes2rubric" TargetMode="External"/><Relationship Id="rId4" Type="http://schemas.openxmlformats.org/officeDocument/2006/relationships/image" Target="../media/image29.png"/><Relationship Id="rId5"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1.png"/><Relationship Id="rId4" Type="http://schemas.openxmlformats.org/officeDocument/2006/relationships/image" Target="../media/image2.png"/><Relationship Id="rId5" Type="http://schemas.openxmlformats.org/officeDocument/2006/relationships/hyperlink" Target="https://education.ohio.gov/getattachment/Topics/Learning-in-Ohio/Mathematics/Model-Curricula-in-Mathematics/Grade-4_Math_Model-Curriculum.pdf.aspx?lang=en-US" TargetMode="External"/><Relationship Id="rId6" Type="http://schemas.openxmlformats.org/officeDocument/2006/relationships/image" Target="../media/image26.png"/><Relationship Id="rId7"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30.png"/><Relationship Id="rId5" Type="http://schemas.openxmlformats.org/officeDocument/2006/relationships/image" Target="../media/image32.png"/><Relationship Id="rId6" Type="http://schemas.openxmlformats.org/officeDocument/2006/relationships/hyperlink" Target="https://docs.google.com/presentation/d/1wYdULE7VTGAi4mdRZPnOsJGSC9AbuSSOhSk_NRhC05A/presen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hyperlink" Target="https://drive.google.com/file/d/1qz_Cf9rHrBfCbWMS0pIHdgin2JVuUreG/view?usp=sharing" TargetMode="External"/><Relationship Id="rId5"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2.png"/><Relationship Id="rId5" Type="http://schemas.openxmlformats.org/officeDocument/2006/relationships/hyperlink" Target="https://docs.google.com/document/d/1VTmQBLCzjmubIXpG-KHZVWTaRb5FhPq-M7zHHhG5qlA/copy"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9.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8.png"/><Relationship Id="rId4" Type="http://schemas.openxmlformats.org/officeDocument/2006/relationships/image" Target="../media/image40.png"/><Relationship Id="rId5"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hyperlink" Target="https://docs.google.com/presentation/d/e/2PACX-1vQzahW83xA_Pp_3uKesNAPGST0mx3RH9ARSwXovA6gQ1NkEydYwavOT5z57MtbfJSwapn8n3yJsDPWR/pub?start=false&amp;loop=false&amp;delayms=3000" TargetMode="External"/><Relationship Id="rId5" Type="http://schemas.openxmlformats.org/officeDocument/2006/relationships/image" Target="../media/image48.png"/></Relationships>
</file>

<file path=ppt/slides/_rels/slide38.xml.rels><?xml version="1.0" encoding="UTF-8" standalone="yes"?><Relationships xmlns="http://schemas.openxmlformats.org/package/2006/relationships"><Relationship Id="rId10" Type="http://schemas.openxmlformats.org/officeDocument/2006/relationships/hyperlink" Target="https://docs.google.com/presentation/d/e/2PACX-1vQzahW83xA_Pp_3uKesNAPGST0mx3RH9ARSwXovA6gQ1NkEydYwavOT5z57MtbfJSwapn8n3yJsDPWR/pub?start=false&amp;loop=false&amp;delayms=3000" TargetMode="External"/><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50.png"/><Relationship Id="rId9" Type="http://schemas.openxmlformats.org/officeDocument/2006/relationships/image" Target="../media/image55.png"/><Relationship Id="rId5" Type="http://schemas.openxmlformats.org/officeDocument/2006/relationships/image" Target="../media/image51.png"/><Relationship Id="rId6" Type="http://schemas.openxmlformats.org/officeDocument/2006/relationships/image" Target="../media/image49.png"/><Relationship Id="rId7" Type="http://schemas.openxmlformats.org/officeDocument/2006/relationships/image" Target="../media/image54.png"/><Relationship Id="rId8"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hyperlink" Target="https://docs.google.com/presentation/d/e/2PACX-1vQzahW83xA_Pp_3uKesNAPGST0mx3RH9ARSwXovA6gQ1NkEydYwavOT5z57MtbfJSwapn8n3yJsDPWR/pub?start=false&amp;loop=false&amp;delayms=300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hyperlink" Target="http://www.youtube.com/watch?v=arFogiAH698" TargetMode="External"/><Relationship Id="rId5" Type="http://schemas.openxmlformats.org/officeDocument/2006/relationships/image" Target="../media/image5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hyperlink" Target="https://docs.google.com/presentation/d/1QWYbLWbDZpr5KqL-Dsm0ONeCcWx52vK1rSePsVs4z08/copy" TargetMode="External"/><Relationship Id="rId6" Type="http://schemas.openxmlformats.org/officeDocument/2006/relationships/image" Target="../media/image53.png"/><Relationship Id="rId7" Type="http://schemas.openxmlformats.org/officeDocument/2006/relationships/hyperlink" Target="https://docs.google.com/presentation/d/1QWYbLWbDZpr5KqL-Dsm0ONeCcWx52vK1rSePsVs4z08/copy"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hyperlink" Target="https://education.ohio.gov/Topics/Data/Regional-Data-Leads" TargetMode="Externa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hyperlink" Target="http://www.youtube.com/watch?v=qbPZzWYz29Y" TargetMode="External"/><Relationship Id="rId4" Type="http://schemas.openxmlformats.org/officeDocument/2006/relationships/image" Target="../media/image58.jpg"/><Relationship Id="rId5"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0.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s://docs.google.com/document/d/1W4rRsssiuBIw6c0aoGxrRe3zQieCmYKhFSky-0RL7Yc/edit?usp=sharing" TargetMode="External"/><Relationship Id="rId4" Type="http://schemas.openxmlformats.org/officeDocument/2006/relationships/image" Target="../media/image61.png"/><Relationship Id="rId5"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s://www.youtube.com/embed/qbPZzWYz29Y?t=418s" TargetMode="External"/><Relationship Id="rId4" Type="http://schemas.openxmlformats.org/officeDocument/2006/relationships/hyperlink" Target="https://drive.google.com/drive/folders/111-rtoQcdqCSvMf_tQAfjOrp6pkKmA-5?usp=sharing" TargetMode="External"/><Relationship Id="rId5" Type="http://schemas.openxmlformats.org/officeDocument/2006/relationships/hyperlink" Target="https://www.youtube.com/embed/qbPZzWYz29Y?t=418s" TargetMode="External"/><Relationship Id="rId6" Type="http://schemas.openxmlformats.org/officeDocument/2006/relationships/hyperlink" Target="https://drive.google.com/drive/folders/1DmF0IcqGewEwd2J8-6ardg-ZL_nYifXy?usp=sharing" TargetMode="External"/><Relationship Id="rId7"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jamboard.google.com/u/1/d/1-8I1CJXFYtx3W4Gdb6V2d7HHuCZSiFcgIuIn7-HkDZg/copy" TargetMode="External"/><Relationship Id="rId4" Type="http://schemas.openxmlformats.org/officeDocument/2006/relationships/hyperlink" Target="http://tinyurl.com/otes2rubric" TargetMode="External"/><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70" name="Shape 70"/>
        <p:cNvGrpSpPr/>
        <p:nvPr/>
      </p:nvGrpSpPr>
      <p:grpSpPr>
        <a:xfrm>
          <a:off x="0" y="0"/>
          <a:ext cx="0" cy="0"/>
          <a:chOff x="0" y="0"/>
          <a:chExt cx="0" cy="0"/>
        </a:xfrm>
      </p:grpSpPr>
      <p:sp>
        <p:nvSpPr>
          <p:cNvPr id="71" name="Google Shape;71;p16"/>
          <p:cNvSpPr/>
          <p:nvPr/>
        </p:nvSpPr>
        <p:spPr>
          <a:xfrm rot="-5400000">
            <a:off x="2811625" y="-1215900"/>
            <a:ext cx="5207400" cy="7487700"/>
          </a:xfrm>
          <a:prstGeom prst="rtTriangle">
            <a:avLst/>
          </a:prstGeom>
          <a:solidFill>
            <a:srgbClr val="38761D"/>
          </a:solidFill>
          <a:ln cap="flat" cmpd="sng" w="9525">
            <a:solidFill>
              <a:srgbClr val="0D3B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6"/>
          <p:cNvSpPr txBox="1"/>
          <p:nvPr>
            <p:ph idx="4294967295" type="ctrTitle"/>
          </p:nvPr>
        </p:nvSpPr>
        <p:spPr>
          <a:xfrm>
            <a:off x="212975" y="412875"/>
            <a:ext cx="7794600" cy="813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3780"/>
              <a:buFont typeface="Arial"/>
              <a:buNone/>
            </a:pPr>
            <a:r>
              <a:rPr b="1" lang="en" sz="3230">
                <a:solidFill>
                  <a:schemeClr val="dk2"/>
                </a:solidFill>
              </a:rPr>
              <a:t>Data Coaching: </a:t>
            </a:r>
            <a:endParaRPr b="1" i="0" sz="323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3780"/>
              <a:buFont typeface="Arial"/>
              <a:buNone/>
            </a:pPr>
            <a:r>
              <a:rPr b="0" i="1" lang="en" sz="2630" u="none" cap="none" strike="noStrike">
                <a:latin typeface="Arial"/>
                <a:ea typeface="Arial"/>
                <a:cs typeface="Arial"/>
                <a:sym typeface="Arial"/>
              </a:rPr>
              <a:t>Using Data </a:t>
            </a:r>
            <a:r>
              <a:rPr i="1" lang="en" sz="2630"/>
              <a:t>to Analyze, Plan, and Modify Instruction</a:t>
            </a:r>
            <a:endParaRPr b="0" i="1" sz="3780" u="none" cap="none" strike="noStrike">
              <a:latin typeface="Arial"/>
              <a:ea typeface="Arial"/>
              <a:cs typeface="Arial"/>
              <a:sym typeface="Arial"/>
            </a:endParaRPr>
          </a:p>
        </p:txBody>
      </p:sp>
      <p:sp>
        <p:nvSpPr>
          <p:cNvPr id="73" name="Google Shape;73;p16"/>
          <p:cNvSpPr/>
          <p:nvPr/>
        </p:nvSpPr>
        <p:spPr>
          <a:xfrm>
            <a:off x="290050" y="2295575"/>
            <a:ext cx="8421600" cy="940200"/>
          </a:xfrm>
          <a:prstGeom prst="rightArrow">
            <a:avLst>
              <a:gd fmla="val 50000" name="adj1"/>
              <a:gd fmla="val 50000" name="adj2"/>
            </a:avLst>
          </a:prstGeom>
          <a:solidFill>
            <a:schemeClr val="l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16"/>
          <p:cNvSpPr txBox="1"/>
          <p:nvPr>
            <p:ph idx="12" type="sldNum"/>
          </p:nvPr>
        </p:nvSpPr>
        <p:spPr>
          <a:xfrm>
            <a:off x="6457950" y="4767263"/>
            <a:ext cx="2057400" cy="2739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75" name="Google Shape;75;p16"/>
          <p:cNvPicPr preferRelativeResize="0"/>
          <p:nvPr/>
        </p:nvPicPr>
        <p:blipFill rotWithShape="1">
          <a:blip r:embed="rId3">
            <a:alphaModFix/>
          </a:blip>
          <a:srcRect b="0" l="0" r="77499" t="0"/>
          <a:stretch/>
        </p:blipFill>
        <p:spPr>
          <a:xfrm>
            <a:off x="733676" y="1903150"/>
            <a:ext cx="1626177" cy="1970050"/>
          </a:xfrm>
          <a:prstGeom prst="rect">
            <a:avLst/>
          </a:prstGeom>
          <a:noFill/>
          <a:ln cap="flat" cmpd="sng" w="28575">
            <a:solidFill>
              <a:srgbClr val="000000"/>
            </a:solidFill>
            <a:prstDash val="solid"/>
            <a:round/>
            <a:headEnd len="sm" w="sm" type="none"/>
            <a:tailEnd len="sm" w="sm" type="none"/>
          </a:ln>
          <a:effectLst>
            <a:outerShdw blurRad="57150" rotWithShape="0" algn="bl" dir="5400000" dist="19050">
              <a:srgbClr val="000000">
                <a:alpha val="48630"/>
              </a:srgbClr>
            </a:outerShdw>
          </a:effectLst>
        </p:spPr>
      </p:pic>
      <p:pic>
        <p:nvPicPr>
          <p:cNvPr id="76" name="Google Shape;76;p16"/>
          <p:cNvPicPr preferRelativeResize="0"/>
          <p:nvPr/>
        </p:nvPicPr>
        <p:blipFill rotWithShape="1">
          <a:blip r:embed="rId3">
            <a:alphaModFix/>
          </a:blip>
          <a:srcRect b="0" l="23723" r="627" t="0"/>
          <a:stretch/>
        </p:blipFill>
        <p:spPr>
          <a:xfrm>
            <a:off x="868125" y="1903150"/>
            <a:ext cx="1307502" cy="471100"/>
          </a:xfrm>
          <a:prstGeom prst="rect">
            <a:avLst/>
          </a:prstGeom>
          <a:noFill/>
          <a:ln>
            <a:noFill/>
          </a:ln>
          <a:effectLst>
            <a:outerShdw blurRad="57150" rotWithShape="0" algn="bl" dir="5400000" dist="19050">
              <a:srgbClr val="000000">
                <a:alpha val="48630"/>
              </a:srgbClr>
            </a:outerShdw>
          </a:effectLst>
        </p:spPr>
      </p:pic>
      <p:pic>
        <p:nvPicPr>
          <p:cNvPr id="77" name="Google Shape;77;p16"/>
          <p:cNvPicPr preferRelativeResize="0"/>
          <p:nvPr/>
        </p:nvPicPr>
        <p:blipFill>
          <a:blip r:embed="rId4">
            <a:alphaModFix/>
          </a:blip>
          <a:stretch>
            <a:fillRect/>
          </a:stretch>
        </p:blipFill>
        <p:spPr>
          <a:xfrm>
            <a:off x="4354801" y="1903150"/>
            <a:ext cx="3652774" cy="2727850"/>
          </a:xfrm>
          <a:prstGeom prst="rect">
            <a:avLst/>
          </a:prstGeom>
          <a:noFill/>
          <a:ln cap="flat" cmpd="sng" w="28575">
            <a:solidFill>
              <a:schemeClr val="dk2"/>
            </a:solidFill>
            <a:prstDash val="solid"/>
            <a:round/>
            <a:headEnd len="sm" w="sm" type="none"/>
            <a:tailEnd len="sm" w="sm" type="none"/>
          </a:ln>
        </p:spPr>
      </p:pic>
      <p:sp>
        <p:nvSpPr>
          <p:cNvPr id="78" name="Google Shape;78;p16"/>
          <p:cNvSpPr txBox="1"/>
          <p:nvPr/>
        </p:nvSpPr>
        <p:spPr>
          <a:xfrm>
            <a:off x="110675" y="4148375"/>
            <a:ext cx="40740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Resource Document</a:t>
            </a:r>
            <a:r>
              <a:rPr lang="en"/>
              <a:t>: </a:t>
            </a:r>
            <a:endParaRPr/>
          </a:p>
          <a:p>
            <a:pPr indent="0" lvl="0" marL="0" rtl="0" algn="l">
              <a:spcBef>
                <a:spcPts val="0"/>
              </a:spcBef>
              <a:spcAft>
                <a:spcPts val="0"/>
              </a:spcAft>
              <a:buNone/>
            </a:pPr>
            <a:r>
              <a:rPr b="1" lang="en" sz="1700" u="sng">
                <a:solidFill>
                  <a:srgbClr val="4A86E8"/>
                </a:solidFill>
                <a:hlinkClick r:id="rId5">
                  <a:extLst>
                    <a:ext uri="{A12FA001-AC4F-418D-AE19-62706E023703}">
                      <ahyp:hlinkClr val="tx"/>
                    </a:ext>
                  </a:extLst>
                </a:hlinkClick>
              </a:rPr>
              <a:t>bit.ly/datacoaching22</a:t>
            </a:r>
            <a:r>
              <a:rPr b="1" lang="en" sz="1600" u="sng">
                <a:solidFill>
                  <a:schemeClr val="hlink"/>
                </a:solidFill>
                <a:hlinkClick r:id="rId6"/>
              </a:rPr>
              <a:t> </a:t>
            </a:r>
            <a:endParaRPr b="1" sz="1600"/>
          </a:p>
          <a:p>
            <a:pPr indent="0" lvl="0" marL="0" rtl="0" algn="l">
              <a:spcBef>
                <a:spcPts val="0"/>
              </a:spcBef>
              <a:spcAft>
                <a:spcPts val="0"/>
              </a:spcAft>
              <a:buNone/>
            </a:pPr>
            <a:r>
              <a:t/>
            </a:r>
            <a:endParaRPr b="1" sz="1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78" name="Shape 178"/>
        <p:cNvGrpSpPr/>
        <p:nvPr/>
      </p:nvGrpSpPr>
      <p:grpSpPr>
        <a:xfrm>
          <a:off x="0" y="0"/>
          <a:ext cx="0" cy="0"/>
          <a:chOff x="0" y="0"/>
          <a:chExt cx="0" cy="0"/>
        </a:xfrm>
      </p:grpSpPr>
      <p:sp>
        <p:nvSpPr>
          <p:cNvPr id="179" name="Google Shape;179;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Think about this question: </a:t>
            </a:r>
            <a:endParaRPr b="1"/>
          </a:p>
          <a:p>
            <a:pPr indent="-342900" lvl="0" marL="457200" rtl="0" algn="l">
              <a:spcBef>
                <a:spcPts val="1200"/>
              </a:spcBef>
              <a:spcAft>
                <a:spcPts val="0"/>
              </a:spcAft>
              <a:buSzPts val="1800"/>
              <a:buChar char="●"/>
            </a:pPr>
            <a:r>
              <a:rPr lang="en"/>
              <a:t>Knowing the data sources you’ve sorted and the examples we have provided, what questions might you ask in order to analyze the data?</a:t>
            </a:r>
            <a:endParaRPr/>
          </a:p>
          <a:p>
            <a:pPr indent="0" lvl="0" marL="0" rtl="0" algn="l">
              <a:spcBef>
                <a:spcPts val="1200"/>
              </a:spcBef>
              <a:spcAft>
                <a:spcPts val="1200"/>
              </a:spcAft>
              <a:buNone/>
            </a:pPr>
            <a:r>
              <a:t/>
            </a:r>
            <a:endParaRPr/>
          </a:p>
        </p:txBody>
      </p:sp>
      <p:pic>
        <p:nvPicPr>
          <p:cNvPr id="180" name="Google Shape;180;p25"/>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181" name="Google Shape;181;p25"/>
          <p:cNvSpPr txBox="1"/>
          <p:nvPr/>
        </p:nvSpPr>
        <p:spPr>
          <a:xfrm>
            <a:off x="-50" y="57275"/>
            <a:ext cx="9144000" cy="625800"/>
          </a:xfrm>
          <a:prstGeom prst="rect">
            <a:avLst/>
          </a:prstGeom>
          <a:solidFill>
            <a:srgbClr val="F1C232"/>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Brainstorming</a:t>
            </a:r>
            <a:endParaRPr sz="2688">
              <a:solidFill>
                <a:srgbClr val="000000"/>
              </a:solidFill>
            </a:endParaRPr>
          </a:p>
        </p:txBody>
      </p:sp>
      <p:sp>
        <p:nvSpPr>
          <p:cNvPr id="182" name="Google Shape;182;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86" name="Shape 186"/>
        <p:cNvGrpSpPr/>
        <p:nvPr/>
      </p:nvGrpSpPr>
      <p:grpSpPr>
        <a:xfrm>
          <a:off x="0" y="0"/>
          <a:ext cx="0" cy="0"/>
          <a:chOff x="0" y="0"/>
          <a:chExt cx="0" cy="0"/>
        </a:xfrm>
      </p:grpSpPr>
      <p:pic>
        <p:nvPicPr>
          <p:cNvPr id="187" name="Google Shape;187;p26"/>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188" name="Google Shape;188;p26"/>
          <p:cNvSpPr txBox="1"/>
          <p:nvPr/>
        </p:nvSpPr>
        <p:spPr>
          <a:xfrm>
            <a:off x="-50" y="57275"/>
            <a:ext cx="9144000" cy="625800"/>
          </a:xfrm>
          <a:prstGeom prst="rect">
            <a:avLst/>
          </a:prstGeom>
          <a:solidFill>
            <a:srgbClr val="F1C232"/>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Data Sample Idea?</a:t>
            </a:r>
            <a:endParaRPr sz="2688">
              <a:solidFill>
                <a:srgbClr val="000000"/>
              </a:solidFill>
            </a:endParaRPr>
          </a:p>
        </p:txBody>
      </p:sp>
      <p:sp>
        <p:nvSpPr>
          <p:cNvPr id="189" name="Google Shape;189;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0" name="Google Shape;190;p26"/>
          <p:cNvPicPr preferRelativeResize="0"/>
          <p:nvPr/>
        </p:nvPicPr>
        <p:blipFill>
          <a:blip r:embed="rId4">
            <a:alphaModFix/>
          </a:blip>
          <a:stretch>
            <a:fillRect/>
          </a:stretch>
        </p:blipFill>
        <p:spPr>
          <a:xfrm>
            <a:off x="530137" y="1197425"/>
            <a:ext cx="2923175" cy="3307208"/>
          </a:xfrm>
          <a:prstGeom prst="rect">
            <a:avLst/>
          </a:prstGeom>
          <a:noFill/>
          <a:ln>
            <a:noFill/>
          </a:ln>
        </p:spPr>
      </p:pic>
      <p:sp>
        <p:nvSpPr>
          <p:cNvPr id="191" name="Google Shape;191;p26"/>
          <p:cNvSpPr txBox="1"/>
          <p:nvPr/>
        </p:nvSpPr>
        <p:spPr>
          <a:xfrm>
            <a:off x="459975" y="683075"/>
            <a:ext cx="7931400" cy="43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b="1" lang="en" sz="1800" u="sng">
                <a:solidFill>
                  <a:schemeClr val="hlink"/>
                </a:solidFill>
                <a:hlinkClick r:id="rId5"/>
              </a:rPr>
              <a:t>Accomplished Singer Checklist - Junior High Choir</a:t>
            </a:r>
            <a:endParaRPr b="1"/>
          </a:p>
        </p:txBody>
      </p:sp>
      <p:pic>
        <p:nvPicPr>
          <p:cNvPr id="192" name="Google Shape;192;p26" title="Stephanie Kramer - Analyzing Video.mp4">
            <a:hlinkClick r:id="rId6"/>
          </p:cNvPr>
          <p:cNvPicPr preferRelativeResize="0"/>
          <p:nvPr/>
        </p:nvPicPr>
        <p:blipFill>
          <a:blip r:embed="rId7">
            <a:alphaModFix/>
          </a:blip>
          <a:stretch>
            <a:fillRect/>
          </a:stretch>
        </p:blipFill>
        <p:spPr>
          <a:xfrm>
            <a:off x="4220925" y="1230400"/>
            <a:ext cx="4321656" cy="324124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96" name="Shape 196"/>
        <p:cNvGrpSpPr/>
        <p:nvPr/>
      </p:nvGrpSpPr>
      <p:grpSpPr>
        <a:xfrm>
          <a:off x="0" y="0"/>
          <a:ext cx="0" cy="0"/>
          <a:chOff x="0" y="0"/>
          <a:chExt cx="0" cy="0"/>
        </a:xfrm>
      </p:grpSpPr>
      <p:graphicFrame>
        <p:nvGraphicFramePr>
          <p:cNvPr id="197" name="Google Shape;197;p27"/>
          <p:cNvGraphicFramePr/>
          <p:nvPr/>
        </p:nvGraphicFramePr>
        <p:xfrm>
          <a:off x="294838" y="1090100"/>
          <a:ext cx="3000000" cy="3000000"/>
        </p:xfrm>
        <a:graphic>
          <a:graphicData uri="http://schemas.openxmlformats.org/drawingml/2006/table">
            <a:tbl>
              <a:tblPr>
                <a:noFill/>
                <a:tableStyleId>{C5A08DC4-631F-4941-BD2C-0C7BBE785398}</a:tableStyleId>
              </a:tblPr>
              <a:tblGrid>
                <a:gridCol w="3436375"/>
                <a:gridCol w="2558975"/>
                <a:gridCol w="2558975"/>
              </a:tblGrid>
              <a:tr h="317725">
                <a:tc>
                  <a:txBody>
                    <a:bodyPr/>
                    <a:lstStyle/>
                    <a:p>
                      <a:pPr indent="0" lvl="0" marL="0" rtl="0" algn="l">
                        <a:spcBef>
                          <a:spcPts val="0"/>
                        </a:spcBef>
                        <a:spcAft>
                          <a:spcPts val="0"/>
                        </a:spcAft>
                        <a:buNone/>
                      </a:pPr>
                      <a:r>
                        <a:t/>
                      </a:r>
                      <a:endParaRPr sz="1100">
                        <a:solidFill>
                          <a:srgbClr val="FFFFFF"/>
                        </a:solidFill>
                      </a:endParaRPr>
                    </a:p>
                  </a:txBody>
                  <a:tcPr marT="63500" marB="63500" marR="63500" marL="63500">
                    <a:solidFill>
                      <a:srgbClr val="6AA84F"/>
                    </a:solidFill>
                  </a:tcPr>
                </a:tc>
                <a:tc gridSpan="2">
                  <a:txBody>
                    <a:bodyPr/>
                    <a:lstStyle/>
                    <a:p>
                      <a:pPr indent="0" lvl="0" marL="0" rtl="0" algn="ctr">
                        <a:spcBef>
                          <a:spcPts val="0"/>
                        </a:spcBef>
                        <a:spcAft>
                          <a:spcPts val="0"/>
                        </a:spcAft>
                        <a:buNone/>
                      </a:pPr>
                      <a:r>
                        <a:rPr lang="en" sz="1100">
                          <a:solidFill>
                            <a:schemeClr val="dk1"/>
                          </a:solidFill>
                        </a:rPr>
                        <a:t>Note Taker</a:t>
                      </a:r>
                      <a:endParaRPr sz="1100">
                        <a:solidFill>
                          <a:schemeClr val="dk1"/>
                        </a:solidFill>
                      </a:endParaRPr>
                    </a:p>
                  </a:txBody>
                  <a:tcPr marT="63500" marB="63500" marR="63500" marL="63500">
                    <a:solidFill>
                      <a:srgbClr val="6AA84F"/>
                    </a:solidFill>
                  </a:tcPr>
                </a:tc>
                <a:tc hMerge="1"/>
              </a:tr>
              <a:tr h="599625">
                <a:tc>
                  <a:txBody>
                    <a:bodyPr/>
                    <a:lstStyle/>
                    <a:p>
                      <a:pPr indent="0" lvl="0" marL="0" rtl="0" algn="l">
                        <a:spcBef>
                          <a:spcPts val="0"/>
                        </a:spcBef>
                        <a:spcAft>
                          <a:spcPts val="0"/>
                        </a:spcAft>
                        <a:buNone/>
                      </a:pPr>
                      <a:r>
                        <a:rPr lang="en" sz="1100"/>
                        <a:t>What do you notice in the data?</a:t>
                      </a:r>
                      <a:endParaRPr sz="1100"/>
                    </a:p>
                  </a:txBody>
                  <a:tcPr marT="63500" marB="63500" marR="63500" marL="63500"/>
                </a:tc>
                <a:tc gridSpan="2">
                  <a:txBody>
                    <a:bodyPr/>
                    <a:lstStyle/>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txBody>
                  <a:tcPr marT="63500" marB="63500" marR="63500" marL="63500"/>
                </a:tc>
                <a:tc hMerge="1"/>
              </a:tr>
              <a:tr h="649575">
                <a:tc>
                  <a:txBody>
                    <a:bodyPr/>
                    <a:lstStyle/>
                    <a:p>
                      <a:pPr indent="0" lvl="0" marL="0" rtl="0" algn="l">
                        <a:spcBef>
                          <a:spcPts val="0"/>
                        </a:spcBef>
                        <a:spcAft>
                          <a:spcPts val="0"/>
                        </a:spcAft>
                        <a:buNone/>
                      </a:pPr>
                      <a:r>
                        <a:rPr lang="en" sz="1100"/>
                        <a:t>What patterns or trends are evidenced?</a:t>
                      </a:r>
                      <a:endParaRPr sz="1100"/>
                    </a:p>
                  </a:txBody>
                  <a:tcPr marT="63500" marB="63500" marR="63500" marL="63500"/>
                </a:tc>
                <a:tc gridSpan="2">
                  <a:txBody>
                    <a:bodyPr/>
                    <a:lstStyle/>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txBody>
                  <a:tcPr marT="63500" marB="63500" marR="63500" marL="63500"/>
                </a:tc>
                <a:tc hMerge="1"/>
              </a:tr>
              <a:tr h="367525">
                <a:tc>
                  <a:txBody>
                    <a:bodyPr/>
                    <a:lstStyle/>
                    <a:p>
                      <a:pPr indent="0" lvl="0" marL="0" rtl="0" algn="l">
                        <a:spcBef>
                          <a:spcPts val="0"/>
                        </a:spcBef>
                        <a:spcAft>
                          <a:spcPts val="0"/>
                        </a:spcAft>
                        <a:buNone/>
                      </a:pPr>
                      <a:r>
                        <a:rPr lang="en" sz="1100"/>
                        <a:t>Potential Contributing Factors:</a:t>
                      </a:r>
                      <a:endParaRPr sz="1100"/>
                    </a:p>
                  </a:txBody>
                  <a:tcPr marT="63500" marB="63500" marR="63500" marL="63500"/>
                </a:tc>
                <a:tc gridSpan="2">
                  <a:txBody>
                    <a:bodyPr/>
                    <a:lstStyle/>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txBody>
                  <a:tcPr marT="63500" marB="63500" marR="63500" marL="63500"/>
                </a:tc>
                <a:tc hMerge="1"/>
              </a:tr>
              <a:tr h="865275">
                <a:tc>
                  <a:txBody>
                    <a:bodyPr/>
                    <a:lstStyle/>
                    <a:p>
                      <a:pPr indent="0" lvl="0" marL="0" rtl="0" algn="l">
                        <a:spcBef>
                          <a:spcPts val="0"/>
                        </a:spcBef>
                        <a:spcAft>
                          <a:spcPts val="0"/>
                        </a:spcAft>
                        <a:buNone/>
                      </a:pPr>
                      <a:r>
                        <a:rPr lang="en" sz="1100"/>
                        <a:t>What is missing or lacking? Are there other data you would like to see/review?</a:t>
                      </a:r>
                      <a:endParaRPr sz="1100"/>
                    </a:p>
                  </a:txBody>
                  <a:tcPr marT="63500" marB="63500" marR="63500" marL="63500"/>
                </a:tc>
                <a:tc gridSpan="2">
                  <a:txBody>
                    <a:bodyPr/>
                    <a:lstStyle/>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txBody>
                  <a:tcPr marT="63500" marB="63500" marR="63500" marL="63500"/>
                </a:tc>
                <a:tc hMerge="1"/>
              </a:tr>
              <a:tr h="865275">
                <a:tc>
                  <a:txBody>
                    <a:bodyPr/>
                    <a:lstStyle/>
                    <a:p>
                      <a:pPr indent="0" lvl="0" marL="0" rtl="0" algn="l">
                        <a:spcBef>
                          <a:spcPts val="0"/>
                        </a:spcBef>
                        <a:spcAft>
                          <a:spcPts val="0"/>
                        </a:spcAft>
                        <a:buNone/>
                      </a:pPr>
                      <a:r>
                        <a:rPr lang="en" sz="1100"/>
                        <a:t>Do you see something unusual or surprising that you would like to explore further?</a:t>
                      </a:r>
                      <a:endParaRPr sz="1100"/>
                    </a:p>
                  </a:txBody>
                  <a:tcPr marT="63500" marB="63500" marR="63500" marL="63500"/>
                </a:tc>
                <a:tc gridSpan="2">
                  <a:txBody>
                    <a:bodyPr/>
                    <a:lstStyle/>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txBody>
                  <a:tcPr marT="63500" marB="63500" marR="63500" marL="63500"/>
                </a:tc>
                <a:tc hMerge="1"/>
              </a:tr>
            </a:tbl>
          </a:graphicData>
        </a:graphic>
      </p:graphicFrame>
      <p:pic>
        <p:nvPicPr>
          <p:cNvPr id="198" name="Google Shape;198;p27"/>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199" name="Google Shape;199;p27"/>
          <p:cNvSpPr txBox="1"/>
          <p:nvPr/>
        </p:nvSpPr>
        <p:spPr>
          <a:xfrm>
            <a:off x="-50" y="57275"/>
            <a:ext cx="9144000" cy="625800"/>
          </a:xfrm>
          <a:prstGeom prst="rect">
            <a:avLst/>
          </a:prstGeom>
          <a:solidFill>
            <a:srgbClr val="F1C232"/>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Data Coaching NoteTaker</a:t>
            </a:r>
            <a:endParaRPr sz="2688">
              <a:solidFill>
                <a:srgbClr val="000000"/>
              </a:solidFill>
            </a:endParaRPr>
          </a:p>
        </p:txBody>
      </p:sp>
      <p:sp>
        <p:nvSpPr>
          <p:cNvPr id="200" name="Google Shape;200;p27"/>
          <p:cNvSpPr txBox="1"/>
          <p:nvPr/>
        </p:nvSpPr>
        <p:spPr>
          <a:xfrm>
            <a:off x="-50" y="701950"/>
            <a:ext cx="9144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u="sng">
                <a:solidFill>
                  <a:schemeClr val="hlink"/>
                </a:solidFill>
                <a:hlinkClick r:id="rId4"/>
              </a:rPr>
              <a:t>Data Coaching Notetaker</a:t>
            </a:r>
            <a:endParaRPr sz="1200">
              <a:solidFill>
                <a:schemeClr val="accent6"/>
              </a:solidFill>
            </a:endParaRPr>
          </a:p>
        </p:txBody>
      </p:sp>
      <p:sp>
        <p:nvSpPr>
          <p:cNvPr id="201" name="Google Shape;201;p27"/>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FE599"/>
        </a:solidFill>
      </p:bgPr>
    </p:bg>
    <p:spTree>
      <p:nvGrpSpPr>
        <p:cNvPr id="205" name="Shape 205"/>
        <p:cNvGrpSpPr/>
        <p:nvPr/>
      </p:nvGrpSpPr>
      <p:grpSpPr>
        <a:xfrm>
          <a:off x="0" y="0"/>
          <a:ext cx="0" cy="0"/>
          <a:chOff x="0" y="0"/>
          <a:chExt cx="0" cy="0"/>
        </a:xfrm>
      </p:grpSpPr>
      <p:sp>
        <p:nvSpPr>
          <p:cNvPr id="206" name="Google Shape;206;p28"/>
          <p:cNvSpPr txBox="1"/>
          <p:nvPr>
            <p:ph idx="1" type="body"/>
          </p:nvPr>
        </p:nvSpPr>
        <p:spPr>
          <a:xfrm>
            <a:off x="182175" y="1035300"/>
            <a:ext cx="7920300" cy="3416400"/>
          </a:xfrm>
          <a:prstGeom prst="rect">
            <a:avLst/>
          </a:prstGeom>
        </p:spPr>
        <p:txBody>
          <a:bodyPr anchorCtr="0" anchor="t" bIns="91425" lIns="91425" spcFirstLastPara="1" rIns="91425" wrap="square" tIns="91425">
            <a:normAutofit/>
          </a:bodyPr>
          <a:lstStyle/>
          <a:p>
            <a:pPr indent="0" lvl="0" marL="0" rtl="0" algn="l">
              <a:lnSpc>
                <a:spcPct val="90000"/>
              </a:lnSpc>
              <a:spcBef>
                <a:spcPts val="1000"/>
              </a:spcBef>
              <a:spcAft>
                <a:spcPts val="0"/>
              </a:spcAft>
              <a:buNone/>
            </a:pPr>
            <a:r>
              <a:rPr lang="en"/>
              <a:t>Mrs. Jackson received grade 4 item analysis data from the Ohio State Test.  Take a minute and review the data.  We will model this with our notetaker.</a:t>
            </a:r>
            <a:endParaRPr/>
          </a:p>
          <a:p>
            <a:pPr indent="0" lvl="0" marL="0" rtl="0" algn="l">
              <a:lnSpc>
                <a:spcPct val="90000"/>
              </a:lnSpc>
              <a:spcBef>
                <a:spcPts val="1000"/>
              </a:spcBef>
              <a:spcAft>
                <a:spcPts val="0"/>
              </a:spcAft>
              <a:buNone/>
            </a:pPr>
            <a:r>
              <a:t/>
            </a:r>
            <a:endParaRPr/>
          </a:p>
          <a:p>
            <a:pPr indent="0" lvl="0" marL="0" rtl="0" algn="l">
              <a:lnSpc>
                <a:spcPct val="90000"/>
              </a:lnSpc>
              <a:spcBef>
                <a:spcPts val="1000"/>
              </a:spcBef>
              <a:spcAft>
                <a:spcPts val="0"/>
              </a:spcAft>
              <a:buClr>
                <a:schemeClr val="dk1"/>
              </a:buClr>
              <a:buSzPts val="1100"/>
              <a:buFont typeface="Arial"/>
              <a:buNone/>
            </a:pPr>
            <a:r>
              <a:t/>
            </a:r>
            <a:endParaRPr/>
          </a:p>
        </p:txBody>
      </p:sp>
      <p:pic>
        <p:nvPicPr>
          <p:cNvPr id="207" name="Google Shape;207;p28">
            <a:hlinkClick r:id="rId3"/>
          </p:cNvPr>
          <p:cNvPicPr preferRelativeResize="0"/>
          <p:nvPr/>
        </p:nvPicPr>
        <p:blipFill rotWithShape="1">
          <a:blip r:embed="rId4">
            <a:alphaModFix/>
          </a:blip>
          <a:srcRect b="0" l="0" r="0" t="2095"/>
          <a:stretch/>
        </p:blipFill>
        <p:spPr>
          <a:xfrm>
            <a:off x="471275" y="1897250"/>
            <a:ext cx="8142451" cy="2774975"/>
          </a:xfrm>
          <a:prstGeom prst="rect">
            <a:avLst/>
          </a:prstGeom>
          <a:noFill/>
          <a:ln>
            <a:noFill/>
          </a:ln>
        </p:spPr>
      </p:pic>
      <p:pic>
        <p:nvPicPr>
          <p:cNvPr id="208" name="Google Shape;208;p28"/>
          <p:cNvPicPr preferRelativeResize="0"/>
          <p:nvPr/>
        </p:nvPicPr>
        <p:blipFill>
          <a:blip r:embed="rId5">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209" name="Google Shape;209;p28"/>
          <p:cNvSpPr txBox="1"/>
          <p:nvPr/>
        </p:nvSpPr>
        <p:spPr>
          <a:xfrm>
            <a:off x="-50" y="57275"/>
            <a:ext cx="9144000" cy="625800"/>
          </a:xfrm>
          <a:prstGeom prst="rect">
            <a:avLst/>
          </a:prstGeom>
          <a:solidFill>
            <a:srgbClr val="F1C232"/>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Mrs. Jackson’s Ohio State Test Data Analysis</a:t>
            </a:r>
            <a:endParaRPr sz="2688">
              <a:solidFill>
                <a:srgbClr val="000000"/>
              </a:solidFill>
            </a:endParaRPr>
          </a:p>
        </p:txBody>
      </p:sp>
      <p:sp>
        <p:nvSpPr>
          <p:cNvPr id="210" name="Google Shape;21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1" name="Google Shape;211;p28"/>
          <p:cNvPicPr preferRelativeResize="0"/>
          <p:nvPr/>
        </p:nvPicPr>
        <p:blipFill>
          <a:blip r:embed="rId6">
            <a:alphaModFix/>
          </a:blip>
          <a:stretch>
            <a:fillRect/>
          </a:stretch>
        </p:blipFill>
        <p:spPr>
          <a:xfrm>
            <a:off x="8013454" y="57275"/>
            <a:ext cx="1130499" cy="1959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FE599"/>
        </a:solidFill>
      </p:bgPr>
    </p:bg>
    <p:spTree>
      <p:nvGrpSpPr>
        <p:cNvPr id="215" name="Shape 215"/>
        <p:cNvGrpSpPr/>
        <p:nvPr/>
      </p:nvGrpSpPr>
      <p:grpSpPr>
        <a:xfrm>
          <a:off x="0" y="0"/>
          <a:ext cx="0" cy="0"/>
          <a:chOff x="0" y="0"/>
          <a:chExt cx="0" cy="0"/>
        </a:xfrm>
      </p:grpSpPr>
      <p:graphicFrame>
        <p:nvGraphicFramePr>
          <p:cNvPr id="216" name="Google Shape;216;p29"/>
          <p:cNvGraphicFramePr/>
          <p:nvPr/>
        </p:nvGraphicFramePr>
        <p:xfrm>
          <a:off x="294838" y="1090100"/>
          <a:ext cx="3000000" cy="3000000"/>
        </p:xfrm>
        <a:graphic>
          <a:graphicData uri="http://schemas.openxmlformats.org/drawingml/2006/table">
            <a:tbl>
              <a:tblPr>
                <a:noFill/>
                <a:tableStyleId>{C5A08DC4-631F-4941-BD2C-0C7BBE785398}</a:tableStyleId>
              </a:tblPr>
              <a:tblGrid>
                <a:gridCol w="3436375"/>
                <a:gridCol w="2558975"/>
                <a:gridCol w="2558975"/>
              </a:tblGrid>
              <a:tr h="317725">
                <a:tc>
                  <a:txBody>
                    <a:bodyPr/>
                    <a:lstStyle/>
                    <a:p>
                      <a:pPr indent="0" lvl="0" marL="0" rtl="0" algn="l">
                        <a:spcBef>
                          <a:spcPts val="0"/>
                        </a:spcBef>
                        <a:spcAft>
                          <a:spcPts val="0"/>
                        </a:spcAft>
                        <a:buNone/>
                      </a:pPr>
                      <a:r>
                        <a:t/>
                      </a:r>
                      <a:endParaRPr sz="1100">
                        <a:solidFill>
                          <a:srgbClr val="FFFFFF"/>
                        </a:solidFill>
                      </a:endParaRPr>
                    </a:p>
                  </a:txBody>
                  <a:tcPr marT="63500" marB="63500" marR="63500" marL="63500">
                    <a:solidFill>
                      <a:srgbClr val="6AA84F"/>
                    </a:solidFill>
                  </a:tcPr>
                </a:tc>
                <a:tc gridSpan="2">
                  <a:txBody>
                    <a:bodyPr/>
                    <a:lstStyle/>
                    <a:p>
                      <a:pPr indent="0" lvl="0" marL="0" rtl="0" algn="ctr">
                        <a:spcBef>
                          <a:spcPts val="0"/>
                        </a:spcBef>
                        <a:spcAft>
                          <a:spcPts val="0"/>
                        </a:spcAft>
                        <a:buNone/>
                      </a:pPr>
                      <a:r>
                        <a:rPr lang="en" sz="1100">
                          <a:solidFill>
                            <a:schemeClr val="dk1"/>
                          </a:solidFill>
                        </a:rPr>
                        <a:t>Note Taker</a:t>
                      </a:r>
                      <a:endParaRPr sz="1100">
                        <a:solidFill>
                          <a:schemeClr val="dk1"/>
                        </a:solidFill>
                      </a:endParaRPr>
                    </a:p>
                  </a:txBody>
                  <a:tcPr marT="63500" marB="63500" marR="63500" marL="63500">
                    <a:solidFill>
                      <a:srgbClr val="6AA84F"/>
                    </a:solidFill>
                  </a:tcPr>
                </a:tc>
                <a:tc hMerge="1"/>
              </a:tr>
              <a:tr h="599625">
                <a:tc>
                  <a:txBody>
                    <a:bodyPr/>
                    <a:lstStyle/>
                    <a:p>
                      <a:pPr indent="0" lvl="0" marL="0" rtl="0" algn="l">
                        <a:spcBef>
                          <a:spcPts val="0"/>
                        </a:spcBef>
                        <a:spcAft>
                          <a:spcPts val="0"/>
                        </a:spcAft>
                        <a:buNone/>
                      </a:pPr>
                      <a:r>
                        <a:rPr lang="en" sz="1100"/>
                        <a:t>What do you notice in the data?</a:t>
                      </a:r>
                      <a:endParaRPr sz="1100"/>
                    </a:p>
                  </a:txBody>
                  <a:tcPr marT="63500" marB="63500" marR="63500" marL="63500"/>
                </a:tc>
                <a:tc gridSpan="2">
                  <a:txBody>
                    <a:bodyPr/>
                    <a:lstStyle/>
                    <a:p>
                      <a:pPr indent="0" lvl="0" marL="0" rtl="0" algn="l">
                        <a:spcBef>
                          <a:spcPts val="0"/>
                        </a:spcBef>
                        <a:spcAft>
                          <a:spcPts val="0"/>
                        </a:spcAft>
                        <a:buNone/>
                      </a:pPr>
                      <a:r>
                        <a:rPr lang="en" sz="1100">
                          <a:solidFill>
                            <a:schemeClr val="dk1"/>
                          </a:solidFill>
                        </a:rPr>
                        <a:t>There are a number of items that large amounts of students are missing (#3). </a:t>
                      </a:r>
                      <a:endParaRPr sz="1100"/>
                    </a:p>
                  </a:txBody>
                  <a:tcPr marT="63500" marB="63500" marR="63500" marL="63500"/>
                </a:tc>
                <a:tc hMerge="1"/>
              </a:tr>
              <a:tr h="649575">
                <a:tc>
                  <a:txBody>
                    <a:bodyPr/>
                    <a:lstStyle/>
                    <a:p>
                      <a:pPr indent="0" lvl="0" marL="0" rtl="0" algn="l">
                        <a:spcBef>
                          <a:spcPts val="0"/>
                        </a:spcBef>
                        <a:spcAft>
                          <a:spcPts val="0"/>
                        </a:spcAft>
                        <a:buNone/>
                      </a:pPr>
                      <a:r>
                        <a:rPr lang="en" sz="1100"/>
                        <a:t>What patterns or trends are evidenced?</a:t>
                      </a:r>
                      <a:endParaRPr sz="1100"/>
                    </a:p>
                  </a:txBody>
                  <a:tcPr marT="63500" marB="63500" marR="63500" marL="63500"/>
                </a:tc>
                <a:tc gridSpan="2">
                  <a:txBody>
                    <a:bodyPr/>
                    <a:lstStyle/>
                    <a:p>
                      <a:pPr indent="0" lvl="0" marL="0" rtl="0" algn="l">
                        <a:spcBef>
                          <a:spcPts val="0"/>
                        </a:spcBef>
                        <a:spcAft>
                          <a:spcPts val="0"/>
                        </a:spcAft>
                        <a:buClr>
                          <a:schemeClr val="dk1"/>
                        </a:buClr>
                        <a:buSzPts val="1100"/>
                        <a:buFont typeface="Arial"/>
                        <a:buNone/>
                      </a:pPr>
                      <a:r>
                        <a:rPr lang="en" sz="1100">
                          <a:solidFill>
                            <a:schemeClr val="dk1"/>
                          </a:solidFill>
                        </a:rPr>
                        <a:t>Word problems seem to be challenging for students. </a:t>
                      </a:r>
                      <a:endParaRPr sz="1100"/>
                    </a:p>
                    <a:p>
                      <a:pPr indent="0" lvl="0" marL="0" rtl="0" algn="l">
                        <a:spcBef>
                          <a:spcPts val="0"/>
                        </a:spcBef>
                        <a:spcAft>
                          <a:spcPts val="0"/>
                        </a:spcAft>
                        <a:buNone/>
                      </a:pPr>
                      <a:r>
                        <a:t/>
                      </a:r>
                      <a:endParaRPr sz="1100"/>
                    </a:p>
                  </a:txBody>
                  <a:tcPr marT="63500" marB="63500" marR="63500" marL="63500"/>
                </a:tc>
                <a:tc hMerge="1"/>
              </a:tr>
              <a:tr h="367525">
                <a:tc>
                  <a:txBody>
                    <a:bodyPr/>
                    <a:lstStyle/>
                    <a:p>
                      <a:pPr indent="0" lvl="0" marL="0" rtl="0" algn="l">
                        <a:spcBef>
                          <a:spcPts val="0"/>
                        </a:spcBef>
                        <a:spcAft>
                          <a:spcPts val="0"/>
                        </a:spcAft>
                        <a:buNone/>
                      </a:pPr>
                      <a:r>
                        <a:rPr lang="en" sz="1100"/>
                        <a:t>Potential Contributing Factors:</a:t>
                      </a:r>
                      <a:endParaRPr sz="1100"/>
                    </a:p>
                  </a:txBody>
                  <a:tcPr marT="63500" marB="63500" marR="63500" marL="63500"/>
                </a:tc>
                <a:tc gridSpan="2">
                  <a:txBody>
                    <a:bodyPr/>
                    <a:lstStyle/>
                    <a:p>
                      <a:pPr indent="0" lvl="0" marL="0" rtl="0" algn="l">
                        <a:spcBef>
                          <a:spcPts val="0"/>
                        </a:spcBef>
                        <a:spcAft>
                          <a:spcPts val="0"/>
                        </a:spcAft>
                        <a:buNone/>
                      </a:pPr>
                      <a:r>
                        <a:rPr lang="en" sz="1100"/>
                        <a:t>Is the teacher working through conceptual understanding based on the fact that modeling and reasoning </a:t>
                      </a:r>
                      <a:r>
                        <a:rPr lang="en" sz="1100"/>
                        <a:t>questions</a:t>
                      </a:r>
                      <a:r>
                        <a:rPr lang="en" sz="1100"/>
                        <a:t> are low? </a:t>
                      </a:r>
                      <a:endParaRPr sz="1100"/>
                    </a:p>
                    <a:p>
                      <a:pPr indent="0" lvl="0" marL="0" rtl="0" algn="l">
                        <a:spcBef>
                          <a:spcPts val="0"/>
                        </a:spcBef>
                        <a:spcAft>
                          <a:spcPts val="0"/>
                        </a:spcAft>
                        <a:buNone/>
                      </a:pPr>
                      <a:r>
                        <a:t/>
                      </a:r>
                      <a:endParaRPr sz="1100"/>
                    </a:p>
                  </a:txBody>
                  <a:tcPr marT="63500" marB="63500" marR="63500" marL="63500"/>
                </a:tc>
                <a:tc hMerge="1"/>
              </a:tr>
              <a:tr h="865275">
                <a:tc>
                  <a:txBody>
                    <a:bodyPr/>
                    <a:lstStyle/>
                    <a:p>
                      <a:pPr indent="0" lvl="0" marL="0" rtl="0" algn="l">
                        <a:spcBef>
                          <a:spcPts val="0"/>
                        </a:spcBef>
                        <a:spcAft>
                          <a:spcPts val="0"/>
                        </a:spcAft>
                        <a:buNone/>
                      </a:pPr>
                      <a:r>
                        <a:rPr lang="en" sz="1100"/>
                        <a:t>What is missing or lacking? Are there other data you would like to see/review?</a:t>
                      </a:r>
                      <a:endParaRPr sz="1100"/>
                    </a:p>
                  </a:txBody>
                  <a:tcPr marT="63500" marB="63500" marR="63500" marL="63500"/>
                </a:tc>
                <a:tc gridSpan="2">
                  <a:txBody>
                    <a:bodyPr/>
                    <a:lstStyle/>
                    <a:p>
                      <a:pPr indent="0" lvl="0" marL="0" rtl="0" algn="l">
                        <a:spcBef>
                          <a:spcPts val="0"/>
                        </a:spcBef>
                        <a:spcAft>
                          <a:spcPts val="0"/>
                        </a:spcAft>
                        <a:buNone/>
                      </a:pPr>
                      <a:r>
                        <a:rPr lang="en" sz="1100"/>
                        <a:t>Is the teacher growing students? Are students retaining the </a:t>
                      </a:r>
                      <a:r>
                        <a:rPr lang="en" sz="1100"/>
                        <a:t>information</a:t>
                      </a:r>
                      <a:r>
                        <a:rPr lang="en" sz="1100"/>
                        <a:t> over the long hall? How are students processing DOK? </a:t>
                      </a:r>
                      <a:endParaRPr sz="1100"/>
                    </a:p>
                  </a:txBody>
                  <a:tcPr marT="63500" marB="63500" marR="63500" marL="63500"/>
                </a:tc>
                <a:tc hMerge="1"/>
              </a:tr>
              <a:tr h="865275">
                <a:tc>
                  <a:txBody>
                    <a:bodyPr/>
                    <a:lstStyle/>
                    <a:p>
                      <a:pPr indent="0" lvl="0" marL="0" rtl="0" algn="l">
                        <a:spcBef>
                          <a:spcPts val="0"/>
                        </a:spcBef>
                        <a:spcAft>
                          <a:spcPts val="0"/>
                        </a:spcAft>
                        <a:buNone/>
                      </a:pPr>
                      <a:r>
                        <a:rPr lang="en" sz="1100"/>
                        <a:t>Do you see something unusual or surprising that you would like to explore further?</a:t>
                      </a:r>
                      <a:endParaRPr sz="1100"/>
                    </a:p>
                  </a:txBody>
                  <a:tcPr marT="63500" marB="63500" marR="63500" marL="63500"/>
                </a:tc>
                <a:tc gridSpan="2">
                  <a:txBody>
                    <a:bodyPr/>
                    <a:lstStyle/>
                    <a:p>
                      <a:pPr indent="0" lvl="0" marL="0" rtl="0" algn="l">
                        <a:spcBef>
                          <a:spcPts val="0"/>
                        </a:spcBef>
                        <a:spcAft>
                          <a:spcPts val="0"/>
                        </a:spcAft>
                        <a:buNone/>
                      </a:pPr>
                      <a:r>
                        <a:rPr lang="en" sz="1100"/>
                        <a:t>Why are problems related to DOK 2 low?  How are students performing on local </a:t>
                      </a:r>
                      <a:r>
                        <a:rPr lang="en" sz="1100"/>
                        <a:t>benchmarks</a:t>
                      </a:r>
                      <a:r>
                        <a:rPr lang="en" sz="1100"/>
                        <a:t>? </a:t>
                      </a:r>
                      <a:endParaRPr sz="1100"/>
                    </a:p>
                  </a:txBody>
                  <a:tcPr marT="63500" marB="63500" marR="63500" marL="63500"/>
                </a:tc>
                <a:tc hMerge="1"/>
              </a:tr>
            </a:tbl>
          </a:graphicData>
        </a:graphic>
      </p:graphicFrame>
      <p:pic>
        <p:nvPicPr>
          <p:cNvPr id="217" name="Google Shape;217;p29"/>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218" name="Google Shape;218;p29"/>
          <p:cNvSpPr txBox="1"/>
          <p:nvPr/>
        </p:nvSpPr>
        <p:spPr>
          <a:xfrm>
            <a:off x="-50" y="57275"/>
            <a:ext cx="9144000" cy="625800"/>
          </a:xfrm>
          <a:prstGeom prst="rect">
            <a:avLst/>
          </a:prstGeom>
          <a:solidFill>
            <a:srgbClr val="F1C232"/>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Data Coaching NoteTaker</a:t>
            </a:r>
            <a:endParaRPr sz="2688">
              <a:solidFill>
                <a:srgbClr val="000000"/>
              </a:solidFill>
            </a:endParaRPr>
          </a:p>
        </p:txBody>
      </p:sp>
      <p:sp>
        <p:nvSpPr>
          <p:cNvPr id="219" name="Google Shape;219;p29"/>
          <p:cNvSpPr txBox="1"/>
          <p:nvPr/>
        </p:nvSpPr>
        <p:spPr>
          <a:xfrm>
            <a:off x="-50" y="683075"/>
            <a:ext cx="9144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u="sng">
                <a:solidFill>
                  <a:schemeClr val="hlink"/>
                </a:solidFill>
                <a:hlinkClick r:id="rId4"/>
              </a:rPr>
              <a:t>Access Document</a:t>
            </a:r>
            <a:endParaRPr sz="1200">
              <a:solidFill>
                <a:schemeClr val="accent6"/>
              </a:solidFill>
            </a:endParaRPr>
          </a:p>
        </p:txBody>
      </p:sp>
      <p:sp>
        <p:nvSpPr>
          <p:cNvPr id="220" name="Google Shape;220;p29"/>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224" name="Shape 224"/>
        <p:cNvGrpSpPr/>
        <p:nvPr/>
      </p:nvGrpSpPr>
      <p:grpSpPr>
        <a:xfrm>
          <a:off x="0" y="0"/>
          <a:ext cx="0" cy="0"/>
          <a:chOff x="0" y="0"/>
          <a:chExt cx="0" cy="0"/>
        </a:xfrm>
      </p:grpSpPr>
      <p:sp>
        <p:nvSpPr>
          <p:cNvPr id="225" name="Google Shape;225;p30"/>
          <p:cNvSpPr txBox="1"/>
          <p:nvPr>
            <p:ph type="title"/>
          </p:nvPr>
        </p:nvSpPr>
        <p:spPr>
          <a:xfrm>
            <a:off x="311700" y="162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Scenario: We do </a:t>
            </a:r>
            <a:endParaRPr/>
          </a:p>
        </p:txBody>
      </p:sp>
      <p:sp>
        <p:nvSpPr>
          <p:cNvPr id="226" name="Google Shape;226;p30"/>
          <p:cNvSpPr txBox="1"/>
          <p:nvPr>
            <p:ph idx="1" type="body"/>
          </p:nvPr>
        </p:nvSpPr>
        <p:spPr>
          <a:xfrm>
            <a:off x="311700" y="609425"/>
            <a:ext cx="8520600" cy="7059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t>Use your notetaker to record information about Mrs. Jackson’s value-added as we work through this together.</a:t>
            </a:r>
            <a:endParaRPr/>
          </a:p>
        </p:txBody>
      </p:sp>
      <p:pic>
        <p:nvPicPr>
          <p:cNvPr id="227" name="Google Shape;227;p30"/>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228" name="Google Shape;228;p30"/>
          <p:cNvSpPr txBox="1"/>
          <p:nvPr/>
        </p:nvSpPr>
        <p:spPr>
          <a:xfrm>
            <a:off x="-50" y="57275"/>
            <a:ext cx="9144000" cy="625800"/>
          </a:xfrm>
          <a:prstGeom prst="rect">
            <a:avLst/>
          </a:prstGeom>
          <a:solidFill>
            <a:srgbClr val="F1C232"/>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Mrs. Jackson’s Value-Added Data</a:t>
            </a:r>
            <a:endParaRPr sz="2688">
              <a:solidFill>
                <a:srgbClr val="000000"/>
              </a:solidFill>
            </a:endParaRPr>
          </a:p>
        </p:txBody>
      </p:sp>
      <p:sp>
        <p:nvSpPr>
          <p:cNvPr id="229" name="Google Shape;229;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30" name="Google Shape;230;p30"/>
          <p:cNvPicPr preferRelativeResize="0"/>
          <p:nvPr/>
        </p:nvPicPr>
        <p:blipFill>
          <a:blip r:embed="rId4">
            <a:alphaModFix/>
          </a:blip>
          <a:stretch>
            <a:fillRect/>
          </a:stretch>
        </p:blipFill>
        <p:spPr>
          <a:xfrm>
            <a:off x="2012387" y="1218225"/>
            <a:ext cx="5470250" cy="3838599"/>
          </a:xfrm>
          <a:prstGeom prst="rect">
            <a:avLst/>
          </a:prstGeom>
          <a:noFill/>
          <a:ln>
            <a:noFill/>
          </a:ln>
        </p:spPr>
      </p:pic>
      <p:pic>
        <p:nvPicPr>
          <p:cNvPr id="231" name="Google Shape;231;p30"/>
          <p:cNvPicPr preferRelativeResize="0"/>
          <p:nvPr/>
        </p:nvPicPr>
        <p:blipFill>
          <a:blip r:embed="rId5">
            <a:alphaModFix/>
          </a:blip>
          <a:stretch>
            <a:fillRect/>
          </a:stretch>
        </p:blipFill>
        <p:spPr>
          <a:xfrm>
            <a:off x="7802604" y="2520825"/>
            <a:ext cx="1130499" cy="1959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235" name="Shape 235"/>
        <p:cNvGrpSpPr/>
        <p:nvPr/>
      </p:nvGrpSpPr>
      <p:grpSpPr>
        <a:xfrm>
          <a:off x="0" y="0"/>
          <a:ext cx="0" cy="0"/>
          <a:chOff x="0" y="0"/>
          <a:chExt cx="0" cy="0"/>
        </a:xfrm>
      </p:grpSpPr>
      <p:graphicFrame>
        <p:nvGraphicFramePr>
          <p:cNvPr id="236" name="Google Shape;236;p31"/>
          <p:cNvGraphicFramePr/>
          <p:nvPr/>
        </p:nvGraphicFramePr>
        <p:xfrm>
          <a:off x="185175" y="1351025"/>
          <a:ext cx="3000000" cy="3000000"/>
        </p:xfrm>
        <a:graphic>
          <a:graphicData uri="http://schemas.openxmlformats.org/drawingml/2006/table">
            <a:tbl>
              <a:tblPr>
                <a:noFill/>
                <a:tableStyleId>{C5A08DC4-631F-4941-BD2C-0C7BBE785398}</a:tableStyleId>
              </a:tblPr>
              <a:tblGrid>
                <a:gridCol w="2797875"/>
                <a:gridCol w="3274325"/>
                <a:gridCol w="2591775"/>
              </a:tblGrid>
              <a:tr h="349125">
                <a:tc>
                  <a:txBody>
                    <a:bodyPr/>
                    <a:lstStyle/>
                    <a:p>
                      <a:pPr indent="0" lvl="0" marL="0" rtl="0" algn="l">
                        <a:spcBef>
                          <a:spcPts val="0"/>
                        </a:spcBef>
                        <a:spcAft>
                          <a:spcPts val="0"/>
                        </a:spcAft>
                        <a:buNone/>
                      </a:pPr>
                      <a:r>
                        <a:t/>
                      </a:r>
                      <a:endParaRPr sz="1100">
                        <a:solidFill>
                          <a:srgbClr val="FFFFFF"/>
                        </a:solidFill>
                      </a:endParaRPr>
                    </a:p>
                  </a:txBody>
                  <a:tcPr marT="63500" marB="63500" marR="63500" marL="63500">
                    <a:solidFill>
                      <a:srgbClr val="6AA84F"/>
                    </a:solidFill>
                  </a:tcPr>
                </a:tc>
                <a:tc gridSpan="2">
                  <a:txBody>
                    <a:bodyPr/>
                    <a:lstStyle/>
                    <a:p>
                      <a:pPr indent="0" lvl="0" marL="0" rtl="0" algn="ctr">
                        <a:spcBef>
                          <a:spcPts val="0"/>
                        </a:spcBef>
                        <a:spcAft>
                          <a:spcPts val="0"/>
                        </a:spcAft>
                        <a:buNone/>
                      </a:pPr>
                      <a:r>
                        <a:rPr lang="en" sz="1100">
                          <a:solidFill>
                            <a:schemeClr val="dk1"/>
                          </a:solidFill>
                        </a:rPr>
                        <a:t>Note Taker</a:t>
                      </a:r>
                      <a:endParaRPr sz="1100">
                        <a:solidFill>
                          <a:schemeClr val="dk1"/>
                        </a:solidFill>
                      </a:endParaRPr>
                    </a:p>
                  </a:txBody>
                  <a:tcPr marT="63500" marB="63500" marR="63500" marL="63500">
                    <a:solidFill>
                      <a:srgbClr val="6AA84F"/>
                    </a:solidFill>
                  </a:tcPr>
                </a:tc>
                <a:tc hMerge="1"/>
              </a:tr>
              <a:tr h="704725">
                <a:tc>
                  <a:txBody>
                    <a:bodyPr/>
                    <a:lstStyle/>
                    <a:p>
                      <a:pPr indent="0" lvl="0" marL="0" rtl="0" algn="l">
                        <a:spcBef>
                          <a:spcPts val="0"/>
                        </a:spcBef>
                        <a:spcAft>
                          <a:spcPts val="0"/>
                        </a:spcAft>
                        <a:buNone/>
                      </a:pPr>
                      <a:r>
                        <a:rPr lang="en" sz="1100"/>
                        <a:t>What do you notice in the data?</a:t>
                      </a:r>
                      <a:endParaRPr sz="1100"/>
                    </a:p>
                  </a:txBody>
                  <a:tcPr marT="63500" marB="63500" marR="63500" marL="63500"/>
                </a:tc>
                <a:tc gridSpan="2">
                  <a:txBody>
                    <a:bodyPr/>
                    <a:lstStyle/>
                    <a:p>
                      <a:pPr indent="0" lvl="0" marL="0" rtl="0" algn="l">
                        <a:spcBef>
                          <a:spcPts val="0"/>
                        </a:spcBef>
                        <a:spcAft>
                          <a:spcPts val="0"/>
                        </a:spcAft>
                        <a:buNone/>
                      </a:pPr>
                      <a:r>
                        <a:rPr lang="en" sz="1100"/>
                        <a:t>At first glance the lowest tertile has </a:t>
                      </a:r>
                      <a:r>
                        <a:rPr lang="en" sz="1100"/>
                        <a:t>significant</a:t>
                      </a:r>
                      <a:r>
                        <a:rPr lang="en" sz="1100"/>
                        <a:t> </a:t>
                      </a:r>
                      <a:r>
                        <a:rPr lang="en" sz="1100"/>
                        <a:t>growth</a:t>
                      </a:r>
                      <a:r>
                        <a:rPr lang="en" sz="1100"/>
                        <a:t> for the current and previous year. </a:t>
                      </a:r>
                      <a:endParaRPr sz="1100"/>
                    </a:p>
                  </a:txBody>
                  <a:tcPr marT="63500" marB="63500" marR="63500" marL="63500"/>
                </a:tc>
                <a:tc hMerge="1"/>
              </a:tr>
              <a:tr h="713775">
                <a:tc>
                  <a:txBody>
                    <a:bodyPr/>
                    <a:lstStyle/>
                    <a:p>
                      <a:pPr indent="0" lvl="0" marL="0" rtl="0" algn="l">
                        <a:spcBef>
                          <a:spcPts val="0"/>
                        </a:spcBef>
                        <a:spcAft>
                          <a:spcPts val="0"/>
                        </a:spcAft>
                        <a:buNone/>
                      </a:pPr>
                      <a:r>
                        <a:rPr lang="en" sz="1100"/>
                        <a:t>What patterns or trends are evidenced?</a:t>
                      </a:r>
                      <a:endParaRPr sz="1100"/>
                    </a:p>
                  </a:txBody>
                  <a:tcPr marT="63500" marB="63500" marR="63500" marL="63500"/>
                </a:tc>
                <a:tc gridSpan="2">
                  <a:txBody>
                    <a:bodyPr/>
                    <a:lstStyle/>
                    <a:p>
                      <a:pPr indent="0" lvl="0" marL="0" rtl="0" algn="l">
                        <a:spcBef>
                          <a:spcPts val="0"/>
                        </a:spcBef>
                        <a:spcAft>
                          <a:spcPts val="0"/>
                        </a:spcAft>
                        <a:buClr>
                          <a:schemeClr val="dk1"/>
                        </a:buClr>
                        <a:buSzPts val="1100"/>
                        <a:buFont typeface="Arial"/>
                        <a:buNone/>
                      </a:pPr>
                      <a:r>
                        <a:rPr lang="en" sz="1100">
                          <a:solidFill>
                            <a:schemeClr val="dk1"/>
                          </a:solidFill>
                        </a:rPr>
                        <a:t>While students in all three tertiles made growth last year, the students in the highest tertile did not make as much growth as the other two tertiles for the current year. </a:t>
                      </a:r>
                      <a:endParaRPr sz="1100"/>
                    </a:p>
                    <a:p>
                      <a:pPr indent="0" lvl="0" marL="0" rtl="0" algn="l">
                        <a:spcBef>
                          <a:spcPts val="0"/>
                        </a:spcBef>
                        <a:spcAft>
                          <a:spcPts val="0"/>
                        </a:spcAft>
                        <a:buNone/>
                      </a:pPr>
                      <a:r>
                        <a:t/>
                      </a:r>
                      <a:endParaRPr sz="1100"/>
                    </a:p>
                  </a:txBody>
                  <a:tcPr marT="63500" marB="63500" marR="63500" marL="63500"/>
                </a:tc>
                <a:tc hMerge="1"/>
              </a:tr>
              <a:tr h="516350">
                <a:tc>
                  <a:txBody>
                    <a:bodyPr/>
                    <a:lstStyle/>
                    <a:p>
                      <a:pPr indent="0" lvl="0" marL="0" rtl="0" algn="l">
                        <a:spcBef>
                          <a:spcPts val="0"/>
                        </a:spcBef>
                        <a:spcAft>
                          <a:spcPts val="0"/>
                        </a:spcAft>
                        <a:buNone/>
                      </a:pPr>
                      <a:r>
                        <a:rPr lang="en" sz="1100"/>
                        <a:t>Potential Contributing Factors:</a:t>
                      </a:r>
                      <a:endParaRPr sz="1100"/>
                    </a:p>
                  </a:txBody>
                  <a:tcPr marT="63500" marB="63500" marR="63500" marL="63500"/>
                </a:tc>
                <a:tc gridSpan="2">
                  <a:txBody>
                    <a:bodyPr/>
                    <a:lstStyle/>
                    <a:p>
                      <a:pPr indent="0" lvl="0" marL="0" rtl="0" algn="l">
                        <a:spcBef>
                          <a:spcPts val="0"/>
                        </a:spcBef>
                        <a:spcAft>
                          <a:spcPts val="0"/>
                        </a:spcAft>
                        <a:buNone/>
                      </a:pPr>
                      <a:r>
                        <a:rPr lang="en" sz="1100"/>
                        <a:t>Is the curriculum aligned to high standards?  Is the teacher working on higher levels of DOK?  What </a:t>
                      </a:r>
                      <a:r>
                        <a:rPr lang="en" sz="1100"/>
                        <a:t>strategies</a:t>
                      </a:r>
                      <a:r>
                        <a:rPr lang="en" sz="1100"/>
                        <a:t> are being used with each group?</a:t>
                      </a:r>
                      <a:endParaRPr sz="1100"/>
                    </a:p>
                  </a:txBody>
                  <a:tcPr marT="63500" marB="63500" marR="63500" marL="63500"/>
                </a:tc>
                <a:tc hMerge="1"/>
              </a:tr>
              <a:tr h="516350">
                <a:tc>
                  <a:txBody>
                    <a:bodyPr/>
                    <a:lstStyle/>
                    <a:p>
                      <a:pPr indent="0" lvl="0" marL="0" rtl="0" algn="l">
                        <a:spcBef>
                          <a:spcPts val="0"/>
                        </a:spcBef>
                        <a:spcAft>
                          <a:spcPts val="0"/>
                        </a:spcAft>
                        <a:buNone/>
                      </a:pPr>
                      <a:r>
                        <a:rPr lang="en" sz="1100"/>
                        <a:t>What is missing or lacking? Are there other data you would like to see/review?</a:t>
                      </a:r>
                      <a:endParaRPr sz="1100"/>
                    </a:p>
                  </a:txBody>
                  <a:tcPr marT="63500" marB="63500" marR="63500" marL="63500"/>
                </a:tc>
                <a:tc gridSpan="2">
                  <a:txBody>
                    <a:bodyPr/>
                    <a:lstStyle/>
                    <a:p>
                      <a:pPr indent="0" lvl="0" marL="0" rtl="0" algn="l">
                        <a:spcBef>
                          <a:spcPts val="0"/>
                        </a:spcBef>
                        <a:spcAft>
                          <a:spcPts val="0"/>
                        </a:spcAft>
                        <a:buClr>
                          <a:schemeClr val="dk1"/>
                        </a:buClr>
                        <a:buSzPts val="1100"/>
                        <a:buFont typeface="Arial"/>
                        <a:buNone/>
                      </a:pPr>
                      <a:r>
                        <a:rPr lang="en" sz="1100"/>
                        <a:t>How are students performing on standards?  Are any of these students </a:t>
                      </a:r>
                      <a:r>
                        <a:rPr lang="en" sz="1100"/>
                        <a:t>identified? How many students are in each group? </a:t>
                      </a:r>
                      <a:endParaRPr sz="1100"/>
                    </a:p>
                  </a:txBody>
                  <a:tcPr marT="63500" marB="63500" marR="63500" marL="63500"/>
                </a:tc>
                <a:tc hMerge="1"/>
              </a:tr>
              <a:tr h="587425">
                <a:tc>
                  <a:txBody>
                    <a:bodyPr/>
                    <a:lstStyle/>
                    <a:p>
                      <a:pPr indent="0" lvl="0" marL="0" rtl="0" algn="l">
                        <a:spcBef>
                          <a:spcPts val="0"/>
                        </a:spcBef>
                        <a:spcAft>
                          <a:spcPts val="0"/>
                        </a:spcAft>
                        <a:buNone/>
                      </a:pPr>
                      <a:r>
                        <a:rPr lang="en" sz="1100"/>
                        <a:t>Do you see something unusual or surprising that you would like to explore further?</a:t>
                      </a:r>
                      <a:endParaRPr sz="1100"/>
                    </a:p>
                  </a:txBody>
                  <a:tcPr marT="63500" marB="63500" marR="63500" marL="63500"/>
                </a:tc>
                <a:tc gridSpan="2">
                  <a:txBody>
                    <a:bodyPr/>
                    <a:lstStyle/>
                    <a:p>
                      <a:pPr indent="0" lvl="0" marL="0" rtl="0" algn="l">
                        <a:spcBef>
                          <a:spcPts val="0"/>
                        </a:spcBef>
                        <a:spcAft>
                          <a:spcPts val="0"/>
                        </a:spcAft>
                        <a:buNone/>
                      </a:pPr>
                      <a:r>
                        <a:rPr lang="en" sz="1100"/>
                        <a:t>How is she differentiating for groups of students in her class? How did she change her instruction last year for the mid-low students to make growth for the current year?</a:t>
                      </a:r>
                      <a:endParaRPr sz="1100"/>
                    </a:p>
                  </a:txBody>
                  <a:tcPr marT="63500" marB="63500" marR="63500" marL="63500"/>
                </a:tc>
                <a:tc hMerge="1"/>
              </a:tr>
            </a:tbl>
          </a:graphicData>
        </a:graphic>
      </p:graphicFrame>
      <p:pic>
        <p:nvPicPr>
          <p:cNvPr id="237" name="Google Shape;237;p31"/>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238" name="Google Shape;238;p31"/>
          <p:cNvSpPr txBox="1"/>
          <p:nvPr/>
        </p:nvSpPr>
        <p:spPr>
          <a:xfrm>
            <a:off x="-50" y="57275"/>
            <a:ext cx="9144000" cy="625800"/>
          </a:xfrm>
          <a:prstGeom prst="rect">
            <a:avLst/>
          </a:prstGeom>
          <a:solidFill>
            <a:srgbClr val="F1C232"/>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 sz="2688"/>
              <a:t>Data Coaching NoteTaker</a:t>
            </a:r>
            <a:endParaRPr sz="2688">
              <a:solidFill>
                <a:srgbClr val="000000"/>
              </a:solidFill>
            </a:endParaRPr>
          </a:p>
        </p:txBody>
      </p:sp>
      <p:sp>
        <p:nvSpPr>
          <p:cNvPr id="239" name="Google Shape;239;p31"/>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40" name="Google Shape;240;p31"/>
          <p:cNvSpPr txBox="1"/>
          <p:nvPr/>
        </p:nvSpPr>
        <p:spPr>
          <a:xfrm>
            <a:off x="5239388" y="47217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4"/>
              </a:rPr>
              <a:t>EVAAS Reports Flipchart Resource</a:t>
            </a:r>
            <a:endParaRPr/>
          </a:p>
        </p:txBody>
      </p:sp>
      <p:pic>
        <p:nvPicPr>
          <p:cNvPr id="241" name="Google Shape;241;p31"/>
          <p:cNvPicPr preferRelativeResize="0"/>
          <p:nvPr/>
        </p:nvPicPr>
        <p:blipFill rotWithShape="1">
          <a:blip r:embed="rId5">
            <a:alphaModFix/>
          </a:blip>
          <a:srcRect b="19942" l="0" r="0" t="0"/>
          <a:stretch/>
        </p:blipFill>
        <p:spPr>
          <a:xfrm>
            <a:off x="6083446" y="57275"/>
            <a:ext cx="2155955" cy="12111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245" name="Shape 245"/>
        <p:cNvGrpSpPr/>
        <p:nvPr/>
      </p:nvGrpSpPr>
      <p:grpSpPr>
        <a:xfrm>
          <a:off x="0" y="0"/>
          <a:ext cx="0" cy="0"/>
          <a:chOff x="0" y="0"/>
          <a:chExt cx="0" cy="0"/>
        </a:xfrm>
      </p:grpSpPr>
      <p:pic>
        <p:nvPicPr>
          <p:cNvPr id="246" name="Google Shape;246;p32"/>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247" name="Google Shape;247;p32"/>
          <p:cNvSpPr txBox="1"/>
          <p:nvPr/>
        </p:nvSpPr>
        <p:spPr>
          <a:xfrm>
            <a:off x="-50" y="57275"/>
            <a:ext cx="9144000" cy="625800"/>
          </a:xfrm>
          <a:prstGeom prst="rect">
            <a:avLst/>
          </a:prstGeom>
          <a:solidFill>
            <a:srgbClr val="F1C232"/>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Summarizing Analyzing</a:t>
            </a:r>
            <a:endParaRPr sz="2688">
              <a:solidFill>
                <a:srgbClr val="000000"/>
              </a:solidFill>
            </a:endParaRPr>
          </a:p>
        </p:txBody>
      </p:sp>
      <p:sp>
        <p:nvSpPr>
          <p:cNvPr id="248" name="Google Shape;248;p32"/>
          <p:cNvSpPr txBox="1"/>
          <p:nvPr>
            <p:ph idx="1" type="body"/>
          </p:nvPr>
        </p:nvSpPr>
        <p:spPr>
          <a:xfrm>
            <a:off x="311700" y="1203600"/>
            <a:ext cx="8520600" cy="34164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935"/>
              <a:buNone/>
            </a:pPr>
            <a:r>
              <a:rPr b="1" lang="en">
                <a:solidFill>
                  <a:schemeClr val="dk1"/>
                </a:solidFill>
              </a:rPr>
              <a:t>Overarching</a:t>
            </a:r>
            <a:r>
              <a:rPr b="1" lang="en">
                <a:solidFill>
                  <a:schemeClr val="dk1"/>
                </a:solidFill>
              </a:rPr>
              <a:t> Questions:</a:t>
            </a:r>
            <a:r>
              <a:rPr lang="en">
                <a:solidFill>
                  <a:schemeClr val="dk1"/>
                </a:solidFill>
              </a:rPr>
              <a:t> </a:t>
            </a:r>
            <a:endParaRPr>
              <a:solidFill>
                <a:schemeClr val="dk1"/>
              </a:solidFill>
            </a:endParaRPr>
          </a:p>
          <a:p>
            <a:pPr indent="-342900" lvl="0" marL="457200" rtl="0" algn="l">
              <a:lnSpc>
                <a:spcPct val="105000"/>
              </a:lnSpc>
              <a:spcBef>
                <a:spcPts val="1200"/>
              </a:spcBef>
              <a:spcAft>
                <a:spcPts val="0"/>
              </a:spcAft>
              <a:buClr>
                <a:schemeClr val="dk1"/>
              </a:buClr>
              <a:buSzPts val="1800"/>
              <a:buChar char="●"/>
            </a:pPr>
            <a:r>
              <a:rPr lang="en">
                <a:solidFill>
                  <a:schemeClr val="dk1"/>
                </a:solidFill>
              </a:rPr>
              <a:t>How is analyzing data important </a:t>
            </a:r>
            <a:r>
              <a:rPr lang="en" u="sng">
                <a:solidFill>
                  <a:schemeClr val="dk1"/>
                </a:solidFill>
              </a:rPr>
              <a:t>beyond</a:t>
            </a:r>
            <a:r>
              <a:rPr lang="en">
                <a:solidFill>
                  <a:schemeClr val="dk1"/>
                </a:solidFill>
              </a:rPr>
              <a:t> </a:t>
            </a:r>
            <a:r>
              <a:rPr b="1" lang="en">
                <a:solidFill>
                  <a:schemeClr val="dk1"/>
                </a:solidFill>
              </a:rPr>
              <a:t>HQSD?</a:t>
            </a:r>
            <a:endParaRPr>
              <a:solidFill>
                <a:schemeClr val="dk1"/>
              </a:solidFill>
            </a:endParaRPr>
          </a:p>
          <a:p>
            <a:pPr indent="-342900" lvl="0" marL="457200" rtl="0" algn="l">
              <a:lnSpc>
                <a:spcPct val="80000"/>
              </a:lnSpc>
              <a:spcBef>
                <a:spcPts val="1000"/>
              </a:spcBef>
              <a:spcAft>
                <a:spcPts val="0"/>
              </a:spcAft>
              <a:buClr>
                <a:schemeClr val="dk1"/>
              </a:buClr>
              <a:buSzPts val="1800"/>
              <a:buChar char="●"/>
            </a:pPr>
            <a:r>
              <a:rPr lang="en">
                <a:solidFill>
                  <a:schemeClr val="dk1"/>
                </a:solidFill>
              </a:rPr>
              <a:t>Go back to your jamboard, think about where you have placed the various data sources? How might you adjust the Jamboard?</a:t>
            </a:r>
            <a:endParaRPr>
              <a:solidFill>
                <a:schemeClr val="dk1"/>
              </a:solidFill>
            </a:endParaRPr>
          </a:p>
          <a:p>
            <a:pPr indent="0" lvl="0" marL="0" rtl="0" algn="l">
              <a:lnSpc>
                <a:spcPct val="105000"/>
              </a:lnSpc>
              <a:spcBef>
                <a:spcPts val="1000"/>
              </a:spcBef>
              <a:spcAft>
                <a:spcPts val="0"/>
              </a:spcAft>
              <a:buSzPts val="935"/>
              <a:buNone/>
            </a:pPr>
            <a:r>
              <a:t/>
            </a:r>
            <a:endParaRPr>
              <a:solidFill>
                <a:schemeClr val="dk1"/>
              </a:solidFill>
            </a:endParaRPr>
          </a:p>
          <a:p>
            <a:pPr indent="0" lvl="0" marL="0" rtl="0" algn="l">
              <a:lnSpc>
                <a:spcPct val="105000"/>
              </a:lnSpc>
              <a:spcBef>
                <a:spcPts val="1200"/>
              </a:spcBef>
              <a:spcAft>
                <a:spcPts val="0"/>
              </a:spcAft>
              <a:buSzPts val="935"/>
              <a:buNone/>
            </a:pPr>
            <a:r>
              <a:t/>
            </a:r>
            <a:endParaRPr sz="1500">
              <a:solidFill>
                <a:schemeClr val="dk1"/>
              </a:solidFill>
            </a:endParaRPr>
          </a:p>
          <a:p>
            <a:pPr indent="0" lvl="0" marL="0" rtl="0" algn="l">
              <a:lnSpc>
                <a:spcPct val="105000"/>
              </a:lnSpc>
              <a:spcBef>
                <a:spcPts val="1200"/>
              </a:spcBef>
              <a:spcAft>
                <a:spcPts val="0"/>
              </a:spcAft>
              <a:buSzPts val="935"/>
              <a:buNone/>
            </a:pPr>
            <a:r>
              <a:t/>
            </a:r>
            <a:endParaRPr sz="1500">
              <a:solidFill>
                <a:schemeClr val="dk1"/>
              </a:solidFill>
            </a:endParaRPr>
          </a:p>
          <a:p>
            <a:pPr indent="0" lvl="0" marL="0" rtl="0" algn="l">
              <a:lnSpc>
                <a:spcPct val="105000"/>
              </a:lnSpc>
              <a:spcBef>
                <a:spcPts val="1200"/>
              </a:spcBef>
              <a:spcAft>
                <a:spcPts val="1200"/>
              </a:spcAft>
              <a:buSzPts val="935"/>
              <a:buNone/>
            </a:pPr>
            <a:r>
              <a:t/>
            </a:r>
            <a:endParaRPr sz="1500">
              <a:solidFill>
                <a:schemeClr val="dk1"/>
              </a:solidFill>
            </a:endParaRPr>
          </a:p>
        </p:txBody>
      </p:sp>
      <p:sp>
        <p:nvSpPr>
          <p:cNvPr id="249" name="Google Shape;249;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253" name="Shape 253"/>
        <p:cNvGrpSpPr/>
        <p:nvPr/>
      </p:nvGrpSpPr>
      <p:grpSpPr>
        <a:xfrm>
          <a:off x="0" y="0"/>
          <a:ext cx="0" cy="0"/>
          <a:chOff x="0" y="0"/>
          <a:chExt cx="0" cy="0"/>
        </a:xfrm>
      </p:grpSpPr>
      <p:sp>
        <p:nvSpPr>
          <p:cNvPr id="254" name="Google Shape;254;p33"/>
          <p:cNvSpPr/>
          <p:nvPr/>
        </p:nvSpPr>
        <p:spPr>
          <a:xfrm rot="-5400000">
            <a:off x="2811625" y="-1215900"/>
            <a:ext cx="5207400" cy="7487700"/>
          </a:xfrm>
          <a:prstGeom prst="rtTriangle">
            <a:avLst/>
          </a:prstGeom>
          <a:solidFill>
            <a:srgbClr val="E69138"/>
          </a:solidFill>
          <a:ln cap="flat" cmpd="sng" w="9525">
            <a:solidFill>
              <a:srgbClr val="0D3B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33"/>
          <p:cNvSpPr/>
          <p:nvPr/>
        </p:nvSpPr>
        <p:spPr>
          <a:xfrm>
            <a:off x="290050" y="2295575"/>
            <a:ext cx="8823900" cy="940200"/>
          </a:xfrm>
          <a:prstGeom prst="rightArrow">
            <a:avLst>
              <a:gd fmla="val 50000" name="adj1"/>
              <a:gd fmla="val 50000" name="adj2"/>
            </a:avLst>
          </a:prstGeom>
          <a:solidFill>
            <a:schemeClr val="l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6" name="Google Shape;256;p33"/>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257" name="Google Shape;257;p33"/>
          <p:cNvSpPr txBox="1"/>
          <p:nvPr>
            <p:ph idx="12" type="sldNum"/>
          </p:nvPr>
        </p:nvSpPr>
        <p:spPr>
          <a:xfrm>
            <a:off x="6457950" y="4767263"/>
            <a:ext cx="2057400" cy="2739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58" name="Google Shape;258;p33"/>
          <p:cNvSpPr txBox="1"/>
          <p:nvPr/>
        </p:nvSpPr>
        <p:spPr>
          <a:xfrm>
            <a:off x="0" y="0"/>
            <a:ext cx="9045900" cy="18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30">
                <a:solidFill>
                  <a:schemeClr val="dk2"/>
                </a:solidFill>
              </a:rPr>
              <a:t>Planning</a:t>
            </a:r>
            <a:r>
              <a:rPr b="1" lang="en" sz="3230">
                <a:solidFill>
                  <a:schemeClr val="dk2"/>
                </a:solidFill>
              </a:rPr>
              <a:t>:</a:t>
            </a:r>
            <a:endParaRPr b="1" sz="3230">
              <a:solidFill>
                <a:schemeClr val="dk2"/>
              </a:solidFill>
            </a:endParaRPr>
          </a:p>
          <a:p>
            <a:pPr indent="0" lvl="0" marL="0" rtl="0" algn="l">
              <a:spcBef>
                <a:spcPts val="0"/>
              </a:spcBef>
              <a:spcAft>
                <a:spcPts val="0"/>
              </a:spcAft>
              <a:buNone/>
            </a:pPr>
            <a:r>
              <a:rPr i="1" lang="en" sz="2630">
                <a:solidFill>
                  <a:schemeClr val="dk1"/>
                </a:solidFill>
              </a:rPr>
              <a:t>I can use trends and patterns within data sources to coach teachers to plan appropriate instruction for students. </a:t>
            </a:r>
            <a:endParaRPr sz="1200">
              <a:solidFill>
                <a:schemeClr val="dk1"/>
              </a:solidFill>
            </a:endParaRPr>
          </a:p>
          <a:p>
            <a:pPr indent="0" lvl="0" marL="0" rtl="0" algn="l">
              <a:spcBef>
                <a:spcPts val="0"/>
              </a:spcBef>
              <a:spcAft>
                <a:spcPts val="0"/>
              </a:spcAft>
              <a:buNone/>
            </a:pPr>
            <a:r>
              <a:t/>
            </a:r>
            <a:endParaRPr i="1" sz="2630">
              <a:solidFill>
                <a:schemeClr val="dk1"/>
              </a:solidFill>
            </a:endParaRPr>
          </a:p>
        </p:txBody>
      </p:sp>
      <p:pic>
        <p:nvPicPr>
          <p:cNvPr id="259" name="Google Shape;259;p33"/>
          <p:cNvPicPr preferRelativeResize="0"/>
          <p:nvPr/>
        </p:nvPicPr>
        <p:blipFill>
          <a:blip r:embed="rId4">
            <a:alphaModFix/>
          </a:blip>
          <a:stretch>
            <a:fillRect/>
          </a:stretch>
        </p:blipFill>
        <p:spPr>
          <a:xfrm>
            <a:off x="4192703" y="1813375"/>
            <a:ext cx="3813545" cy="2847924"/>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263" name="Shape 263"/>
        <p:cNvGrpSpPr/>
        <p:nvPr/>
      </p:nvGrpSpPr>
      <p:grpSpPr>
        <a:xfrm>
          <a:off x="0" y="0"/>
          <a:ext cx="0" cy="0"/>
          <a:chOff x="0" y="0"/>
          <a:chExt cx="0" cy="0"/>
        </a:xfrm>
      </p:grpSpPr>
      <p:sp>
        <p:nvSpPr>
          <p:cNvPr id="264" name="Google Shape;264;p34"/>
          <p:cNvSpPr/>
          <p:nvPr/>
        </p:nvSpPr>
        <p:spPr>
          <a:xfrm>
            <a:off x="3826100" y="1112525"/>
            <a:ext cx="1323600" cy="625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5" name="Google Shape;265;p34"/>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266" name="Google Shape;266;p34"/>
          <p:cNvSpPr txBox="1"/>
          <p:nvPr/>
        </p:nvSpPr>
        <p:spPr>
          <a:xfrm>
            <a:off x="-50" y="57275"/>
            <a:ext cx="9144000" cy="625800"/>
          </a:xfrm>
          <a:prstGeom prst="rect">
            <a:avLst/>
          </a:prstGeom>
          <a:solidFill>
            <a:srgbClr val="E69138"/>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Planning</a:t>
            </a:r>
            <a:r>
              <a:rPr lang="en" sz="2688"/>
              <a:t> in the Data Coaching Cycle</a:t>
            </a:r>
            <a:endParaRPr sz="2688">
              <a:solidFill>
                <a:srgbClr val="000000"/>
              </a:solidFill>
            </a:endParaRPr>
          </a:p>
        </p:txBody>
      </p:sp>
      <p:sp>
        <p:nvSpPr>
          <p:cNvPr id="267" name="Google Shape;267;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68" name="Google Shape;268;p34"/>
          <p:cNvPicPr preferRelativeResize="0"/>
          <p:nvPr/>
        </p:nvPicPr>
        <p:blipFill>
          <a:blip r:embed="rId4">
            <a:alphaModFix/>
          </a:blip>
          <a:stretch>
            <a:fillRect/>
          </a:stretch>
        </p:blipFill>
        <p:spPr>
          <a:xfrm>
            <a:off x="2172650" y="974050"/>
            <a:ext cx="4556124" cy="3402499"/>
          </a:xfrm>
          <a:prstGeom prst="rect">
            <a:avLst/>
          </a:prstGeom>
          <a:noFill/>
          <a:ln>
            <a:noFill/>
          </a:ln>
        </p:spPr>
      </p:pic>
      <p:sp>
        <p:nvSpPr>
          <p:cNvPr id="269" name="Google Shape;269;p34"/>
          <p:cNvSpPr/>
          <p:nvPr/>
        </p:nvSpPr>
        <p:spPr>
          <a:xfrm>
            <a:off x="3637563" y="1005575"/>
            <a:ext cx="1626300" cy="839700"/>
          </a:xfrm>
          <a:prstGeom prst="rect">
            <a:avLst/>
          </a:prstGeom>
          <a:noFill/>
          <a:ln cap="flat" cmpd="sng" w="1524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25350" y="-87400"/>
            <a:ext cx="9093300" cy="4296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Clr>
                <a:srgbClr val="C00000"/>
              </a:buClr>
              <a:buSzPct val="87500"/>
              <a:buFont typeface="Arial"/>
              <a:buNone/>
            </a:pPr>
            <a:r>
              <a:rPr b="1" lang="en" sz="3200"/>
              <a:t>The Regional Data Lead (RDL) Design Team: </a:t>
            </a:r>
            <a:endParaRPr b="1" sz="3200"/>
          </a:p>
          <a:p>
            <a:pPr indent="0" lvl="0" marL="0" rtl="0" algn="ctr">
              <a:lnSpc>
                <a:spcPct val="100000"/>
              </a:lnSpc>
              <a:spcBef>
                <a:spcPts val="0"/>
              </a:spcBef>
              <a:spcAft>
                <a:spcPts val="0"/>
              </a:spcAft>
              <a:buClr>
                <a:srgbClr val="C00000"/>
              </a:buClr>
              <a:buSzPct val="87500"/>
              <a:buFont typeface="Arial"/>
              <a:buNone/>
            </a:pPr>
            <a:r>
              <a:rPr i="1" lang="en" sz="3200">
                <a:solidFill>
                  <a:srgbClr val="93C47D"/>
                </a:solidFill>
              </a:rPr>
              <a:t>Data Coaching</a:t>
            </a:r>
            <a:endParaRPr i="1">
              <a:solidFill>
                <a:srgbClr val="93C47D"/>
              </a:solidFill>
            </a:endParaRPr>
          </a:p>
        </p:txBody>
      </p:sp>
      <p:pic>
        <p:nvPicPr>
          <p:cNvPr id="84" name="Google Shape;84;p17"/>
          <p:cNvPicPr preferRelativeResize="0"/>
          <p:nvPr/>
        </p:nvPicPr>
        <p:blipFill rotWithShape="1">
          <a:blip r:embed="rId3">
            <a:alphaModFix/>
          </a:blip>
          <a:srcRect b="16645" l="0" r="0" t="0"/>
          <a:stretch/>
        </p:blipFill>
        <p:spPr>
          <a:xfrm>
            <a:off x="2531113" y="943963"/>
            <a:ext cx="1237075" cy="1318875"/>
          </a:xfrm>
          <a:prstGeom prst="rect">
            <a:avLst/>
          </a:prstGeom>
          <a:noFill/>
          <a:ln>
            <a:noFill/>
          </a:ln>
        </p:spPr>
      </p:pic>
      <p:sp>
        <p:nvSpPr>
          <p:cNvPr id="85" name="Google Shape;85;p17"/>
          <p:cNvSpPr txBox="1"/>
          <p:nvPr/>
        </p:nvSpPr>
        <p:spPr>
          <a:xfrm>
            <a:off x="748913" y="2211175"/>
            <a:ext cx="1485900" cy="18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dk1"/>
                </a:solidFill>
                <a:latin typeface="Calibri"/>
                <a:ea typeface="Calibri"/>
                <a:cs typeface="Calibri"/>
                <a:sym typeface="Calibri"/>
              </a:rPr>
              <a:t>Dr. Bryan Drost</a:t>
            </a:r>
            <a:endParaRPr b="1" i="0" sz="1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000"/>
              <a:buFont typeface="Arial"/>
              <a:buNone/>
            </a:pPr>
            <a:r>
              <a:rPr b="0" i="0" lang="en" sz="1000" u="none" cap="none" strike="noStrike">
                <a:solidFill>
                  <a:schemeClr val="dk1"/>
                </a:solidFill>
                <a:latin typeface="Calibri"/>
                <a:ea typeface="Calibri"/>
                <a:cs typeface="Calibri"/>
                <a:sym typeface="Calibri"/>
              </a:rPr>
              <a:t>Rocky River City</a:t>
            </a:r>
            <a:endParaRPr b="0" i="0" sz="1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Calibri"/>
                <a:ea typeface="Calibri"/>
                <a:cs typeface="Calibri"/>
                <a:sym typeface="Calibri"/>
              </a:rPr>
              <a:t>North Central Ohio ESC </a:t>
            </a:r>
            <a:endParaRPr b="0" i="0" sz="1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libri"/>
              <a:ea typeface="Calibri"/>
              <a:cs typeface="Calibri"/>
              <a:sym typeface="Calibri"/>
            </a:endParaRPr>
          </a:p>
        </p:txBody>
      </p:sp>
      <p:sp>
        <p:nvSpPr>
          <p:cNvPr id="86" name="Google Shape;86;p17"/>
          <p:cNvSpPr txBox="1"/>
          <p:nvPr/>
        </p:nvSpPr>
        <p:spPr>
          <a:xfrm>
            <a:off x="1355525" y="2868056"/>
            <a:ext cx="1119600" cy="35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7" name="Google Shape;87;p17"/>
          <p:cNvSpPr txBox="1"/>
          <p:nvPr/>
        </p:nvSpPr>
        <p:spPr>
          <a:xfrm>
            <a:off x="2333800" y="2309513"/>
            <a:ext cx="1631700" cy="18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dk1"/>
                </a:solidFill>
                <a:latin typeface="Calibri"/>
                <a:ea typeface="Calibri"/>
                <a:cs typeface="Calibri"/>
                <a:sym typeface="Calibri"/>
              </a:rPr>
              <a:t>Dr. Kristi Graves</a:t>
            </a:r>
            <a:endParaRPr b="1" i="0" sz="1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Calibri"/>
                <a:ea typeface="Calibri"/>
                <a:cs typeface="Calibri"/>
                <a:sym typeface="Calibri"/>
              </a:rPr>
              <a:t>North Central Ohio ESC</a:t>
            </a:r>
            <a:endParaRPr b="0" i="0" sz="1000" u="none" cap="none" strike="noStrike">
              <a:solidFill>
                <a:schemeClr val="dk1"/>
              </a:solidFill>
              <a:latin typeface="Calibri"/>
              <a:ea typeface="Calibri"/>
              <a:cs typeface="Calibri"/>
              <a:sym typeface="Calibri"/>
            </a:endParaRPr>
          </a:p>
        </p:txBody>
      </p:sp>
      <p:sp>
        <p:nvSpPr>
          <p:cNvPr id="88" name="Google Shape;88;p17"/>
          <p:cNvSpPr txBox="1"/>
          <p:nvPr/>
        </p:nvSpPr>
        <p:spPr>
          <a:xfrm>
            <a:off x="4222188" y="4313738"/>
            <a:ext cx="1379700" cy="18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chemeClr val="dk1"/>
                </a:solidFill>
                <a:latin typeface="Calibri"/>
                <a:ea typeface="Calibri"/>
                <a:cs typeface="Calibri"/>
                <a:sym typeface="Calibri"/>
              </a:rPr>
              <a:t>Lindsey Schmiesing</a:t>
            </a:r>
            <a:endParaRPr b="1" i="0" sz="1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Calibri"/>
                <a:ea typeface="Calibri"/>
                <a:cs typeface="Calibri"/>
                <a:sym typeface="Calibri"/>
              </a:rPr>
              <a:t>Mercer County ESC</a:t>
            </a:r>
            <a:endParaRPr b="0" i="0" sz="1000" u="none" cap="none" strike="noStrike">
              <a:solidFill>
                <a:schemeClr val="dk1"/>
              </a:solidFill>
              <a:latin typeface="Calibri"/>
              <a:ea typeface="Calibri"/>
              <a:cs typeface="Calibri"/>
              <a:sym typeface="Calibri"/>
            </a:endParaRPr>
          </a:p>
        </p:txBody>
      </p:sp>
      <p:sp>
        <p:nvSpPr>
          <p:cNvPr id="89" name="Google Shape;89;p17"/>
          <p:cNvSpPr txBox="1"/>
          <p:nvPr/>
        </p:nvSpPr>
        <p:spPr>
          <a:xfrm>
            <a:off x="662975" y="4269438"/>
            <a:ext cx="1766400" cy="44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chemeClr val="dk1"/>
                </a:solidFill>
                <a:latin typeface="Calibri"/>
                <a:ea typeface="Calibri"/>
                <a:cs typeface="Calibri"/>
                <a:sym typeface="Calibri"/>
              </a:rPr>
              <a:t>Susan Larson</a:t>
            </a:r>
            <a:endParaRPr b="1" i="0" sz="1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Calibri"/>
                <a:ea typeface="Calibri"/>
                <a:cs typeface="Calibri"/>
                <a:sym typeface="Calibri"/>
              </a:rPr>
              <a:t>State Support Team Region 12</a:t>
            </a:r>
            <a:endParaRPr b="0" i="0" sz="1000" u="none" cap="none" strike="noStrike">
              <a:solidFill>
                <a:schemeClr val="dk1"/>
              </a:solidFill>
              <a:latin typeface="Calibri"/>
              <a:ea typeface="Calibri"/>
              <a:cs typeface="Calibri"/>
              <a:sym typeface="Calibri"/>
            </a:endParaRPr>
          </a:p>
        </p:txBody>
      </p:sp>
      <p:sp>
        <p:nvSpPr>
          <p:cNvPr id="90" name="Google Shape;90;p17"/>
          <p:cNvSpPr txBox="1"/>
          <p:nvPr/>
        </p:nvSpPr>
        <p:spPr>
          <a:xfrm>
            <a:off x="2386450" y="4315074"/>
            <a:ext cx="1631700" cy="56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dk1"/>
                </a:solidFill>
                <a:latin typeface="Calibri"/>
                <a:ea typeface="Calibri"/>
                <a:cs typeface="Calibri"/>
                <a:sym typeface="Calibri"/>
              </a:rPr>
              <a:t>Michael Ross</a:t>
            </a:r>
            <a:endParaRPr b="1" i="0" sz="1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Calibri"/>
                <a:ea typeface="Calibri"/>
                <a:cs typeface="Calibri"/>
                <a:sym typeface="Calibri"/>
              </a:rPr>
              <a:t>Hamilton County ESC</a:t>
            </a:r>
            <a:endParaRPr b="0" i="0" sz="1000" u="none" cap="none" strike="noStrike">
              <a:solidFill>
                <a:schemeClr val="dk1"/>
              </a:solidFill>
              <a:latin typeface="Calibri"/>
              <a:ea typeface="Calibri"/>
              <a:cs typeface="Calibri"/>
              <a:sym typeface="Calibri"/>
            </a:endParaRPr>
          </a:p>
        </p:txBody>
      </p:sp>
      <p:pic>
        <p:nvPicPr>
          <p:cNvPr id="91" name="Google Shape;91;p17"/>
          <p:cNvPicPr preferRelativeResize="0"/>
          <p:nvPr/>
        </p:nvPicPr>
        <p:blipFill rotWithShape="1">
          <a:blip r:embed="rId4">
            <a:alphaModFix/>
          </a:blip>
          <a:srcRect b="0" l="0" r="0" t="0"/>
          <a:stretch/>
        </p:blipFill>
        <p:spPr>
          <a:xfrm>
            <a:off x="2668337" y="3091447"/>
            <a:ext cx="962650" cy="1178078"/>
          </a:xfrm>
          <a:prstGeom prst="rect">
            <a:avLst/>
          </a:prstGeom>
          <a:noFill/>
          <a:ln>
            <a:noFill/>
          </a:ln>
        </p:spPr>
      </p:pic>
      <p:sp>
        <p:nvSpPr>
          <p:cNvPr id="92" name="Google Shape;92;p17"/>
          <p:cNvSpPr txBox="1"/>
          <p:nvPr/>
        </p:nvSpPr>
        <p:spPr>
          <a:xfrm>
            <a:off x="5905063" y="2349500"/>
            <a:ext cx="1631700" cy="18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chemeClr val="dk1"/>
                </a:solidFill>
                <a:latin typeface="Calibri"/>
                <a:ea typeface="Calibri"/>
                <a:cs typeface="Calibri"/>
                <a:sym typeface="Calibri"/>
              </a:rPr>
              <a:t>Dr. Kathy Harper</a:t>
            </a:r>
            <a:endParaRPr b="1" i="0" sz="1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Calibri"/>
                <a:ea typeface="Calibri"/>
                <a:cs typeface="Calibri"/>
                <a:sym typeface="Calibri"/>
              </a:rPr>
              <a:t>Greene County ESC</a:t>
            </a:r>
            <a:endParaRPr b="0" i="0" sz="1000" u="none" cap="none" strike="noStrike">
              <a:solidFill>
                <a:schemeClr val="dk1"/>
              </a:solidFill>
              <a:latin typeface="Calibri"/>
              <a:ea typeface="Calibri"/>
              <a:cs typeface="Calibri"/>
              <a:sym typeface="Calibri"/>
            </a:endParaRPr>
          </a:p>
        </p:txBody>
      </p:sp>
      <p:pic>
        <p:nvPicPr>
          <p:cNvPr id="93" name="Google Shape;93;p17"/>
          <p:cNvPicPr preferRelativeResize="0"/>
          <p:nvPr/>
        </p:nvPicPr>
        <p:blipFill rotWithShape="1">
          <a:blip r:embed="rId5">
            <a:alphaModFix/>
          </a:blip>
          <a:srcRect b="35233" l="30070" r="40898" t="9325"/>
          <a:stretch/>
        </p:blipFill>
        <p:spPr>
          <a:xfrm>
            <a:off x="873350" y="931525"/>
            <a:ext cx="1237050" cy="1318100"/>
          </a:xfrm>
          <a:prstGeom prst="rect">
            <a:avLst/>
          </a:prstGeom>
          <a:noFill/>
          <a:ln>
            <a:noFill/>
          </a:ln>
        </p:spPr>
      </p:pic>
      <p:sp>
        <p:nvSpPr>
          <p:cNvPr id="94" name="Google Shape;94;p17"/>
          <p:cNvSpPr txBox="1"/>
          <p:nvPr/>
        </p:nvSpPr>
        <p:spPr>
          <a:xfrm>
            <a:off x="5628113" y="4353625"/>
            <a:ext cx="16317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lang="en" sz="1000">
                <a:latin typeface="Calibri"/>
                <a:ea typeface="Calibri"/>
                <a:cs typeface="Calibri"/>
                <a:sym typeface="Calibri"/>
              </a:rPr>
              <a:t>Cherie Smith</a:t>
            </a:r>
            <a:endParaRPr b="1" i="0" sz="1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lang="en" sz="1000">
                <a:latin typeface="Calibri"/>
                <a:ea typeface="Calibri"/>
                <a:cs typeface="Calibri"/>
                <a:sym typeface="Calibri"/>
              </a:rPr>
              <a:t>State Support Team 6</a:t>
            </a:r>
            <a:endParaRPr b="0" i="0" sz="1000" u="none" cap="none" strike="noStrike">
              <a:solidFill>
                <a:srgbClr val="000000"/>
              </a:solidFill>
              <a:latin typeface="Calibri"/>
              <a:ea typeface="Calibri"/>
              <a:cs typeface="Calibri"/>
              <a:sym typeface="Calibri"/>
            </a:endParaRPr>
          </a:p>
        </p:txBody>
      </p:sp>
      <p:sp>
        <p:nvSpPr>
          <p:cNvPr id="95" name="Google Shape;95;p17"/>
          <p:cNvSpPr txBox="1"/>
          <p:nvPr/>
        </p:nvSpPr>
        <p:spPr>
          <a:xfrm>
            <a:off x="7394725" y="2350050"/>
            <a:ext cx="1545900" cy="44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chemeClr val="dk1"/>
                </a:solidFill>
                <a:latin typeface="Calibri"/>
                <a:ea typeface="Calibri"/>
                <a:cs typeface="Calibri"/>
                <a:sym typeface="Calibri"/>
              </a:rPr>
              <a:t>Gary Herman</a:t>
            </a:r>
            <a:endParaRPr b="1" i="0" sz="1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Calibri"/>
                <a:ea typeface="Calibri"/>
                <a:cs typeface="Calibri"/>
                <a:sym typeface="Calibri"/>
              </a:rPr>
              <a:t>Putnam County ESC</a:t>
            </a:r>
            <a:endParaRPr b="0" i="0" sz="1000" u="none" cap="none" strike="noStrike">
              <a:solidFill>
                <a:schemeClr val="dk1"/>
              </a:solidFill>
              <a:latin typeface="Calibri"/>
              <a:ea typeface="Calibri"/>
              <a:cs typeface="Calibri"/>
              <a:sym typeface="Calibri"/>
            </a:endParaRPr>
          </a:p>
        </p:txBody>
      </p:sp>
      <p:sp>
        <p:nvSpPr>
          <p:cNvPr id="96" name="Google Shape;96;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7" name="Google Shape;97;p17"/>
          <p:cNvSpPr txBox="1"/>
          <p:nvPr/>
        </p:nvSpPr>
        <p:spPr>
          <a:xfrm>
            <a:off x="4273363" y="2324275"/>
            <a:ext cx="1631700" cy="18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chemeClr val="dk1"/>
                </a:solidFill>
                <a:latin typeface="Calibri"/>
                <a:ea typeface="Calibri"/>
                <a:cs typeface="Calibri"/>
                <a:sym typeface="Calibri"/>
              </a:rPr>
              <a:t>Mindy Geschke</a:t>
            </a:r>
            <a:endParaRPr b="1" i="0" sz="1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Calibri"/>
                <a:ea typeface="Calibri"/>
                <a:cs typeface="Calibri"/>
                <a:sym typeface="Calibri"/>
              </a:rPr>
              <a:t>ESC of Northeast Ohio</a:t>
            </a:r>
            <a:endParaRPr b="0" i="0" sz="1000" u="none" cap="none" strike="noStrike">
              <a:solidFill>
                <a:schemeClr val="dk1"/>
              </a:solidFill>
              <a:latin typeface="Calibri"/>
              <a:ea typeface="Calibri"/>
              <a:cs typeface="Calibri"/>
              <a:sym typeface="Calibri"/>
            </a:endParaRPr>
          </a:p>
        </p:txBody>
      </p:sp>
      <p:sp>
        <p:nvSpPr>
          <p:cNvPr id="98" name="Google Shape;98;p17"/>
          <p:cNvSpPr txBox="1"/>
          <p:nvPr/>
        </p:nvSpPr>
        <p:spPr>
          <a:xfrm>
            <a:off x="7394726" y="4330025"/>
            <a:ext cx="1545900" cy="18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chemeClr val="dk1"/>
                </a:solidFill>
                <a:latin typeface="Calibri"/>
                <a:ea typeface="Calibri"/>
                <a:cs typeface="Calibri"/>
                <a:sym typeface="Calibri"/>
              </a:rPr>
              <a:t>Stephanie Wagoner</a:t>
            </a:r>
            <a:endParaRPr b="1" sz="10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Calibri"/>
                <a:ea typeface="Calibri"/>
                <a:cs typeface="Calibri"/>
                <a:sym typeface="Calibri"/>
              </a:rPr>
              <a:t>Brown County ESC</a:t>
            </a:r>
            <a:endParaRPr sz="1000">
              <a:solidFill>
                <a:schemeClr val="dk1"/>
              </a:solidFill>
              <a:latin typeface="Calibri"/>
              <a:ea typeface="Calibri"/>
              <a:cs typeface="Calibri"/>
              <a:sym typeface="Calibri"/>
            </a:endParaRPr>
          </a:p>
        </p:txBody>
      </p:sp>
      <p:pic>
        <p:nvPicPr>
          <p:cNvPr id="99" name="Google Shape;99;p17"/>
          <p:cNvPicPr preferRelativeResize="0"/>
          <p:nvPr/>
        </p:nvPicPr>
        <p:blipFill rotWithShape="1">
          <a:blip r:embed="rId6">
            <a:alphaModFix/>
          </a:blip>
          <a:srcRect b="0" l="5235" r="9490" t="0"/>
          <a:stretch/>
        </p:blipFill>
        <p:spPr>
          <a:xfrm>
            <a:off x="7613925" y="2993200"/>
            <a:ext cx="1054825" cy="1318100"/>
          </a:xfrm>
          <a:prstGeom prst="rect">
            <a:avLst/>
          </a:prstGeom>
          <a:noFill/>
          <a:ln>
            <a:noFill/>
          </a:ln>
        </p:spPr>
      </p:pic>
      <p:pic>
        <p:nvPicPr>
          <p:cNvPr id="100" name="Google Shape;100;p17"/>
          <p:cNvPicPr preferRelativeResize="0"/>
          <p:nvPr/>
        </p:nvPicPr>
        <p:blipFill>
          <a:blip r:embed="rId7">
            <a:alphaModFix/>
          </a:blip>
          <a:stretch>
            <a:fillRect/>
          </a:stretch>
        </p:blipFill>
        <p:spPr>
          <a:xfrm>
            <a:off x="5916555" y="3021063"/>
            <a:ext cx="1054831" cy="1318851"/>
          </a:xfrm>
          <a:prstGeom prst="rect">
            <a:avLst/>
          </a:prstGeom>
          <a:noFill/>
          <a:ln>
            <a:noFill/>
          </a:ln>
        </p:spPr>
      </p:pic>
      <p:pic>
        <p:nvPicPr>
          <p:cNvPr id="101" name="Google Shape;101;p17"/>
          <p:cNvPicPr preferRelativeResize="0"/>
          <p:nvPr/>
        </p:nvPicPr>
        <p:blipFill>
          <a:blip r:embed="rId8">
            <a:alphaModFix/>
          </a:blip>
          <a:stretch>
            <a:fillRect/>
          </a:stretch>
        </p:blipFill>
        <p:spPr>
          <a:xfrm>
            <a:off x="25350" y="4722131"/>
            <a:ext cx="1545898" cy="421369"/>
          </a:xfrm>
          <a:prstGeom prst="rect">
            <a:avLst/>
          </a:prstGeom>
          <a:noFill/>
          <a:ln>
            <a:noFill/>
          </a:ln>
          <a:effectLst>
            <a:outerShdw blurRad="57150" rotWithShape="0" algn="bl" dir="5400000" dist="19050">
              <a:srgbClr val="000000">
                <a:alpha val="48630"/>
              </a:srgbClr>
            </a:outerShdw>
          </a:effectLst>
        </p:spPr>
      </p:pic>
      <p:pic>
        <p:nvPicPr>
          <p:cNvPr id="102" name="Google Shape;102;p17"/>
          <p:cNvPicPr preferRelativeResize="0"/>
          <p:nvPr/>
        </p:nvPicPr>
        <p:blipFill rotWithShape="1">
          <a:blip r:embed="rId9">
            <a:alphaModFix/>
          </a:blip>
          <a:srcRect b="0" l="0" r="0" t="10530"/>
          <a:stretch/>
        </p:blipFill>
        <p:spPr>
          <a:xfrm>
            <a:off x="1075325" y="3052575"/>
            <a:ext cx="1054825" cy="1192566"/>
          </a:xfrm>
          <a:prstGeom prst="rect">
            <a:avLst/>
          </a:prstGeom>
          <a:noFill/>
          <a:ln>
            <a:noFill/>
          </a:ln>
        </p:spPr>
      </p:pic>
      <p:pic>
        <p:nvPicPr>
          <p:cNvPr id="103" name="Google Shape;103;p17"/>
          <p:cNvPicPr preferRelativeResize="0"/>
          <p:nvPr/>
        </p:nvPicPr>
        <p:blipFill rotWithShape="1">
          <a:blip r:embed="rId10">
            <a:alphaModFix/>
          </a:blip>
          <a:srcRect b="18666" l="0" r="0" t="0"/>
          <a:stretch/>
        </p:blipFill>
        <p:spPr>
          <a:xfrm>
            <a:off x="4482300" y="920013"/>
            <a:ext cx="1119599" cy="1366763"/>
          </a:xfrm>
          <a:prstGeom prst="rect">
            <a:avLst/>
          </a:prstGeom>
          <a:noFill/>
          <a:ln>
            <a:noFill/>
          </a:ln>
        </p:spPr>
      </p:pic>
      <p:pic>
        <p:nvPicPr>
          <p:cNvPr id="104" name="Google Shape;104;p17"/>
          <p:cNvPicPr preferRelativeResize="0"/>
          <p:nvPr/>
        </p:nvPicPr>
        <p:blipFill>
          <a:blip r:embed="rId11">
            <a:alphaModFix/>
          </a:blip>
          <a:stretch>
            <a:fillRect/>
          </a:stretch>
        </p:blipFill>
        <p:spPr>
          <a:xfrm>
            <a:off x="4396723" y="3047600"/>
            <a:ext cx="1054825" cy="1265797"/>
          </a:xfrm>
          <a:prstGeom prst="rect">
            <a:avLst/>
          </a:prstGeom>
          <a:noFill/>
          <a:ln>
            <a:noFill/>
          </a:ln>
        </p:spPr>
      </p:pic>
      <p:pic>
        <p:nvPicPr>
          <p:cNvPr id="105" name="Google Shape;105;p17"/>
          <p:cNvPicPr preferRelativeResize="0"/>
          <p:nvPr/>
        </p:nvPicPr>
        <p:blipFill>
          <a:blip r:embed="rId12">
            <a:alphaModFix/>
          </a:blip>
          <a:stretch>
            <a:fillRect/>
          </a:stretch>
        </p:blipFill>
        <p:spPr>
          <a:xfrm>
            <a:off x="7658250" y="920025"/>
            <a:ext cx="1054824" cy="1406448"/>
          </a:xfrm>
          <a:prstGeom prst="rect">
            <a:avLst/>
          </a:prstGeom>
          <a:noFill/>
          <a:ln>
            <a:noFill/>
          </a:ln>
        </p:spPr>
      </p:pic>
      <p:pic>
        <p:nvPicPr>
          <p:cNvPr id="106" name="Google Shape;106;p17"/>
          <p:cNvPicPr preferRelativeResize="0"/>
          <p:nvPr/>
        </p:nvPicPr>
        <p:blipFill>
          <a:blip r:embed="rId13">
            <a:alphaModFix/>
          </a:blip>
          <a:stretch>
            <a:fillRect/>
          </a:stretch>
        </p:blipFill>
        <p:spPr>
          <a:xfrm>
            <a:off x="6213600" y="920024"/>
            <a:ext cx="1054825" cy="141485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273" name="Shape 273"/>
        <p:cNvGrpSpPr/>
        <p:nvPr/>
      </p:nvGrpSpPr>
      <p:grpSpPr>
        <a:xfrm>
          <a:off x="0" y="0"/>
          <a:ext cx="0" cy="0"/>
          <a:chOff x="0" y="0"/>
          <a:chExt cx="0" cy="0"/>
        </a:xfrm>
      </p:grpSpPr>
      <p:sp>
        <p:nvSpPr>
          <p:cNvPr id="274" name="Google Shape;274;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1600">
                <a:solidFill>
                  <a:schemeClr val="dk1"/>
                </a:solidFill>
              </a:rPr>
              <a:t>What references are made to the use of data (HQSD and/or non HQSD sources) for the purposes of planning? </a:t>
            </a:r>
            <a:r>
              <a:rPr lang="en" sz="1600" u="sng">
                <a:solidFill>
                  <a:schemeClr val="accent5"/>
                </a:solidFill>
                <a:hlinkClick r:id="rId3">
                  <a:extLst>
                    <a:ext uri="{A12FA001-AC4F-418D-AE19-62706E023703}">
                      <ahyp:hlinkClr val="tx"/>
                    </a:ext>
                  </a:extLst>
                </a:hlinkClick>
              </a:rPr>
              <a:t>OTES 2.0 Rubric</a:t>
            </a:r>
            <a:r>
              <a:rPr lang="en" sz="1600">
                <a:solidFill>
                  <a:schemeClr val="dk1"/>
                </a:solidFill>
              </a:rPr>
              <a:t> </a:t>
            </a:r>
            <a:endParaRPr/>
          </a:p>
          <a:p>
            <a:pPr indent="0" lvl="0" marL="0" rtl="0" algn="l">
              <a:lnSpc>
                <a:spcPct val="100000"/>
              </a:lnSpc>
              <a:spcBef>
                <a:spcPts val="0"/>
              </a:spcBef>
              <a:spcAft>
                <a:spcPts val="0"/>
              </a:spcAft>
              <a:buNone/>
            </a:pPr>
            <a:r>
              <a:t/>
            </a:r>
            <a:endParaRPr sz="1600">
              <a:solidFill>
                <a:schemeClr val="dk1"/>
              </a:solidFill>
            </a:endParaRPr>
          </a:p>
          <a:p>
            <a:pPr indent="0" lvl="0" marL="0" rtl="0" algn="l">
              <a:lnSpc>
                <a:spcPct val="100000"/>
              </a:lnSpc>
              <a:spcBef>
                <a:spcPts val="0"/>
              </a:spcBef>
              <a:spcAft>
                <a:spcPts val="0"/>
              </a:spcAft>
              <a:buNone/>
            </a:pPr>
            <a:r>
              <a:rPr lang="en" sz="1600">
                <a:solidFill>
                  <a:schemeClr val="dk1"/>
                </a:solidFill>
              </a:rPr>
              <a:t>Example:</a:t>
            </a:r>
            <a:endParaRPr sz="1600">
              <a:solidFill>
                <a:schemeClr val="dk1"/>
              </a:solidFill>
            </a:endParaRPr>
          </a:p>
        </p:txBody>
      </p:sp>
      <p:pic>
        <p:nvPicPr>
          <p:cNvPr id="275" name="Google Shape;275;p35"/>
          <p:cNvPicPr preferRelativeResize="0"/>
          <p:nvPr/>
        </p:nvPicPr>
        <p:blipFill>
          <a:blip r:embed="rId4">
            <a:alphaModFix/>
          </a:blip>
          <a:stretch>
            <a:fillRect/>
          </a:stretch>
        </p:blipFill>
        <p:spPr>
          <a:xfrm>
            <a:off x="746900" y="2296974"/>
            <a:ext cx="7443049" cy="2366250"/>
          </a:xfrm>
          <a:prstGeom prst="rect">
            <a:avLst/>
          </a:prstGeom>
          <a:noFill/>
          <a:ln>
            <a:noFill/>
          </a:ln>
        </p:spPr>
      </p:pic>
      <p:pic>
        <p:nvPicPr>
          <p:cNvPr id="276" name="Google Shape;276;p35"/>
          <p:cNvPicPr preferRelativeResize="0"/>
          <p:nvPr/>
        </p:nvPicPr>
        <p:blipFill>
          <a:blip r:embed="rId5">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277" name="Google Shape;277;p35"/>
          <p:cNvSpPr txBox="1"/>
          <p:nvPr/>
        </p:nvSpPr>
        <p:spPr>
          <a:xfrm>
            <a:off x="-50" y="57275"/>
            <a:ext cx="9144000" cy="625800"/>
          </a:xfrm>
          <a:prstGeom prst="rect">
            <a:avLst/>
          </a:prstGeom>
          <a:solidFill>
            <a:srgbClr val="E69138"/>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Using Data to Plan</a:t>
            </a:r>
            <a:endParaRPr sz="2688">
              <a:solidFill>
                <a:srgbClr val="000000"/>
              </a:solidFill>
            </a:endParaRPr>
          </a:p>
        </p:txBody>
      </p:sp>
      <p:sp>
        <p:nvSpPr>
          <p:cNvPr id="278" name="Google Shape;278;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282" name="Shape 282"/>
        <p:cNvGrpSpPr/>
        <p:nvPr/>
      </p:nvGrpSpPr>
      <p:grpSpPr>
        <a:xfrm>
          <a:off x="0" y="0"/>
          <a:ext cx="0" cy="0"/>
          <a:chOff x="0" y="0"/>
          <a:chExt cx="0" cy="0"/>
        </a:xfrm>
      </p:grpSpPr>
      <p:sp>
        <p:nvSpPr>
          <p:cNvPr id="283" name="Google Shape;283;p36"/>
          <p:cNvSpPr txBox="1"/>
          <p:nvPr>
            <p:ph type="title"/>
          </p:nvPr>
        </p:nvSpPr>
        <p:spPr>
          <a:xfrm>
            <a:off x="311700" y="162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Scenario: You do </a:t>
            </a:r>
            <a:endParaRPr/>
          </a:p>
        </p:txBody>
      </p:sp>
      <p:sp>
        <p:nvSpPr>
          <p:cNvPr id="284" name="Google Shape;284;p36"/>
          <p:cNvSpPr txBox="1"/>
          <p:nvPr>
            <p:ph idx="1" type="body"/>
          </p:nvPr>
        </p:nvSpPr>
        <p:spPr>
          <a:xfrm>
            <a:off x="874600" y="625800"/>
            <a:ext cx="7236300" cy="8679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2700">
                <a:solidFill>
                  <a:schemeClr val="dk1"/>
                </a:solidFill>
              </a:rPr>
              <a:t>What do you notice? </a:t>
            </a:r>
            <a:endParaRPr sz="2700">
              <a:solidFill>
                <a:schemeClr val="dk1"/>
              </a:solidFill>
            </a:endParaRPr>
          </a:p>
        </p:txBody>
      </p:sp>
      <p:pic>
        <p:nvPicPr>
          <p:cNvPr id="285" name="Google Shape;285;p36"/>
          <p:cNvPicPr preferRelativeResize="0"/>
          <p:nvPr/>
        </p:nvPicPr>
        <p:blipFill>
          <a:blip r:embed="rId3">
            <a:alphaModFix/>
          </a:blip>
          <a:stretch>
            <a:fillRect/>
          </a:stretch>
        </p:blipFill>
        <p:spPr>
          <a:xfrm>
            <a:off x="2937425" y="1240725"/>
            <a:ext cx="5829375" cy="3816099"/>
          </a:xfrm>
          <a:prstGeom prst="rect">
            <a:avLst/>
          </a:prstGeom>
          <a:noFill/>
          <a:ln>
            <a:noFill/>
          </a:ln>
        </p:spPr>
      </p:pic>
      <p:pic>
        <p:nvPicPr>
          <p:cNvPr id="286" name="Google Shape;286;p36"/>
          <p:cNvPicPr preferRelativeResize="0"/>
          <p:nvPr/>
        </p:nvPicPr>
        <p:blipFill>
          <a:blip r:embed="rId4">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287" name="Google Shape;287;p36"/>
          <p:cNvSpPr txBox="1"/>
          <p:nvPr/>
        </p:nvSpPr>
        <p:spPr>
          <a:xfrm>
            <a:off x="0" y="0"/>
            <a:ext cx="9144000" cy="625800"/>
          </a:xfrm>
          <a:prstGeom prst="rect">
            <a:avLst/>
          </a:prstGeom>
          <a:solidFill>
            <a:srgbClr val="E69138"/>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Mrs. Jackson</a:t>
            </a:r>
            <a:r>
              <a:rPr lang="en" sz="2688"/>
              <a:t>’s Common Assessment Data</a:t>
            </a:r>
            <a:endParaRPr sz="2688">
              <a:solidFill>
                <a:srgbClr val="000000"/>
              </a:solidFill>
            </a:endParaRPr>
          </a:p>
        </p:txBody>
      </p:sp>
      <p:sp>
        <p:nvSpPr>
          <p:cNvPr id="288" name="Google Shape;288;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89" name="Google Shape;289;p36"/>
          <p:cNvSpPr txBox="1"/>
          <p:nvPr/>
        </p:nvSpPr>
        <p:spPr>
          <a:xfrm>
            <a:off x="-12" y="3809000"/>
            <a:ext cx="306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hlinkClick r:id="rId5"/>
              </a:rPr>
              <a:t>4th Grade Math Model Curriculum </a:t>
            </a:r>
            <a:endParaRPr/>
          </a:p>
        </p:txBody>
      </p:sp>
      <p:sp>
        <p:nvSpPr>
          <p:cNvPr id="290" name="Google Shape;290;p36"/>
          <p:cNvSpPr txBox="1"/>
          <p:nvPr/>
        </p:nvSpPr>
        <p:spPr>
          <a:xfrm>
            <a:off x="-12" y="1316850"/>
            <a:ext cx="3062700" cy="61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Clr>
                <a:schemeClr val="dk1"/>
              </a:buClr>
              <a:buSzPts val="1100"/>
              <a:buFont typeface="Arial"/>
              <a:buNone/>
            </a:pPr>
            <a:r>
              <a:rPr b="1" lang="en" sz="1300">
                <a:solidFill>
                  <a:schemeClr val="dk1"/>
                </a:solidFill>
              </a:rPr>
              <a:t>Mrs. Jackson’s value-added diagnostic data</a:t>
            </a:r>
            <a:endParaRPr b="1" sz="1000"/>
          </a:p>
        </p:txBody>
      </p:sp>
      <p:pic>
        <p:nvPicPr>
          <p:cNvPr id="291" name="Google Shape;291;p36"/>
          <p:cNvPicPr preferRelativeResize="0"/>
          <p:nvPr/>
        </p:nvPicPr>
        <p:blipFill>
          <a:blip r:embed="rId6">
            <a:alphaModFix/>
          </a:blip>
          <a:stretch>
            <a:fillRect/>
          </a:stretch>
        </p:blipFill>
        <p:spPr>
          <a:xfrm>
            <a:off x="212300" y="1931850"/>
            <a:ext cx="2638075" cy="1851199"/>
          </a:xfrm>
          <a:prstGeom prst="rect">
            <a:avLst/>
          </a:prstGeom>
          <a:noFill/>
          <a:ln>
            <a:noFill/>
          </a:ln>
        </p:spPr>
      </p:pic>
      <p:pic>
        <p:nvPicPr>
          <p:cNvPr id="292" name="Google Shape;292;p36"/>
          <p:cNvPicPr preferRelativeResize="0"/>
          <p:nvPr/>
        </p:nvPicPr>
        <p:blipFill>
          <a:blip r:embed="rId7">
            <a:alphaModFix/>
          </a:blip>
          <a:stretch>
            <a:fillRect/>
          </a:stretch>
        </p:blipFill>
        <p:spPr>
          <a:xfrm>
            <a:off x="8284275" y="48175"/>
            <a:ext cx="957125" cy="1659300"/>
          </a:xfrm>
          <a:prstGeom prst="rect">
            <a:avLst/>
          </a:prstGeom>
          <a:noFill/>
          <a:ln>
            <a:noFill/>
          </a:ln>
        </p:spPr>
      </p:pic>
      <p:sp>
        <p:nvSpPr>
          <p:cNvPr id="293" name="Google Shape;293;p36"/>
          <p:cNvSpPr/>
          <p:nvPr/>
        </p:nvSpPr>
        <p:spPr>
          <a:xfrm>
            <a:off x="3141250" y="3045325"/>
            <a:ext cx="659400" cy="251700"/>
          </a:xfrm>
          <a:prstGeom prst="right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6"/>
          <p:cNvSpPr/>
          <p:nvPr/>
        </p:nvSpPr>
        <p:spPr>
          <a:xfrm>
            <a:off x="3049950" y="4504575"/>
            <a:ext cx="659400" cy="251700"/>
          </a:xfrm>
          <a:prstGeom prst="right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298" name="Shape 298"/>
        <p:cNvGrpSpPr/>
        <p:nvPr/>
      </p:nvGrpSpPr>
      <p:grpSpPr>
        <a:xfrm>
          <a:off x="0" y="0"/>
          <a:ext cx="0" cy="0"/>
          <a:chOff x="0" y="0"/>
          <a:chExt cx="0" cy="0"/>
        </a:xfrm>
      </p:grpSpPr>
      <p:sp>
        <p:nvSpPr>
          <p:cNvPr id="299" name="Google Shape;299;p37"/>
          <p:cNvSpPr txBox="1"/>
          <p:nvPr>
            <p:ph idx="1" type="body"/>
          </p:nvPr>
        </p:nvSpPr>
        <p:spPr>
          <a:xfrm>
            <a:off x="409850" y="917150"/>
            <a:ext cx="8211000" cy="3416400"/>
          </a:xfrm>
          <a:prstGeom prst="rect">
            <a:avLst/>
          </a:prstGeom>
        </p:spPr>
        <p:txBody>
          <a:bodyPr anchorCtr="0" anchor="t" bIns="91425" lIns="91425" spcFirstLastPara="1" rIns="91425" wrap="square" tIns="91425">
            <a:noAutofit/>
          </a:bodyPr>
          <a:lstStyle/>
          <a:p>
            <a:pPr indent="-387350" lvl="0" marL="457200" rtl="0" algn="l">
              <a:lnSpc>
                <a:spcPct val="100000"/>
              </a:lnSpc>
              <a:spcBef>
                <a:spcPts val="0"/>
              </a:spcBef>
              <a:spcAft>
                <a:spcPts val="0"/>
              </a:spcAft>
              <a:buSzPts val="2500"/>
              <a:buChar char="●"/>
            </a:pPr>
            <a:r>
              <a:rPr lang="en">
                <a:solidFill>
                  <a:schemeClr val="dk1"/>
                </a:solidFill>
              </a:rPr>
              <a:t>Strengths: </a:t>
            </a:r>
            <a:endParaRPr>
              <a:solidFill>
                <a:schemeClr val="dk1"/>
              </a:solidFill>
            </a:endParaRPr>
          </a:p>
          <a:p>
            <a:pPr indent="-361950" lvl="1" marL="914400" rtl="0" algn="l">
              <a:lnSpc>
                <a:spcPct val="100000"/>
              </a:lnSpc>
              <a:spcBef>
                <a:spcPts val="0"/>
              </a:spcBef>
              <a:spcAft>
                <a:spcPts val="0"/>
              </a:spcAft>
              <a:buSzPts val="2100"/>
              <a:buChar char="○"/>
            </a:pPr>
            <a:r>
              <a:rPr lang="en" sz="1800">
                <a:solidFill>
                  <a:schemeClr val="dk1"/>
                </a:solidFill>
              </a:rPr>
              <a:t>Standard Areas:</a:t>
            </a:r>
            <a:endParaRPr sz="1800">
              <a:solidFill>
                <a:schemeClr val="dk1"/>
              </a:solidFill>
            </a:endParaRPr>
          </a:p>
          <a:p>
            <a:pPr indent="-361950" lvl="2" marL="1371600" rtl="0" algn="l">
              <a:lnSpc>
                <a:spcPct val="100000"/>
              </a:lnSpc>
              <a:spcBef>
                <a:spcPts val="0"/>
              </a:spcBef>
              <a:spcAft>
                <a:spcPts val="0"/>
              </a:spcAft>
              <a:buSzPts val="2100"/>
              <a:buChar char="■"/>
            </a:pPr>
            <a:r>
              <a:rPr lang="en" sz="1800">
                <a:solidFill>
                  <a:schemeClr val="dk1"/>
                </a:solidFill>
              </a:rPr>
              <a:t>Numbers and Operations- Fractions (NF) 6 and 7 </a:t>
            </a:r>
            <a:endParaRPr sz="1800">
              <a:solidFill>
                <a:schemeClr val="dk1"/>
              </a:solidFill>
            </a:endParaRPr>
          </a:p>
          <a:p>
            <a:pPr indent="-387350" lvl="0" marL="457200" rtl="0" algn="l">
              <a:lnSpc>
                <a:spcPct val="100000"/>
              </a:lnSpc>
              <a:spcBef>
                <a:spcPts val="1000"/>
              </a:spcBef>
              <a:spcAft>
                <a:spcPts val="0"/>
              </a:spcAft>
              <a:buSzPts val="2500"/>
              <a:buChar char="●"/>
            </a:pPr>
            <a:r>
              <a:rPr lang="en">
                <a:solidFill>
                  <a:schemeClr val="dk1"/>
                </a:solidFill>
              </a:rPr>
              <a:t>Areas for Growth: </a:t>
            </a:r>
            <a:endParaRPr>
              <a:solidFill>
                <a:schemeClr val="dk1"/>
              </a:solidFill>
            </a:endParaRPr>
          </a:p>
          <a:p>
            <a:pPr indent="-361950" lvl="1" marL="914400" rtl="0" algn="l">
              <a:lnSpc>
                <a:spcPct val="100000"/>
              </a:lnSpc>
              <a:spcBef>
                <a:spcPts val="0"/>
              </a:spcBef>
              <a:spcAft>
                <a:spcPts val="0"/>
              </a:spcAft>
              <a:buSzPts val="2100"/>
              <a:buChar char="○"/>
            </a:pPr>
            <a:r>
              <a:rPr lang="en" sz="1800">
                <a:solidFill>
                  <a:schemeClr val="dk1"/>
                </a:solidFill>
              </a:rPr>
              <a:t>Standards</a:t>
            </a:r>
            <a:endParaRPr sz="1800">
              <a:solidFill>
                <a:schemeClr val="dk1"/>
              </a:solidFill>
            </a:endParaRPr>
          </a:p>
          <a:p>
            <a:pPr indent="-361950" lvl="2" marL="1371600" rtl="0" algn="l">
              <a:lnSpc>
                <a:spcPct val="100000"/>
              </a:lnSpc>
              <a:spcBef>
                <a:spcPts val="0"/>
              </a:spcBef>
              <a:spcAft>
                <a:spcPts val="0"/>
              </a:spcAft>
              <a:buSzPts val="2100"/>
              <a:buChar char="■"/>
            </a:pPr>
            <a:r>
              <a:rPr lang="en" sz="1800">
                <a:solidFill>
                  <a:schemeClr val="dk1"/>
                </a:solidFill>
              </a:rPr>
              <a:t>NF 3, 4, 5</a:t>
            </a:r>
            <a:endParaRPr sz="1800">
              <a:solidFill>
                <a:schemeClr val="dk1"/>
              </a:solidFill>
            </a:endParaRPr>
          </a:p>
          <a:p>
            <a:pPr indent="-361950" lvl="1" marL="914400" rtl="0" algn="l">
              <a:lnSpc>
                <a:spcPct val="100000"/>
              </a:lnSpc>
              <a:spcBef>
                <a:spcPts val="0"/>
              </a:spcBef>
              <a:spcAft>
                <a:spcPts val="0"/>
              </a:spcAft>
              <a:buSzPts val="2100"/>
              <a:buChar char="○"/>
            </a:pPr>
            <a:r>
              <a:rPr lang="en" sz="1800">
                <a:solidFill>
                  <a:schemeClr val="dk1"/>
                </a:solidFill>
              </a:rPr>
              <a:t>Strengthen Conceptual and Higher Level Understanding of Content:</a:t>
            </a:r>
            <a:endParaRPr sz="1800">
              <a:solidFill>
                <a:schemeClr val="dk1"/>
              </a:solidFill>
            </a:endParaRPr>
          </a:p>
          <a:p>
            <a:pPr indent="-361950" lvl="2" marL="1371600" rtl="0" algn="l">
              <a:lnSpc>
                <a:spcPct val="100000"/>
              </a:lnSpc>
              <a:spcBef>
                <a:spcPts val="0"/>
              </a:spcBef>
              <a:spcAft>
                <a:spcPts val="0"/>
              </a:spcAft>
              <a:buSzPts val="2100"/>
              <a:buChar char="■"/>
            </a:pPr>
            <a:r>
              <a:rPr lang="en" sz="1800">
                <a:solidFill>
                  <a:schemeClr val="dk1"/>
                </a:solidFill>
              </a:rPr>
              <a:t>Depth of Knowledge (DOK) 2 Items </a:t>
            </a:r>
            <a:endParaRPr sz="1800">
              <a:solidFill>
                <a:schemeClr val="dk1"/>
              </a:solidFill>
            </a:endParaRPr>
          </a:p>
          <a:p>
            <a:pPr indent="-361950" lvl="2" marL="1371600" rtl="0" algn="l">
              <a:lnSpc>
                <a:spcPct val="100000"/>
              </a:lnSpc>
              <a:spcBef>
                <a:spcPts val="0"/>
              </a:spcBef>
              <a:spcAft>
                <a:spcPts val="0"/>
              </a:spcAft>
              <a:buSzPts val="2100"/>
              <a:buChar char="■"/>
            </a:pPr>
            <a:r>
              <a:rPr lang="en" sz="1800">
                <a:solidFill>
                  <a:schemeClr val="dk1"/>
                </a:solidFill>
              </a:rPr>
              <a:t>Modeling and Reasoning Items</a:t>
            </a:r>
            <a:endParaRPr sz="1800">
              <a:solidFill>
                <a:schemeClr val="dk1"/>
              </a:solidFill>
            </a:endParaRPr>
          </a:p>
          <a:p>
            <a:pPr indent="-342900" lvl="1" marL="914400" rtl="0" algn="l">
              <a:lnSpc>
                <a:spcPct val="100000"/>
              </a:lnSpc>
              <a:spcBef>
                <a:spcPts val="0"/>
              </a:spcBef>
              <a:spcAft>
                <a:spcPts val="0"/>
              </a:spcAft>
              <a:buClr>
                <a:schemeClr val="dk1"/>
              </a:buClr>
              <a:buSzPts val="1800"/>
              <a:buChar char="○"/>
            </a:pPr>
            <a:r>
              <a:rPr lang="en" sz="1800">
                <a:solidFill>
                  <a:schemeClr val="dk1"/>
                </a:solidFill>
              </a:rPr>
              <a:t>Needs to focus on stretching groups of students</a:t>
            </a:r>
            <a:endParaRPr sz="1800">
              <a:solidFill>
                <a:schemeClr val="dk1"/>
              </a:solidFill>
            </a:endParaRPr>
          </a:p>
        </p:txBody>
      </p:sp>
      <p:pic>
        <p:nvPicPr>
          <p:cNvPr id="300" name="Google Shape;300;p37"/>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301" name="Google Shape;301;p37"/>
          <p:cNvSpPr txBox="1"/>
          <p:nvPr/>
        </p:nvSpPr>
        <p:spPr>
          <a:xfrm>
            <a:off x="-50" y="57275"/>
            <a:ext cx="9144000" cy="625800"/>
          </a:xfrm>
          <a:prstGeom prst="rect">
            <a:avLst/>
          </a:prstGeom>
          <a:solidFill>
            <a:srgbClr val="E69138"/>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Summary of Mrs. Jackson’s Data</a:t>
            </a:r>
            <a:endParaRPr sz="2688">
              <a:solidFill>
                <a:srgbClr val="000000"/>
              </a:solidFill>
            </a:endParaRPr>
          </a:p>
        </p:txBody>
      </p:sp>
      <p:sp>
        <p:nvSpPr>
          <p:cNvPr id="302" name="Google Shape;302;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03" name="Google Shape;303;p37"/>
          <p:cNvPicPr preferRelativeResize="0"/>
          <p:nvPr/>
        </p:nvPicPr>
        <p:blipFill>
          <a:blip r:embed="rId4">
            <a:alphaModFix/>
          </a:blip>
          <a:stretch>
            <a:fillRect/>
          </a:stretch>
        </p:blipFill>
        <p:spPr>
          <a:xfrm>
            <a:off x="7946854" y="356875"/>
            <a:ext cx="1130499" cy="1959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307" name="Shape 307"/>
        <p:cNvGrpSpPr/>
        <p:nvPr/>
      </p:nvGrpSpPr>
      <p:grpSpPr>
        <a:xfrm>
          <a:off x="0" y="0"/>
          <a:ext cx="0" cy="0"/>
          <a:chOff x="0" y="0"/>
          <a:chExt cx="0" cy="0"/>
        </a:xfrm>
      </p:grpSpPr>
      <p:graphicFrame>
        <p:nvGraphicFramePr>
          <p:cNvPr id="308" name="Google Shape;308;p38"/>
          <p:cNvGraphicFramePr/>
          <p:nvPr/>
        </p:nvGraphicFramePr>
        <p:xfrm>
          <a:off x="185175" y="1351025"/>
          <a:ext cx="3000000" cy="3000000"/>
        </p:xfrm>
        <a:graphic>
          <a:graphicData uri="http://schemas.openxmlformats.org/drawingml/2006/table">
            <a:tbl>
              <a:tblPr>
                <a:noFill/>
                <a:tableStyleId>{C5A08DC4-631F-4941-BD2C-0C7BBE785398}</a:tableStyleId>
              </a:tblPr>
              <a:tblGrid>
                <a:gridCol w="2797875"/>
                <a:gridCol w="3274325"/>
                <a:gridCol w="2591775"/>
              </a:tblGrid>
              <a:tr h="349125">
                <a:tc>
                  <a:txBody>
                    <a:bodyPr/>
                    <a:lstStyle/>
                    <a:p>
                      <a:pPr indent="0" lvl="0" marL="0" rtl="0" algn="l">
                        <a:spcBef>
                          <a:spcPts val="0"/>
                        </a:spcBef>
                        <a:spcAft>
                          <a:spcPts val="0"/>
                        </a:spcAft>
                        <a:buNone/>
                      </a:pPr>
                      <a:r>
                        <a:t/>
                      </a:r>
                      <a:endParaRPr sz="1100">
                        <a:solidFill>
                          <a:srgbClr val="FFFFFF"/>
                        </a:solidFill>
                      </a:endParaRPr>
                    </a:p>
                  </a:txBody>
                  <a:tcPr marT="63500" marB="63500" marR="63500" marL="63500">
                    <a:solidFill>
                      <a:srgbClr val="6AA84F"/>
                    </a:solidFill>
                  </a:tcPr>
                </a:tc>
                <a:tc gridSpan="2">
                  <a:txBody>
                    <a:bodyPr/>
                    <a:lstStyle/>
                    <a:p>
                      <a:pPr indent="0" lvl="0" marL="0" rtl="0" algn="ctr">
                        <a:spcBef>
                          <a:spcPts val="0"/>
                        </a:spcBef>
                        <a:spcAft>
                          <a:spcPts val="0"/>
                        </a:spcAft>
                        <a:buNone/>
                      </a:pPr>
                      <a:r>
                        <a:rPr lang="en" sz="1100">
                          <a:solidFill>
                            <a:schemeClr val="dk1"/>
                          </a:solidFill>
                        </a:rPr>
                        <a:t>Note Taker</a:t>
                      </a:r>
                      <a:endParaRPr sz="1100">
                        <a:solidFill>
                          <a:schemeClr val="dk1"/>
                        </a:solidFill>
                      </a:endParaRPr>
                    </a:p>
                  </a:txBody>
                  <a:tcPr marT="63500" marB="63500" marR="63500" marL="63500">
                    <a:solidFill>
                      <a:srgbClr val="6AA84F"/>
                    </a:solidFill>
                  </a:tcPr>
                </a:tc>
                <a:tc hMerge="1"/>
              </a:tr>
              <a:tr h="704725">
                <a:tc>
                  <a:txBody>
                    <a:bodyPr/>
                    <a:lstStyle/>
                    <a:p>
                      <a:pPr indent="0" lvl="0" marL="0" rtl="0" algn="l">
                        <a:spcBef>
                          <a:spcPts val="0"/>
                        </a:spcBef>
                        <a:spcAft>
                          <a:spcPts val="0"/>
                        </a:spcAft>
                        <a:buNone/>
                      </a:pPr>
                      <a:r>
                        <a:rPr lang="en" sz="1100"/>
                        <a:t>What do you notice in the data?</a:t>
                      </a:r>
                      <a:endParaRPr sz="1100"/>
                    </a:p>
                  </a:txBody>
                  <a:tcPr marT="63500" marB="63500" marR="63500" marL="63500"/>
                </a:tc>
                <a:tc gridSpan="2">
                  <a:txBody>
                    <a:bodyPr/>
                    <a:lstStyle/>
                    <a:p>
                      <a:pPr indent="0" lvl="0" marL="0" rtl="0" algn="l">
                        <a:spcBef>
                          <a:spcPts val="0"/>
                        </a:spcBef>
                        <a:spcAft>
                          <a:spcPts val="0"/>
                        </a:spcAft>
                        <a:buNone/>
                      </a:pPr>
                      <a:r>
                        <a:rPr lang="en" sz="1100"/>
                        <a:t>Students in three of the three tertiles are not making the required growth in the most recent year. </a:t>
                      </a:r>
                      <a:endParaRPr sz="1100"/>
                    </a:p>
                    <a:p>
                      <a:pPr indent="0" lvl="0" marL="0" rtl="0" algn="l">
                        <a:spcBef>
                          <a:spcPts val="0"/>
                        </a:spcBef>
                        <a:spcAft>
                          <a:spcPts val="0"/>
                        </a:spcAft>
                        <a:buNone/>
                      </a:pPr>
                      <a:r>
                        <a:t/>
                      </a:r>
                      <a:endParaRPr sz="1100"/>
                    </a:p>
                  </a:txBody>
                  <a:tcPr marT="63500" marB="63500" marR="63500" marL="63500"/>
                </a:tc>
                <a:tc hMerge="1"/>
              </a:tr>
              <a:tr h="713775">
                <a:tc>
                  <a:txBody>
                    <a:bodyPr/>
                    <a:lstStyle/>
                    <a:p>
                      <a:pPr indent="0" lvl="0" marL="0" rtl="0" algn="l">
                        <a:spcBef>
                          <a:spcPts val="0"/>
                        </a:spcBef>
                        <a:spcAft>
                          <a:spcPts val="0"/>
                        </a:spcAft>
                        <a:buNone/>
                      </a:pPr>
                      <a:r>
                        <a:rPr lang="en" sz="1100"/>
                        <a:t>What patterns or trends are evidenced?</a:t>
                      </a:r>
                      <a:endParaRPr sz="1100"/>
                    </a:p>
                  </a:txBody>
                  <a:tcPr marT="63500" marB="63500" marR="63500" marL="63500"/>
                </a:tc>
                <a:tc gridSpan="2">
                  <a:txBody>
                    <a:bodyPr/>
                    <a:lstStyle/>
                    <a:p>
                      <a:pPr indent="0" lvl="0" marL="0" rtl="0" algn="l">
                        <a:spcBef>
                          <a:spcPts val="0"/>
                        </a:spcBef>
                        <a:spcAft>
                          <a:spcPts val="0"/>
                        </a:spcAft>
                        <a:buNone/>
                      </a:pPr>
                      <a:r>
                        <a:rPr lang="en" sz="1100"/>
                        <a:t>Data is showing that overtime, there is evidence that students in all groups are not making growth. This is represented by trend data over previous years.</a:t>
                      </a:r>
                      <a:endParaRPr sz="1100"/>
                    </a:p>
                    <a:p>
                      <a:pPr indent="0" lvl="0" marL="0" rtl="0" algn="l">
                        <a:spcBef>
                          <a:spcPts val="0"/>
                        </a:spcBef>
                        <a:spcAft>
                          <a:spcPts val="0"/>
                        </a:spcAft>
                        <a:buNone/>
                      </a:pPr>
                      <a:r>
                        <a:t/>
                      </a:r>
                      <a:endParaRPr sz="1100"/>
                    </a:p>
                  </a:txBody>
                  <a:tcPr marT="63500" marB="63500" marR="63500" marL="63500"/>
                </a:tc>
                <a:tc hMerge="1"/>
              </a:tr>
              <a:tr h="516350">
                <a:tc>
                  <a:txBody>
                    <a:bodyPr/>
                    <a:lstStyle/>
                    <a:p>
                      <a:pPr indent="0" lvl="0" marL="0" rtl="0" algn="l">
                        <a:spcBef>
                          <a:spcPts val="0"/>
                        </a:spcBef>
                        <a:spcAft>
                          <a:spcPts val="0"/>
                        </a:spcAft>
                        <a:buNone/>
                      </a:pPr>
                      <a:r>
                        <a:rPr lang="en" sz="1100"/>
                        <a:t>Potential Contributing Factors:</a:t>
                      </a:r>
                      <a:endParaRPr sz="1100"/>
                    </a:p>
                  </a:txBody>
                  <a:tcPr marT="63500" marB="63500" marR="63500" marL="63500"/>
                </a:tc>
                <a:tc gridSpan="2">
                  <a:txBody>
                    <a:bodyPr/>
                    <a:lstStyle/>
                    <a:p>
                      <a:pPr indent="0" lvl="0" marL="0" rtl="0" algn="l">
                        <a:spcBef>
                          <a:spcPts val="0"/>
                        </a:spcBef>
                        <a:spcAft>
                          <a:spcPts val="0"/>
                        </a:spcAft>
                        <a:buNone/>
                      </a:pPr>
                      <a:r>
                        <a:rPr lang="en" sz="1100"/>
                        <a:t>Is the curriculum aligned to high standards?  Is the teacher working on higher levels of DOK?  What strategies are being used with each group?</a:t>
                      </a:r>
                      <a:endParaRPr sz="1100"/>
                    </a:p>
                  </a:txBody>
                  <a:tcPr marT="63500" marB="63500" marR="63500" marL="63500"/>
                </a:tc>
                <a:tc hMerge="1"/>
              </a:tr>
              <a:tr h="516350">
                <a:tc>
                  <a:txBody>
                    <a:bodyPr/>
                    <a:lstStyle/>
                    <a:p>
                      <a:pPr indent="0" lvl="0" marL="0" rtl="0" algn="l">
                        <a:spcBef>
                          <a:spcPts val="0"/>
                        </a:spcBef>
                        <a:spcAft>
                          <a:spcPts val="0"/>
                        </a:spcAft>
                        <a:buNone/>
                      </a:pPr>
                      <a:r>
                        <a:rPr lang="en" sz="1100"/>
                        <a:t>What is missing or lacking? Are there other data you would like to see/review?</a:t>
                      </a:r>
                      <a:endParaRPr sz="1100"/>
                    </a:p>
                  </a:txBody>
                  <a:tcPr marT="63500" marB="63500" marR="63500" marL="63500"/>
                </a:tc>
                <a:tc gridSpan="2">
                  <a:txBody>
                    <a:bodyPr/>
                    <a:lstStyle/>
                    <a:p>
                      <a:pPr indent="0" lvl="0" marL="0" rtl="0" algn="l">
                        <a:spcBef>
                          <a:spcPts val="0"/>
                        </a:spcBef>
                        <a:spcAft>
                          <a:spcPts val="0"/>
                        </a:spcAft>
                        <a:buClr>
                          <a:schemeClr val="dk1"/>
                        </a:buClr>
                        <a:buSzPts val="1100"/>
                        <a:buFont typeface="Arial"/>
                        <a:buNone/>
                      </a:pPr>
                      <a:r>
                        <a:rPr lang="en" sz="1100"/>
                        <a:t>How are students performing on standards?  Are any of these students identified?</a:t>
                      </a:r>
                      <a:endParaRPr sz="1100"/>
                    </a:p>
                  </a:txBody>
                  <a:tcPr marT="63500" marB="63500" marR="63500" marL="63500"/>
                </a:tc>
                <a:tc hMerge="1"/>
              </a:tr>
              <a:tr h="587425">
                <a:tc>
                  <a:txBody>
                    <a:bodyPr/>
                    <a:lstStyle/>
                    <a:p>
                      <a:pPr indent="0" lvl="0" marL="0" rtl="0" algn="l">
                        <a:spcBef>
                          <a:spcPts val="0"/>
                        </a:spcBef>
                        <a:spcAft>
                          <a:spcPts val="0"/>
                        </a:spcAft>
                        <a:buNone/>
                      </a:pPr>
                      <a:r>
                        <a:rPr lang="en" sz="1100"/>
                        <a:t>Do you see something unusual or surprising that you would like to explore further?</a:t>
                      </a:r>
                      <a:endParaRPr sz="1100"/>
                    </a:p>
                  </a:txBody>
                  <a:tcPr marT="63500" marB="63500" marR="63500" marL="63500"/>
                </a:tc>
                <a:tc gridSpan="2">
                  <a:txBody>
                    <a:bodyPr/>
                    <a:lstStyle/>
                    <a:p>
                      <a:pPr indent="0" lvl="0" marL="0" rtl="0" algn="l">
                        <a:spcBef>
                          <a:spcPts val="0"/>
                        </a:spcBef>
                        <a:spcAft>
                          <a:spcPts val="0"/>
                        </a:spcAft>
                        <a:buNone/>
                      </a:pPr>
                      <a:r>
                        <a:rPr lang="en" sz="1100"/>
                        <a:t>Mrs. Jackson</a:t>
                      </a:r>
                      <a:r>
                        <a:rPr lang="en" sz="1100"/>
                        <a:t> has high performing students. </a:t>
                      </a:r>
                      <a:endParaRPr sz="1100"/>
                    </a:p>
                    <a:p>
                      <a:pPr indent="0" lvl="0" marL="0" rtl="0" algn="l">
                        <a:spcBef>
                          <a:spcPts val="0"/>
                        </a:spcBef>
                        <a:spcAft>
                          <a:spcPts val="0"/>
                        </a:spcAft>
                        <a:buNone/>
                      </a:pPr>
                      <a:r>
                        <a:rPr lang="en" sz="1100"/>
                        <a:t>How is she differentiating for groups of students in her class? </a:t>
                      </a:r>
                      <a:endParaRPr sz="1100"/>
                    </a:p>
                  </a:txBody>
                  <a:tcPr marT="63500" marB="63500" marR="63500" marL="63500"/>
                </a:tc>
                <a:tc hMerge="1"/>
              </a:tr>
            </a:tbl>
          </a:graphicData>
        </a:graphic>
      </p:graphicFrame>
      <p:pic>
        <p:nvPicPr>
          <p:cNvPr id="309" name="Google Shape;309;p38"/>
          <p:cNvPicPr preferRelativeResize="0"/>
          <p:nvPr/>
        </p:nvPicPr>
        <p:blipFill>
          <a:blip r:embed="rId3">
            <a:alphaModFix/>
          </a:blip>
          <a:stretch>
            <a:fillRect/>
          </a:stretch>
        </p:blipFill>
        <p:spPr>
          <a:xfrm>
            <a:off x="25350" y="4743300"/>
            <a:ext cx="1468226" cy="400200"/>
          </a:xfrm>
          <a:prstGeom prst="rect">
            <a:avLst/>
          </a:prstGeom>
          <a:noFill/>
          <a:ln>
            <a:noFill/>
          </a:ln>
          <a:effectLst>
            <a:outerShdw blurRad="57150" rotWithShape="0" algn="bl" dir="5400000" dist="19050">
              <a:srgbClr val="000000">
                <a:alpha val="48630"/>
              </a:srgbClr>
            </a:outerShdw>
          </a:effectLst>
        </p:spPr>
      </p:pic>
      <p:sp>
        <p:nvSpPr>
          <p:cNvPr id="310" name="Google Shape;310;p38"/>
          <p:cNvSpPr txBox="1"/>
          <p:nvPr/>
        </p:nvSpPr>
        <p:spPr>
          <a:xfrm>
            <a:off x="-50" y="57275"/>
            <a:ext cx="9144000" cy="625800"/>
          </a:xfrm>
          <a:prstGeom prst="rect">
            <a:avLst/>
          </a:prstGeom>
          <a:solidFill>
            <a:srgbClr val="E69138"/>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 sz="2688"/>
              <a:t>Data Coaching NoteTaker</a:t>
            </a:r>
            <a:endParaRPr sz="2688">
              <a:solidFill>
                <a:srgbClr val="000000"/>
              </a:solidFill>
            </a:endParaRPr>
          </a:p>
        </p:txBody>
      </p:sp>
      <p:sp>
        <p:nvSpPr>
          <p:cNvPr id="311" name="Google Shape;311;p38"/>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grpSp>
        <p:nvGrpSpPr>
          <p:cNvPr id="312" name="Google Shape;312;p38"/>
          <p:cNvGrpSpPr/>
          <p:nvPr/>
        </p:nvGrpSpPr>
        <p:grpSpPr>
          <a:xfrm>
            <a:off x="5312647" y="57278"/>
            <a:ext cx="2853472" cy="1170107"/>
            <a:chOff x="311699" y="1315325"/>
            <a:chExt cx="8599976" cy="3454700"/>
          </a:xfrm>
        </p:grpSpPr>
        <p:pic>
          <p:nvPicPr>
            <p:cNvPr id="313" name="Google Shape;313;p38"/>
            <p:cNvPicPr preferRelativeResize="0"/>
            <p:nvPr/>
          </p:nvPicPr>
          <p:blipFill>
            <a:blip r:embed="rId4">
              <a:alphaModFix/>
            </a:blip>
            <a:stretch>
              <a:fillRect/>
            </a:stretch>
          </p:blipFill>
          <p:spPr>
            <a:xfrm>
              <a:off x="311700" y="1315325"/>
              <a:ext cx="8599975" cy="3454700"/>
            </a:xfrm>
            <a:prstGeom prst="rect">
              <a:avLst/>
            </a:prstGeom>
            <a:noFill/>
            <a:ln>
              <a:noFill/>
            </a:ln>
          </p:spPr>
        </p:pic>
        <p:pic>
          <p:nvPicPr>
            <p:cNvPr id="314" name="Google Shape;314;p38"/>
            <p:cNvPicPr preferRelativeResize="0"/>
            <p:nvPr/>
          </p:nvPicPr>
          <p:blipFill>
            <a:blip r:embed="rId5">
              <a:alphaModFix/>
            </a:blip>
            <a:stretch>
              <a:fillRect/>
            </a:stretch>
          </p:blipFill>
          <p:spPr>
            <a:xfrm>
              <a:off x="311699" y="1355824"/>
              <a:ext cx="6029968" cy="3197325"/>
            </a:xfrm>
            <a:prstGeom prst="rect">
              <a:avLst/>
            </a:prstGeom>
            <a:noFill/>
            <a:ln>
              <a:noFill/>
            </a:ln>
          </p:spPr>
        </p:pic>
      </p:grpSp>
      <p:sp>
        <p:nvSpPr>
          <p:cNvPr id="315" name="Google Shape;315;p38"/>
          <p:cNvSpPr txBox="1"/>
          <p:nvPr/>
        </p:nvSpPr>
        <p:spPr>
          <a:xfrm>
            <a:off x="5239388" y="47927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accent5"/>
                </a:solidFill>
                <a:hlinkClick r:id="rId6">
                  <a:extLst>
                    <a:ext uri="{A12FA001-AC4F-418D-AE19-62706E023703}">
                      <ahyp:hlinkClr val="tx"/>
                    </a:ext>
                  </a:extLst>
                </a:hlinkClick>
              </a:rPr>
              <a:t>EVAAS Reports Flipchart Resource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320" name="Shape 320"/>
        <p:cNvGrpSpPr/>
        <p:nvPr/>
      </p:nvGrpSpPr>
      <p:grpSpPr>
        <a:xfrm>
          <a:off x="0" y="0"/>
          <a:ext cx="0" cy="0"/>
          <a:chOff x="0" y="0"/>
          <a:chExt cx="0" cy="0"/>
        </a:xfrm>
      </p:grpSpPr>
      <p:sp>
        <p:nvSpPr>
          <p:cNvPr id="321" name="Google Shape;321;p39"/>
          <p:cNvSpPr txBox="1"/>
          <p:nvPr/>
        </p:nvSpPr>
        <p:spPr>
          <a:xfrm>
            <a:off x="6409569" y="-155469"/>
            <a:ext cx="2250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p>
        </p:txBody>
      </p:sp>
      <p:pic>
        <p:nvPicPr>
          <p:cNvPr id="322" name="Google Shape;322;p39"/>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323" name="Google Shape;323;p39"/>
          <p:cNvSpPr txBox="1"/>
          <p:nvPr/>
        </p:nvSpPr>
        <p:spPr>
          <a:xfrm>
            <a:off x="-50" y="57275"/>
            <a:ext cx="9144000" cy="625800"/>
          </a:xfrm>
          <a:prstGeom prst="rect">
            <a:avLst/>
          </a:prstGeom>
          <a:solidFill>
            <a:srgbClr val="E69138"/>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Mrs. Jackson</a:t>
            </a:r>
            <a:r>
              <a:rPr lang="en" sz="2688"/>
              <a:t>’s Lesson Plan</a:t>
            </a:r>
            <a:endParaRPr sz="2688">
              <a:solidFill>
                <a:srgbClr val="000000"/>
              </a:solidFill>
            </a:endParaRPr>
          </a:p>
        </p:txBody>
      </p:sp>
      <p:sp>
        <p:nvSpPr>
          <p:cNvPr id="324" name="Google Shape;324;p39"/>
          <p:cNvSpPr txBox="1"/>
          <p:nvPr>
            <p:ph idx="1" type="body"/>
          </p:nvPr>
        </p:nvSpPr>
        <p:spPr>
          <a:xfrm>
            <a:off x="-63050" y="499725"/>
            <a:ext cx="9144000" cy="1782600"/>
          </a:xfrm>
          <a:prstGeom prst="rect">
            <a:avLst/>
          </a:prstGeom>
        </p:spPr>
        <p:txBody>
          <a:bodyPr anchorCtr="0" anchor="t" bIns="91425" lIns="91425" spcFirstLastPara="1" rIns="91425" wrap="square" tIns="91425">
            <a:noAutofit/>
          </a:bodyPr>
          <a:lstStyle/>
          <a:p>
            <a:pPr indent="0" lvl="0" marL="457200" rtl="0" algn="l">
              <a:lnSpc>
                <a:spcPct val="80000"/>
              </a:lnSpc>
              <a:spcBef>
                <a:spcPts val="0"/>
              </a:spcBef>
              <a:spcAft>
                <a:spcPts val="0"/>
              </a:spcAft>
              <a:buSzPts val="935"/>
              <a:buNone/>
            </a:pPr>
            <a:r>
              <a:t/>
            </a:r>
            <a:endParaRPr sz="1929">
              <a:solidFill>
                <a:schemeClr val="dk1"/>
              </a:solidFill>
            </a:endParaRPr>
          </a:p>
          <a:p>
            <a:pPr indent="-351155" lvl="0" marL="457200" rtl="0" algn="l">
              <a:lnSpc>
                <a:spcPct val="80000"/>
              </a:lnSpc>
              <a:spcBef>
                <a:spcPts val="0"/>
              </a:spcBef>
              <a:spcAft>
                <a:spcPts val="0"/>
              </a:spcAft>
              <a:buClr>
                <a:schemeClr val="dk1"/>
              </a:buClr>
              <a:buSzPts val="1930"/>
              <a:buChar char="●"/>
            </a:pPr>
            <a:r>
              <a:rPr lang="en" sz="1929">
                <a:solidFill>
                  <a:schemeClr val="dk1"/>
                </a:solidFill>
              </a:rPr>
              <a:t>How is Mrs. Jackson using the data to plan her lesson?</a:t>
            </a:r>
            <a:endParaRPr sz="1929">
              <a:solidFill>
                <a:schemeClr val="dk1"/>
              </a:solidFill>
            </a:endParaRPr>
          </a:p>
          <a:p>
            <a:pPr indent="-329565" lvl="1" marL="914400" rtl="0" algn="l">
              <a:lnSpc>
                <a:spcPct val="80000"/>
              </a:lnSpc>
              <a:spcBef>
                <a:spcPts val="0"/>
              </a:spcBef>
              <a:spcAft>
                <a:spcPts val="0"/>
              </a:spcAft>
              <a:buClr>
                <a:schemeClr val="dk1"/>
              </a:buClr>
              <a:buSzPts val="1590"/>
              <a:buChar char="○"/>
            </a:pPr>
            <a:r>
              <a:rPr lang="en" sz="1335">
                <a:solidFill>
                  <a:srgbClr val="000000"/>
                </a:solidFill>
              </a:rPr>
              <a:t>What HQSD data sources are referenced in Mrs. Jackson’s lesson plan? </a:t>
            </a:r>
            <a:endParaRPr sz="1335">
              <a:solidFill>
                <a:srgbClr val="000000"/>
              </a:solidFill>
            </a:endParaRPr>
          </a:p>
          <a:p>
            <a:pPr indent="-329565" lvl="1" marL="914400" rtl="0" algn="l">
              <a:lnSpc>
                <a:spcPct val="80000"/>
              </a:lnSpc>
              <a:spcBef>
                <a:spcPts val="0"/>
              </a:spcBef>
              <a:spcAft>
                <a:spcPts val="0"/>
              </a:spcAft>
              <a:buClr>
                <a:schemeClr val="dk1"/>
              </a:buClr>
              <a:buSzPts val="1590"/>
              <a:buChar char="○"/>
            </a:pPr>
            <a:r>
              <a:rPr lang="en" sz="1335">
                <a:solidFill>
                  <a:srgbClr val="000000"/>
                </a:solidFill>
              </a:rPr>
              <a:t>What non-HQSD data sources are referenced in Mrs. Jackson’s lesson plan?</a:t>
            </a:r>
            <a:endParaRPr sz="1335">
              <a:solidFill>
                <a:srgbClr val="000000"/>
              </a:solidFill>
            </a:endParaRPr>
          </a:p>
          <a:p>
            <a:pPr indent="-329565" lvl="1" marL="914400" rtl="0" algn="l">
              <a:lnSpc>
                <a:spcPct val="80000"/>
              </a:lnSpc>
              <a:spcBef>
                <a:spcPts val="0"/>
              </a:spcBef>
              <a:spcAft>
                <a:spcPts val="0"/>
              </a:spcAft>
              <a:buClr>
                <a:schemeClr val="dk1"/>
              </a:buClr>
              <a:buSzPts val="1590"/>
              <a:buChar char="○"/>
            </a:pPr>
            <a:r>
              <a:rPr lang="en" sz="1335">
                <a:solidFill>
                  <a:schemeClr val="dk1"/>
                </a:solidFill>
              </a:rPr>
              <a:t>What data sources may be missing that are available in your district? </a:t>
            </a:r>
            <a:endParaRPr sz="1335">
              <a:solidFill>
                <a:schemeClr val="dk1"/>
              </a:solidFill>
            </a:endParaRPr>
          </a:p>
          <a:p>
            <a:pPr indent="-329565" lvl="1" marL="914400" rtl="0" algn="l">
              <a:lnSpc>
                <a:spcPct val="80000"/>
              </a:lnSpc>
              <a:spcBef>
                <a:spcPts val="0"/>
              </a:spcBef>
              <a:spcAft>
                <a:spcPts val="0"/>
              </a:spcAft>
              <a:buClr>
                <a:schemeClr val="dk1"/>
              </a:buClr>
              <a:buSzPts val="1590"/>
              <a:buChar char="○"/>
            </a:pPr>
            <a:r>
              <a:rPr lang="en" sz="1335">
                <a:solidFill>
                  <a:srgbClr val="000000"/>
                </a:solidFill>
              </a:rPr>
              <a:t>How is she using what she learned, while reflecting on the data, to best plan to support student learning?</a:t>
            </a:r>
            <a:endParaRPr sz="1335">
              <a:solidFill>
                <a:srgbClr val="000000"/>
              </a:solidFill>
            </a:endParaRPr>
          </a:p>
          <a:p>
            <a:pPr indent="0" lvl="0" marL="914400" rtl="0" algn="l">
              <a:lnSpc>
                <a:spcPct val="80000"/>
              </a:lnSpc>
              <a:spcBef>
                <a:spcPts val="0"/>
              </a:spcBef>
              <a:spcAft>
                <a:spcPts val="0"/>
              </a:spcAft>
              <a:buNone/>
            </a:pPr>
            <a:r>
              <a:t/>
            </a:r>
            <a:endParaRPr sz="1335">
              <a:solidFill>
                <a:srgbClr val="000000"/>
              </a:solidFill>
            </a:endParaRPr>
          </a:p>
          <a:p>
            <a:pPr indent="0" lvl="0" marL="0" rtl="0" algn="l">
              <a:lnSpc>
                <a:spcPct val="80000"/>
              </a:lnSpc>
              <a:spcBef>
                <a:spcPts val="0"/>
              </a:spcBef>
              <a:spcAft>
                <a:spcPts val="0"/>
              </a:spcAft>
              <a:buSzPts val="935"/>
              <a:buNone/>
            </a:pPr>
            <a:r>
              <a:t/>
            </a:r>
            <a:endParaRPr sz="1335">
              <a:solidFill>
                <a:srgbClr val="000000"/>
              </a:solidFill>
            </a:endParaRPr>
          </a:p>
          <a:p>
            <a:pPr indent="0" lvl="0" marL="0" rtl="0" algn="l">
              <a:lnSpc>
                <a:spcPct val="80000"/>
              </a:lnSpc>
              <a:spcBef>
                <a:spcPts val="0"/>
              </a:spcBef>
              <a:spcAft>
                <a:spcPts val="0"/>
              </a:spcAft>
              <a:buSzPts val="935"/>
              <a:buNone/>
            </a:pPr>
            <a:r>
              <a:t/>
            </a:r>
            <a:endParaRPr sz="1335">
              <a:solidFill>
                <a:srgbClr val="000000"/>
              </a:solidFill>
            </a:endParaRPr>
          </a:p>
          <a:p>
            <a:pPr indent="0" lvl="0" marL="0" rtl="0" algn="l">
              <a:lnSpc>
                <a:spcPct val="80000"/>
              </a:lnSpc>
              <a:spcBef>
                <a:spcPts val="0"/>
              </a:spcBef>
              <a:spcAft>
                <a:spcPts val="0"/>
              </a:spcAft>
              <a:buSzPts val="935"/>
              <a:buNone/>
            </a:pPr>
            <a:r>
              <a:t/>
            </a:r>
            <a:endParaRPr sz="1335">
              <a:solidFill>
                <a:srgbClr val="000000"/>
              </a:solidFill>
            </a:endParaRPr>
          </a:p>
          <a:p>
            <a:pPr indent="0" lvl="0" marL="0" rtl="0" algn="l">
              <a:lnSpc>
                <a:spcPct val="80000"/>
              </a:lnSpc>
              <a:spcBef>
                <a:spcPts val="0"/>
              </a:spcBef>
              <a:spcAft>
                <a:spcPts val="0"/>
              </a:spcAft>
              <a:buSzPts val="935"/>
              <a:buNone/>
            </a:pPr>
            <a:r>
              <a:t/>
            </a:r>
            <a:endParaRPr sz="1335">
              <a:solidFill>
                <a:srgbClr val="000000"/>
              </a:solidFill>
            </a:endParaRPr>
          </a:p>
          <a:p>
            <a:pPr indent="0" lvl="0" marL="0" rtl="0" algn="l">
              <a:lnSpc>
                <a:spcPct val="80000"/>
              </a:lnSpc>
              <a:spcBef>
                <a:spcPts val="0"/>
              </a:spcBef>
              <a:spcAft>
                <a:spcPts val="0"/>
              </a:spcAft>
              <a:buSzPts val="935"/>
              <a:buNone/>
            </a:pPr>
            <a:r>
              <a:t/>
            </a:r>
            <a:endParaRPr sz="1335">
              <a:solidFill>
                <a:srgbClr val="000000"/>
              </a:solidFill>
            </a:endParaRPr>
          </a:p>
          <a:p>
            <a:pPr indent="0" lvl="0" marL="0" rtl="0" algn="l">
              <a:lnSpc>
                <a:spcPct val="80000"/>
              </a:lnSpc>
              <a:spcBef>
                <a:spcPts val="0"/>
              </a:spcBef>
              <a:spcAft>
                <a:spcPts val="0"/>
              </a:spcAft>
              <a:buSzPts val="935"/>
              <a:buNone/>
            </a:pPr>
            <a:r>
              <a:t/>
            </a:r>
            <a:endParaRPr sz="1929">
              <a:solidFill>
                <a:schemeClr val="dk1"/>
              </a:solidFill>
            </a:endParaRPr>
          </a:p>
          <a:p>
            <a:pPr indent="0" lvl="0" marL="0" rtl="0" algn="l">
              <a:lnSpc>
                <a:spcPct val="80000"/>
              </a:lnSpc>
              <a:spcBef>
                <a:spcPts val="0"/>
              </a:spcBef>
              <a:spcAft>
                <a:spcPts val="0"/>
              </a:spcAft>
              <a:buSzPts val="935"/>
              <a:buNone/>
            </a:pPr>
            <a:r>
              <a:t/>
            </a:r>
            <a:endParaRPr sz="1929">
              <a:solidFill>
                <a:schemeClr val="dk1"/>
              </a:solidFill>
            </a:endParaRPr>
          </a:p>
          <a:p>
            <a:pPr indent="0" lvl="0" marL="0" rtl="0" algn="l">
              <a:lnSpc>
                <a:spcPct val="80000"/>
              </a:lnSpc>
              <a:spcBef>
                <a:spcPts val="0"/>
              </a:spcBef>
              <a:spcAft>
                <a:spcPts val="0"/>
              </a:spcAft>
              <a:buSzPts val="935"/>
              <a:buNone/>
            </a:pPr>
            <a:r>
              <a:t/>
            </a:r>
            <a:endParaRPr sz="1929">
              <a:solidFill>
                <a:schemeClr val="dk1"/>
              </a:solidFill>
            </a:endParaRPr>
          </a:p>
          <a:p>
            <a:pPr indent="0" lvl="0" marL="0" rtl="0" algn="l">
              <a:lnSpc>
                <a:spcPct val="80000"/>
              </a:lnSpc>
              <a:spcBef>
                <a:spcPts val="0"/>
              </a:spcBef>
              <a:spcAft>
                <a:spcPts val="0"/>
              </a:spcAft>
              <a:buSzPts val="935"/>
              <a:buNone/>
            </a:pPr>
            <a:r>
              <a:t/>
            </a:r>
            <a:endParaRPr sz="1929">
              <a:solidFill>
                <a:schemeClr val="dk1"/>
              </a:solidFill>
            </a:endParaRPr>
          </a:p>
          <a:p>
            <a:pPr indent="0" lvl="0" marL="457200" rtl="0" algn="l">
              <a:lnSpc>
                <a:spcPct val="80000"/>
              </a:lnSpc>
              <a:spcBef>
                <a:spcPts val="0"/>
              </a:spcBef>
              <a:spcAft>
                <a:spcPts val="0"/>
              </a:spcAft>
              <a:buSzPts val="935"/>
              <a:buNone/>
            </a:pPr>
            <a:r>
              <a:t/>
            </a:r>
            <a:endParaRPr sz="1929">
              <a:solidFill>
                <a:schemeClr val="dk1"/>
              </a:solidFill>
            </a:endParaRPr>
          </a:p>
          <a:p>
            <a:pPr indent="0" lvl="0" marL="0" rtl="0" algn="l">
              <a:lnSpc>
                <a:spcPct val="80000"/>
              </a:lnSpc>
              <a:spcBef>
                <a:spcPts val="0"/>
              </a:spcBef>
              <a:spcAft>
                <a:spcPts val="0"/>
              </a:spcAft>
              <a:buNone/>
            </a:pPr>
            <a:r>
              <a:t/>
            </a:r>
            <a:endParaRPr sz="1929">
              <a:solidFill>
                <a:schemeClr val="dk1"/>
              </a:solidFill>
            </a:endParaRPr>
          </a:p>
          <a:p>
            <a:pPr indent="0" lvl="0" marL="0" rtl="0" algn="l">
              <a:lnSpc>
                <a:spcPct val="80000"/>
              </a:lnSpc>
              <a:spcBef>
                <a:spcPts val="0"/>
              </a:spcBef>
              <a:spcAft>
                <a:spcPts val="0"/>
              </a:spcAft>
              <a:buNone/>
            </a:pPr>
            <a:r>
              <a:t/>
            </a:r>
            <a:endParaRPr sz="1929">
              <a:solidFill>
                <a:schemeClr val="dk1"/>
              </a:solidFill>
            </a:endParaRPr>
          </a:p>
          <a:p>
            <a:pPr indent="-351154" lvl="4" marL="2286000" rtl="0" algn="l">
              <a:lnSpc>
                <a:spcPct val="80000"/>
              </a:lnSpc>
              <a:spcBef>
                <a:spcPts val="0"/>
              </a:spcBef>
              <a:spcAft>
                <a:spcPts val="0"/>
              </a:spcAft>
              <a:buSzPts val="1930"/>
              <a:buChar char="○"/>
            </a:pPr>
            <a:r>
              <a:rPr b="1" lang="en" sz="1929" u="sng">
                <a:solidFill>
                  <a:schemeClr val="accent5"/>
                </a:solidFill>
                <a:hlinkClick r:id="rId4">
                  <a:extLst>
                    <a:ext uri="{A12FA001-AC4F-418D-AE19-62706E023703}">
                      <ahyp:hlinkClr val="tx"/>
                    </a:ext>
                  </a:extLst>
                </a:hlinkClick>
              </a:rPr>
              <a:t>Access Mrs. Jackson's Full Lesson Plan</a:t>
            </a:r>
            <a:endParaRPr sz="1929">
              <a:solidFill>
                <a:schemeClr val="dk1"/>
              </a:solidFill>
            </a:endParaRPr>
          </a:p>
          <a:p>
            <a:pPr indent="0" lvl="0" marL="457200" rtl="0" algn="l">
              <a:lnSpc>
                <a:spcPct val="95000"/>
              </a:lnSpc>
              <a:spcBef>
                <a:spcPts val="0"/>
              </a:spcBef>
              <a:spcAft>
                <a:spcPts val="1200"/>
              </a:spcAft>
              <a:buSzPts val="935"/>
              <a:buNone/>
            </a:pPr>
            <a:r>
              <a:t/>
            </a:r>
            <a:endParaRPr b="1" sz="1929"/>
          </a:p>
        </p:txBody>
      </p:sp>
      <p:sp>
        <p:nvSpPr>
          <p:cNvPr id="325" name="Google Shape;325;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26" name="Google Shape;326;p39"/>
          <p:cNvPicPr preferRelativeResize="0"/>
          <p:nvPr/>
        </p:nvPicPr>
        <p:blipFill>
          <a:blip r:embed="rId5">
            <a:alphaModFix/>
          </a:blip>
          <a:stretch>
            <a:fillRect/>
          </a:stretch>
        </p:blipFill>
        <p:spPr>
          <a:xfrm>
            <a:off x="709425" y="1848625"/>
            <a:ext cx="7950150" cy="277369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330" name="Shape 330"/>
        <p:cNvGrpSpPr/>
        <p:nvPr/>
      </p:nvGrpSpPr>
      <p:grpSpPr>
        <a:xfrm>
          <a:off x="0" y="0"/>
          <a:ext cx="0" cy="0"/>
          <a:chOff x="0" y="0"/>
          <a:chExt cx="0" cy="0"/>
        </a:xfrm>
      </p:grpSpPr>
      <p:sp>
        <p:nvSpPr>
          <p:cNvPr id="331" name="Google Shape;331;p40"/>
          <p:cNvSpPr txBox="1"/>
          <p:nvPr>
            <p:ph type="title"/>
          </p:nvPr>
        </p:nvSpPr>
        <p:spPr>
          <a:xfrm>
            <a:off x="177025" y="102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If you need to coach </a:t>
            </a:r>
            <a:r>
              <a:rPr lang="en"/>
              <a:t>Mrs. Jackson</a:t>
            </a:r>
            <a:r>
              <a:rPr lang="en"/>
              <a:t>, try the CEIS framework: </a:t>
            </a:r>
            <a:endParaRPr/>
          </a:p>
        </p:txBody>
      </p:sp>
      <p:pic>
        <p:nvPicPr>
          <p:cNvPr id="332" name="Google Shape;332;p40"/>
          <p:cNvPicPr preferRelativeResize="0"/>
          <p:nvPr/>
        </p:nvPicPr>
        <p:blipFill rotWithShape="1">
          <a:blip r:embed="rId3">
            <a:alphaModFix/>
          </a:blip>
          <a:srcRect b="0" l="0" r="0" t="0"/>
          <a:stretch/>
        </p:blipFill>
        <p:spPr>
          <a:xfrm>
            <a:off x="122675" y="985850"/>
            <a:ext cx="4123924" cy="3689825"/>
          </a:xfrm>
          <a:prstGeom prst="rect">
            <a:avLst/>
          </a:prstGeom>
          <a:noFill/>
          <a:ln>
            <a:noFill/>
          </a:ln>
        </p:spPr>
      </p:pic>
      <p:sp>
        <p:nvSpPr>
          <p:cNvPr id="333" name="Google Shape;333;p40"/>
          <p:cNvSpPr/>
          <p:nvPr/>
        </p:nvSpPr>
        <p:spPr>
          <a:xfrm>
            <a:off x="4345275" y="985850"/>
            <a:ext cx="4454400" cy="776700"/>
          </a:xfrm>
          <a:prstGeom prst="roundRect">
            <a:avLst>
              <a:gd fmla="val 16667" name="adj"/>
            </a:avLst>
          </a:prstGeom>
          <a:solidFill>
            <a:schemeClr val="lt1"/>
          </a:solidFill>
          <a:ln cap="flat" cmpd="sng" w="19050">
            <a:solidFill>
              <a:srgbClr val="E691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Insert questions here</a:t>
            </a:r>
            <a:endParaRPr/>
          </a:p>
        </p:txBody>
      </p:sp>
      <p:sp>
        <p:nvSpPr>
          <p:cNvPr id="334" name="Google Shape;334;p40"/>
          <p:cNvSpPr/>
          <p:nvPr/>
        </p:nvSpPr>
        <p:spPr>
          <a:xfrm>
            <a:off x="4345275" y="1907250"/>
            <a:ext cx="4454400" cy="776700"/>
          </a:xfrm>
          <a:prstGeom prst="roundRect">
            <a:avLst>
              <a:gd fmla="val 16667" name="adj"/>
            </a:avLst>
          </a:prstGeom>
          <a:solidFill>
            <a:schemeClr val="lt1"/>
          </a:solid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Insert questions here</a:t>
            </a:r>
            <a:endParaRPr/>
          </a:p>
        </p:txBody>
      </p:sp>
      <p:sp>
        <p:nvSpPr>
          <p:cNvPr id="335" name="Google Shape;335;p40"/>
          <p:cNvSpPr/>
          <p:nvPr/>
        </p:nvSpPr>
        <p:spPr>
          <a:xfrm>
            <a:off x="4345275" y="2863325"/>
            <a:ext cx="4454400" cy="776700"/>
          </a:xfrm>
          <a:prstGeom prst="roundRect">
            <a:avLst>
              <a:gd fmla="val 16667" name="adj"/>
            </a:avLst>
          </a:prstGeom>
          <a:solidFill>
            <a:schemeClr val="lt1"/>
          </a:solid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Insert questions here</a:t>
            </a:r>
            <a:endParaRPr/>
          </a:p>
        </p:txBody>
      </p:sp>
      <p:sp>
        <p:nvSpPr>
          <p:cNvPr id="336" name="Google Shape;336;p40"/>
          <p:cNvSpPr/>
          <p:nvPr/>
        </p:nvSpPr>
        <p:spPr>
          <a:xfrm>
            <a:off x="4345275" y="3819400"/>
            <a:ext cx="4454400" cy="776700"/>
          </a:xfrm>
          <a:prstGeom prst="roundRect">
            <a:avLst>
              <a:gd fmla="val 16667" name="adj"/>
            </a:avLst>
          </a:prstGeom>
          <a:solidFill>
            <a:schemeClr val="l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Insert questions here</a:t>
            </a:r>
            <a:endParaRPr/>
          </a:p>
        </p:txBody>
      </p:sp>
      <p:pic>
        <p:nvPicPr>
          <p:cNvPr id="337" name="Google Shape;337;p40"/>
          <p:cNvPicPr preferRelativeResize="0"/>
          <p:nvPr/>
        </p:nvPicPr>
        <p:blipFill>
          <a:blip r:embed="rId4">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338" name="Google Shape;338;p40"/>
          <p:cNvSpPr txBox="1"/>
          <p:nvPr/>
        </p:nvSpPr>
        <p:spPr>
          <a:xfrm>
            <a:off x="-50" y="57275"/>
            <a:ext cx="9144000" cy="625800"/>
          </a:xfrm>
          <a:prstGeom prst="rect">
            <a:avLst/>
          </a:prstGeom>
          <a:solidFill>
            <a:srgbClr val="E69138"/>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Coaching </a:t>
            </a:r>
            <a:r>
              <a:rPr lang="en" sz="2688"/>
              <a:t>Mrs. Jackson</a:t>
            </a:r>
            <a:endParaRPr sz="2688">
              <a:solidFill>
                <a:srgbClr val="000000"/>
              </a:solidFill>
            </a:endParaRPr>
          </a:p>
        </p:txBody>
      </p:sp>
      <p:sp>
        <p:nvSpPr>
          <p:cNvPr id="339" name="Google Shape;339;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40" name="Google Shape;340;p40"/>
          <p:cNvSpPr txBox="1"/>
          <p:nvPr/>
        </p:nvSpPr>
        <p:spPr>
          <a:xfrm>
            <a:off x="2218750" y="585650"/>
            <a:ext cx="420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hlinkClick r:id="rId5"/>
              </a:rPr>
              <a:t>CEIS Document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344" name="Shape 344"/>
        <p:cNvGrpSpPr/>
        <p:nvPr/>
      </p:nvGrpSpPr>
      <p:grpSpPr>
        <a:xfrm>
          <a:off x="0" y="0"/>
          <a:ext cx="0" cy="0"/>
          <a:chOff x="0" y="0"/>
          <a:chExt cx="0" cy="0"/>
        </a:xfrm>
      </p:grpSpPr>
      <p:pic>
        <p:nvPicPr>
          <p:cNvPr id="345" name="Google Shape;345;p41"/>
          <p:cNvPicPr preferRelativeResize="0"/>
          <p:nvPr/>
        </p:nvPicPr>
        <p:blipFill>
          <a:blip r:embed="rId3">
            <a:alphaModFix/>
          </a:blip>
          <a:stretch>
            <a:fillRect/>
          </a:stretch>
        </p:blipFill>
        <p:spPr>
          <a:xfrm>
            <a:off x="270938" y="152400"/>
            <a:ext cx="8602134" cy="4838701"/>
          </a:xfrm>
          <a:prstGeom prst="rect">
            <a:avLst/>
          </a:prstGeom>
          <a:noFill/>
          <a:ln>
            <a:noFill/>
          </a:ln>
        </p:spPr>
      </p:pic>
      <p:pic>
        <p:nvPicPr>
          <p:cNvPr id="346" name="Google Shape;346;p41"/>
          <p:cNvPicPr preferRelativeResize="0"/>
          <p:nvPr/>
        </p:nvPicPr>
        <p:blipFill>
          <a:blip r:embed="rId4">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347" name="Google Shape;347;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351" name="Shape 351"/>
        <p:cNvGrpSpPr/>
        <p:nvPr/>
      </p:nvGrpSpPr>
      <p:grpSpPr>
        <a:xfrm>
          <a:off x="0" y="0"/>
          <a:ext cx="0" cy="0"/>
          <a:chOff x="0" y="0"/>
          <a:chExt cx="0" cy="0"/>
        </a:xfrm>
      </p:grpSpPr>
      <p:sp>
        <p:nvSpPr>
          <p:cNvPr id="352" name="Google Shape;352;p42"/>
          <p:cNvSpPr txBox="1"/>
          <p:nvPr>
            <p:ph type="title"/>
          </p:nvPr>
        </p:nvSpPr>
        <p:spPr>
          <a:xfrm>
            <a:off x="177025" y="102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General Example, Using the</a:t>
            </a:r>
            <a:r>
              <a:rPr lang="en"/>
              <a:t> CEIS framework: </a:t>
            </a:r>
            <a:endParaRPr/>
          </a:p>
        </p:txBody>
      </p:sp>
      <p:pic>
        <p:nvPicPr>
          <p:cNvPr id="353" name="Google Shape;353;p42"/>
          <p:cNvPicPr preferRelativeResize="0"/>
          <p:nvPr/>
        </p:nvPicPr>
        <p:blipFill rotWithShape="1">
          <a:blip r:embed="rId3">
            <a:alphaModFix/>
          </a:blip>
          <a:srcRect b="0" l="0" r="0" t="0"/>
          <a:stretch/>
        </p:blipFill>
        <p:spPr>
          <a:xfrm>
            <a:off x="177025" y="985850"/>
            <a:ext cx="4096349" cy="3665149"/>
          </a:xfrm>
          <a:prstGeom prst="rect">
            <a:avLst/>
          </a:prstGeom>
          <a:noFill/>
          <a:ln>
            <a:noFill/>
          </a:ln>
        </p:spPr>
      </p:pic>
      <p:sp>
        <p:nvSpPr>
          <p:cNvPr id="354" name="Google Shape;354;p42"/>
          <p:cNvSpPr/>
          <p:nvPr/>
        </p:nvSpPr>
        <p:spPr>
          <a:xfrm>
            <a:off x="4345275" y="985850"/>
            <a:ext cx="4454400" cy="776700"/>
          </a:xfrm>
          <a:prstGeom prst="roundRect">
            <a:avLst>
              <a:gd fmla="val 16667" name="adj"/>
            </a:avLst>
          </a:prstGeom>
          <a:solidFill>
            <a:schemeClr val="lt1"/>
          </a:solidFill>
          <a:ln cap="flat" cmpd="sng" w="19050">
            <a:solidFill>
              <a:srgbClr val="E691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Why is it important to use data to plan for your learners?</a:t>
            </a:r>
            <a:endParaRPr/>
          </a:p>
        </p:txBody>
      </p:sp>
      <p:sp>
        <p:nvSpPr>
          <p:cNvPr id="355" name="Google Shape;355;p42"/>
          <p:cNvSpPr/>
          <p:nvPr/>
        </p:nvSpPr>
        <p:spPr>
          <a:xfrm>
            <a:off x="4345275" y="1907250"/>
            <a:ext cx="4454400" cy="776700"/>
          </a:xfrm>
          <a:prstGeom prst="roundRect">
            <a:avLst>
              <a:gd fmla="val 16667" name="adj"/>
            </a:avLst>
          </a:prstGeom>
          <a:solidFill>
            <a:schemeClr val="lt1"/>
          </a:solid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How did you use data to plan for your learners?</a:t>
            </a:r>
            <a:endParaRPr/>
          </a:p>
        </p:txBody>
      </p:sp>
      <p:sp>
        <p:nvSpPr>
          <p:cNvPr id="356" name="Google Shape;356;p42"/>
          <p:cNvSpPr/>
          <p:nvPr/>
        </p:nvSpPr>
        <p:spPr>
          <a:xfrm>
            <a:off x="4345275" y="2863325"/>
            <a:ext cx="4454400" cy="776700"/>
          </a:xfrm>
          <a:prstGeom prst="roundRect">
            <a:avLst>
              <a:gd fmla="val 16667" name="adj"/>
            </a:avLst>
          </a:prstGeom>
          <a:solidFill>
            <a:schemeClr val="lt1"/>
          </a:solid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How might you use data to plan for your learners in future lessons?</a:t>
            </a:r>
            <a:endParaRPr/>
          </a:p>
        </p:txBody>
      </p:sp>
      <p:sp>
        <p:nvSpPr>
          <p:cNvPr id="357" name="Google Shape;357;p42"/>
          <p:cNvSpPr/>
          <p:nvPr/>
        </p:nvSpPr>
        <p:spPr>
          <a:xfrm>
            <a:off x="4345275" y="3819400"/>
            <a:ext cx="4454400" cy="776700"/>
          </a:xfrm>
          <a:prstGeom prst="roundRect">
            <a:avLst>
              <a:gd fmla="val 16667" name="adj"/>
            </a:avLst>
          </a:prstGeom>
          <a:solidFill>
            <a:schemeClr val="l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How can I best support you in the use of data?</a:t>
            </a:r>
            <a:endParaRPr/>
          </a:p>
        </p:txBody>
      </p:sp>
      <p:pic>
        <p:nvPicPr>
          <p:cNvPr id="358" name="Google Shape;358;p42"/>
          <p:cNvPicPr preferRelativeResize="0"/>
          <p:nvPr/>
        </p:nvPicPr>
        <p:blipFill>
          <a:blip r:embed="rId4">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359" name="Google Shape;359;p42"/>
          <p:cNvSpPr txBox="1"/>
          <p:nvPr/>
        </p:nvSpPr>
        <p:spPr>
          <a:xfrm>
            <a:off x="-50" y="57275"/>
            <a:ext cx="9144000" cy="625800"/>
          </a:xfrm>
          <a:prstGeom prst="rect">
            <a:avLst/>
          </a:prstGeom>
          <a:solidFill>
            <a:srgbClr val="E69138"/>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Planning in the</a:t>
            </a:r>
            <a:r>
              <a:rPr lang="en" sz="2688"/>
              <a:t> Data Coaching Cycle</a:t>
            </a:r>
            <a:endParaRPr sz="2688">
              <a:solidFill>
                <a:srgbClr val="000000"/>
              </a:solidFill>
            </a:endParaRPr>
          </a:p>
        </p:txBody>
      </p:sp>
      <p:sp>
        <p:nvSpPr>
          <p:cNvPr id="360" name="Google Shape;360;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364" name="Shape 364"/>
        <p:cNvGrpSpPr/>
        <p:nvPr/>
      </p:nvGrpSpPr>
      <p:grpSpPr>
        <a:xfrm>
          <a:off x="0" y="0"/>
          <a:ext cx="0" cy="0"/>
          <a:chOff x="0" y="0"/>
          <a:chExt cx="0" cy="0"/>
        </a:xfrm>
      </p:grpSpPr>
      <p:pic>
        <p:nvPicPr>
          <p:cNvPr id="365" name="Google Shape;365;p43"/>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366" name="Google Shape;366;p43"/>
          <p:cNvSpPr txBox="1"/>
          <p:nvPr/>
        </p:nvSpPr>
        <p:spPr>
          <a:xfrm>
            <a:off x="-50" y="57275"/>
            <a:ext cx="9144000" cy="625800"/>
          </a:xfrm>
          <a:prstGeom prst="rect">
            <a:avLst/>
          </a:prstGeom>
          <a:solidFill>
            <a:srgbClr val="E69138"/>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Summarizing Planning</a:t>
            </a:r>
            <a:endParaRPr sz="2688">
              <a:solidFill>
                <a:srgbClr val="000000"/>
              </a:solidFill>
            </a:endParaRPr>
          </a:p>
        </p:txBody>
      </p:sp>
      <p:sp>
        <p:nvSpPr>
          <p:cNvPr id="367" name="Google Shape;367;p43"/>
          <p:cNvSpPr txBox="1"/>
          <p:nvPr>
            <p:ph idx="1" type="body"/>
          </p:nvPr>
        </p:nvSpPr>
        <p:spPr>
          <a:xfrm>
            <a:off x="311700" y="1203600"/>
            <a:ext cx="8520600" cy="34164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935"/>
              <a:buNone/>
            </a:pPr>
            <a:r>
              <a:rPr b="1" lang="en">
                <a:solidFill>
                  <a:schemeClr val="dk1"/>
                </a:solidFill>
              </a:rPr>
              <a:t>Overarching Questions:</a:t>
            </a:r>
            <a:r>
              <a:rPr lang="en">
                <a:solidFill>
                  <a:schemeClr val="dk1"/>
                </a:solidFill>
              </a:rPr>
              <a:t> </a:t>
            </a:r>
            <a:endParaRPr>
              <a:solidFill>
                <a:schemeClr val="dk1"/>
              </a:solidFill>
            </a:endParaRPr>
          </a:p>
          <a:p>
            <a:pPr indent="-342900" lvl="0" marL="457200" rtl="0" algn="l">
              <a:lnSpc>
                <a:spcPct val="105000"/>
              </a:lnSpc>
              <a:spcBef>
                <a:spcPts val="1200"/>
              </a:spcBef>
              <a:spcAft>
                <a:spcPts val="0"/>
              </a:spcAft>
              <a:buClr>
                <a:schemeClr val="dk1"/>
              </a:buClr>
              <a:buSzPts val="1800"/>
              <a:buChar char="●"/>
            </a:pPr>
            <a:r>
              <a:rPr lang="en">
                <a:solidFill>
                  <a:schemeClr val="dk1"/>
                </a:solidFill>
              </a:rPr>
              <a:t>How is planning with data important </a:t>
            </a:r>
            <a:r>
              <a:rPr lang="en" u="sng">
                <a:solidFill>
                  <a:schemeClr val="dk1"/>
                </a:solidFill>
              </a:rPr>
              <a:t>beyond</a:t>
            </a:r>
            <a:r>
              <a:rPr lang="en">
                <a:solidFill>
                  <a:schemeClr val="dk1"/>
                </a:solidFill>
              </a:rPr>
              <a:t> </a:t>
            </a:r>
            <a:r>
              <a:rPr b="1" lang="en">
                <a:solidFill>
                  <a:schemeClr val="dk1"/>
                </a:solidFill>
              </a:rPr>
              <a:t>HQSD?</a:t>
            </a:r>
            <a:endParaRPr>
              <a:solidFill>
                <a:schemeClr val="dk1"/>
              </a:solidFill>
            </a:endParaRPr>
          </a:p>
          <a:p>
            <a:pPr indent="-342900" lvl="0" marL="457200" rtl="0" algn="l">
              <a:lnSpc>
                <a:spcPct val="105000"/>
              </a:lnSpc>
              <a:spcBef>
                <a:spcPts val="1500"/>
              </a:spcBef>
              <a:spcAft>
                <a:spcPts val="0"/>
              </a:spcAft>
              <a:buClr>
                <a:schemeClr val="dk1"/>
              </a:buClr>
              <a:buSzPts val="1800"/>
              <a:buChar char="●"/>
            </a:pPr>
            <a:r>
              <a:rPr lang="en">
                <a:solidFill>
                  <a:schemeClr val="dk1"/>
                </a:solidFill>
              </a:rPr>
              <a:t>Go back to your jamboard, think about where you have placed the various data sources? How might you adjust the Jamboard?</a:t>
            </a:r>
            <a:endParaRPr>
              <a:solidFill>
                <a:schemeClr val="dk1"/>
              </a:solidFill>
            </a:endParaRPr>
          </a:p>
          <a:p>
            <a:pPr indent="0" lvl="0" marL="0" rtl="0" algn="l">
              <a:lnSpc>
                <a:spcPct val="105000"/>
              </a:lnSpc>
              <a:spcBef>
                <a:spcPts val="1500"/>
              </a:spcBef>
              <a:spcAft>
                <a:spcPts val="0"/>
              </a:spcAft>
              <a:buSzPts val="935"/>
              <a:buNone/>
            </a:pPr>
            <a:r>
              <a:t/>
            </a:r>
            <a:endParaRPr>
              <a:solidFill>
                <a:schemeClr val="dk1"/>
              </a:solidFill>
            </a:endParaRPr>
          </a:p>
          <a:p>
            <a:pPr indent="0" lvl="0" marL="0" rtl="0" algn="l">
              <a:lnSpc>
                <a:spcPct val="105000"/>
              </a:lnSpc>
              <a:spcBef>
                <a:spcPts val="1200"/>
              </a:spcBef>
              <a:spcAft>
                <a:spcPts val="0"/>
              </a:spcAft>
              <a:buSzPts val="935"/>
              <a:buNone/>
            </a:pPr>
            <a:r>
              <a:t/>
            </a:r>
            <a:endParaRPr sz="1500">
              <a:solidFill>
                <a:schemeClr val="dk1"/>
              </a:solidFill>
            </a:endParaRPr>
          </a:p>
          <a:p>
            <a:pPr indent="0" lvl="0" marL="0" rtl="0" algn="l">
              <a:lnSpc>
                <a:spcPct val="105000"/>
              </a:lnSpc>
              <a:spcBef>
                <a:spcPts val="1200"/>
              </a:spcBef>
              <a:spcAft>
                <a:spcPts val="0"/>
              </a:spcAft>
              <a:buSzPts val="935"/>
              <a:buNone/>
            </a:pPr>
            <a:r>
              <a:t/>
            </a:r>
            <a:endParaRPr sz="1500">
              <a:solidFill>
                <a:schemeClr val="dk1"/>
              </a:solidFill>
            </a:endParaRPr>
          </a:p>
          <a:p>
            <a:pPr indent="0" lvl="0" marL="0" rtl="0" algn="l">
              <a:lnSpc>
                <a:spcPct val="105000"/>
              </a:lnSpc>
              <a:spcBef>
                <a:spcPts val="1200"/>
              </a:spcBef>
              <a:spcAft>
                <a:spcPts val="1200"/>
              </a:spcAft>
              <a:buSzPts val="935"/>
              <a:buNone/>
            </a:pPr>
            <a:r>
              <a:t/>
            </a:r>
            <a:endParaRPr sz="1500">
              <a:solidFill>
                <a:schemeClr val="dk1"/>
              </a:solidFill>
            </a:endParaRPr>
          </a:p>
        </p:txBody>
      </p:sp>
      <p:sp>
        <p:nvSpPr>
          <p:cNvPr id="368" name="Google Shape;368;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372" name="Shape 372"/>
        <p:cNvGrpSpPr/>
        <p:nvPr/>
      </p:nvGrpSpPr>
      <p:grpSpPr>
        <a:xfrm>
          <a:off x="0" y="0"/>
          <a:ext cx="0" cy="0"/>
          <a:chOff x="0" y="0"/>
          <a:chExt cx="0" cy="0"/>
        </a:xfrm>
      </p:grpSpPr>
      <p:sp>
        <p:nvSpPr>
          <p:cNvPr id="373" name="Google Shape;373;p44"/>
          <p:cNvSpPr/>
          <p:nvPr/>
        </p:nvSpPr>
        <p:spPr>
          <a:xfrm rot="-5400000">
            <a:off x="2811625" y="-1215900"/>
            <a:ext cx="5207400" cy="7487700"/>
          </a:xfrm>
          <a:prstGeom prst="rtTriangle">
            <a:avLst/>
          </a:prstGeom>
          <a:solidFill>
            <a:srgbClr val="666666"/>
          </a:solidFill>
          <a:ln cap="flat" cmpd="sng" w="9525">
            <a:solidFill>
              <a:srgbClr val="0D3B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44"/>
          <p:cNvSpPr/>
          <p:nvPr/>
        </p:nvSpPr>
        <p:spPr>
          <a:xfrm>
            <a:off x="290050" y="2295575"/>
            <a:ext cx="8823900" cy="940200"/>
          </a:xfrm>
          <a:prstGeom prst="rightArrow">
            <a:avLst>
              <a:gd fmla="val 50000" name="adj1"/>
              <a:gd fmla="val 50000" name="adj2"/>
            </a:avLst>
          </a:prstGeom>
          <a:solidFill>
            <a:schemeClr val="l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5" name="Google Shape;375;p44"/>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376" name="Google Shape;376;p44"/>
          <p:cNvSpPr txBox="1"/>
          <p:nvPr>
            <p:ph idx="12" type="sldNum"/>
          </p:nvPr>
        </p:nvSpPr>
        <p:spPr>
          <a:xfrm>
            <a:off x="6457950" y="4767263"/>
            <a:ext cx="2057400" cy="2739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377" name="Google Shape;377;p44"/>
          <p:cNvSpPr txBox="1"/>
          <p:nvPr/>
        </p:nvSpPr>
        <p:spPr>
          <a:xfrm>
            <a:off x="0" y="0"/>
            <a:ext cx="9045900" cy="230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30">
                <a:solidFill>
                  <a:schemeClr val="dk2"/>
                </a:solidFill>
              </a:rPr>
              <a:t>Modifying</a:t>
            </a:r>
            <a:r>
              <a:rPr b="1" lang="en" sz="3230">
                <a:solidFill>
                  <a:schemeClr val="dk2"/>
                </a:solidFill>
              </a:rPr>
              <a:t>:</a:t>
            </a:r>
            <a:endParaRPr b="1" sz="3230">
              <a:solidFill>
                <a:schemeClr val="dk2"/>
              </a:solidFill>
            </a:endParaRPr>
          </a:p>
          <a:p>
            <a:pPr indent="0" lvl="0" marL="0" rtl="0" algn="l">
              <a:spcBef>
                <a:spcPts val="0"/>
              </a:spcBef>
              <a:spcAft>
                <a:spcPts val="0"/>
              </a:spcAft>
              <a:buNone/>
            </a:pPr>
            <a:r>
              <a:rPr i="1" lang="en" sz="2630">
                <a:solidFill>
                  <a:schemeClr val="dk1"/>
                </a:solidFill>
              </a:rPr>
              <a:t>I can coach teachers to modify instruction to meet student needs based on the ongoing collection and analysis of data. </a:t>
            </a:r>
            <a:endParaRPr sz="1200">
              <a:solidFill>
                <a:schemeClr val="dk1"/>
              </a:solidFill>
            </a:endParaRPr>
          </a:p>
          <a:p>
            <a:pPr indent="0" lvl="0" marL="0" rtl="0" algn="l">
              <a:spcBef>
                <a:spcPts val="0"/>
              </a:spcBef>
              <a:spcAft>
                <a:spcPts val="0"/>
              </a:spcAft>
              <a:buNone/>
            </a:pPr>
            <a:r>
              <a:t/>
            </a:r>
            <a:endParaRPr i="1" sz="2630">
              <a:solidFill>
                <a:schemeClr val="dk1"/>
              </a:solidFill>
            </a:endParaRPr>
          </a:p>
          <a:p>
            <a:pPr indent="0" lvl="0" marL="0" rtl="0" algn="l">
              <a:spcBef>
                <a:spcPts val="0"/>
              </a:spcBef>
              <a:spcAft>
                <a:spcPts val="0"/>
              </a:spcAft>
              <a:buNone/>
            </a:pPr>
            <a:r>
              <a:t/>
            </a:r>
            <a:endParaRPr i="1" sz="2630">
              <a:solidFill>
                <a:schemeClr val="dk1"/>
              </a:solidFill>
            </a:endParaRPr>
          </a:p>
        </p:txBody>
      </p:sp>
      <p:pic>
        <p:nvPicPr>
          <p:cNvPr id="378" name="Google Shape;378;p44"/>
          <p:cNvPicPr preferRelativeResize="0"/>
          <p:nvPr/>
        </p:nvPicPr>
        <p:blipFill>
          <a:blip r:embed="rId4">
            <a:alphaModFix/>
          </a:blip>
          <a:stretch>
            <a:fillRect/>
          </a:stretch>
        </p:blipFill>
        <p:spPr>
          <a:xfrm>
            <a:off x="3932100" y="1496750"/>
            <a:ext cx="4210974" cy="3144724"/>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10" name="Shape 110"/>
        <p:cNvGrpSpPr/>
        <p:nvPr/>
      </p:nvGrpSpPr>
      <p:grpSpPr>
        <a:xfrm>
          <a:off x="0" y="0"/>
          <a:ext cx="0" cy="0"/>
          <a:chOff x="0" y="0"/>
          <a:chExt cx="0" cy="0"/>
        </a:xfrm>
      </p:grpSpPr>
      <p:graphicFrame>
        <p:nvGraphicFramePr>
          <p:cNvPr id="111" name="Google Shape;111;p18"/>
          <p:cNvGraphicFramePr/>
          <p:nvPr/>
        </p:nvGraphicFramePr>
        <p:xfrm>
          <a:off x="118400" y="874641"/>
          <a:ext cx="3000000" cy="3000000"/>
        </p:xfrm>
        <a:graphic>
          <a:graphicData uri="http://schemas.openxmlformats.org/drawingml/2006/table">
            <a:tbl>
              <a:tblPr>
                <a:noFill/>
                <a:tableStyleId>{24CB0C21-1B0A-4130-800B-2050B62F96B7}</a:tableStyleId>
              </a:tblPr>
              <a:tblGrid>
                <a:gridCol w="1919175"/>
                <a:gridCol w="1919175"/>
                <a:gridCol w="1919175"/>
              </a:tblGrid>
              <a:tr h="366550">
                <a:tc gridSpan="3">
                  <a:txBody>
                    <a:bodyPr/>
                    <a:lstStyle/>
                    <a:p>
                      <a:pPr indent="0" lvl="0" marL="0" marR="0" rtl="0" algn="ctr">
                        <a:lnSpc>
                          <a:spcPct val="100000"/>
                        </a:lnSpc>
                        <a:spcBef>
                          <a:spcPts val="0"/>
                        </a:spcBef>
                        <a:spcAft>
                          <a:spcPts val="0"/>
                        </a:spcAft>
                        <a:buClr>
                          <a:srgbClr val="000000"/>
                        </a:buClr>
                        <a:buSzPts val="1600"/>
                        <a:buFont typeface="Arial"/>
                        <a:buNone/>
                      </a:pPr>
                      <a:r>
                        <a:rPr lang="en" sz="1600">
                          <a:solidFill>
                            <a:srgbClr val="FFFFFF"/>
                          </a:solidFill>
                        </a:rPr>
                        <a:t>Big Idea</a:t>
                      </a:r>
                      <a:endParaRPr sz="1600" u="none" cap="none" strike="noStrike">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AA84F"/>
                    </a:solidFill>
                  </a:tcPr>
                </a:tc>
                <a:tc hMerge="1"/>
                <a:tc hMerge="1"/>
              </a:tr>
              <a:tr h="471300">
                <a:tc gridSpan="3">
                  <a:txBody>
                    <a:bodyPr/>
                    <a:lstStyle/>
                    <a:p>
                      <a:pPr indent="0" lvl="0" marL="0" rtl="0" algn="ctr">
                        <a:spcBef>
                          <a:spcPts val="0"/>
                        </a:spcBef>
                        <a:spcAft>
                          <a:spcPts val="0"/>
                        </a:spcAft>
                        <a:buClr>
                          <a:schemeClr val="dk1"/>
                        </a:buClr>
                        <a:buSzPts val="1100"/>
                        <a:buFont typeface="Arial"/>
                        <a:buNone/>
                      </a:pPr>
                      <a:r>
                        <a:rPr lang="en" sz="1200">
                          <a:solidFill>
                            <a:schemeClr val="dk1"/>
                          </a:solidFill>
                        </a:rPr>
                        <a:t>Use the analyze-plan-modify cycle to coach teachers in their usage of data to improve instructional practice and student learning.</a:t>
                      </a:r>
                      <a:endParaRPr sz="1200">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c hMerge="1"/>
                <a:tc hMerge="1"/>
              </a:tr>
              <a:tr h="340375">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dk1"/>
                          </a:solidFill>
                        </a:rPr>
                        <a:t>Analyzing</a:t>
                      </a:r>
                      <a:endParaRPr>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chemeClr val="dk1"/>
                      </a:solidFill>
                      <a:prstDash val="solid"/>
                      <a:round/>
                      <a:headEnd len="sm" w="sm" type="none"/>
                      <a:tailEnd len="sm" w="sm" type="none"/>
                    </a:lnB>
                    <a:solidFill>
                      <a:srgbClr val="F1C23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dk1"/>
                          </a:solidFill>
                        </a:rPr>
                        <a:t>Planning</a:t>
                      </a:r>
                      <a:endParaRPr>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chemeClr val="dk1"/>
                      </a:solidFill>
                      <a:prstDash val="solid"/>
                      <a:round/>
                      <a:headEnd len="sm" w="sm" type="none"/>
                      <a:tailEnd len="sm" w="sm" type="none"/>
                    </a:lnB>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dk1"/>
                          </a:solidFill>
                        </a:rPr>
                        <a:t>Modifying</a:t>
                      </a:r>
                      <a:endParaRPr>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chemeClr val="dk1"/>
                      </a:solidFill>
                      <a:prstDash val="solid"/>
                      <a:round/>
                      <a:headEnd len="sm" w="sm" type="none"/>
                      <a:tailEnd len="sm" w="sm" type="none"/>
                    </a:lnB>
                    <a:solidFill>
                      <a:srgbClr val="B7B7B7"/>
                    </a:solidFill>
                  </a:tcPr>
                </a:tc>
              </a:tr>
              <a:tr h="1601175">
                <a:tc>
                  <a:txBody>
                    <a:bodyPr/>
                    <a:lstStyle/>
                    <a:p>
                      <a:pPr indent="0" lvl="0" marL="0" rtl="0" algn="l">
                        <a:spcBef>
                          <a:spcPts val="0"/>
                        </a:spcBef>
                        <a:spcAft>
                          <a:spcPts val="0"/>
                        </a:spcAft>
                        <a:buNone/>
                      </a:pPr>
                      <a:r>
                        <a:rPr lang="en" sz="1200"/>
                        <a:t>I can analyze patterns and data sources to coach teachers.</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rPr lang="en" sz="1200"/>
                        <a:t>I can use trends and patterns within data sources to coach teachers to plan appropriate instruction for students.</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9CB9C"/>
                    </a:solidFill>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I can coach teachers to modify instruction to meet student needs based on the ongoing collection and analysis of data.</a:t>
                      </a:r>
                      <a:r>
                        <a:rPr lang="en" sz="1000">
                          <a:solidFill>
                            <a:schemeClr val="dk1"/>
                          </a:solidFill>
                        </a:rPr>
                        <a:t> </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i="1" sz="2630">
                        <a:solidFill>
                          <a:schemeClr val="dk1"/>
                        </a:solidFill>
                      </a:endParaRPr>
                    </a:p>
                    <a:p>
                      <a:pPr indent="0" lvl="0" marL="0" marR="0" rtl="0" algn="l">
                        <a:lnSpc>
                          <a:spcPct val="100000"/>
                        </a:lnSpc>
                        <a:spcBef>
                          <a:spcPts val="0"/>
                        </a:spcBef>
                        <a:spcAft>
                          <a:spcPts val="0"/>
                        </a:spcAft>
                        <a:buClr>
                          <a:srgbClr val="000000"/>
                        </a:buClr>
                        <a:buSzPts val="1100"/>
                        <a:buFont typeface="Arial"/>
                        <a:buNone/>
                      </a:pPr>
                      <a:r>
                        <a:rPr lang="en" sz="1200"/>
                        <a:t> </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FEFEF"/>
                    </a:solidFill>
                  </a:tcPr>
                </a:tc>
              </a:tr>
              <a:tr h="540575">
                <a:tc gridSpan="3">
                  <a:txBody>
                    <a:bodyPr/>
                    <a:lstStyle/>
                    <a:p>
                      <a:pPr indent="0" lvl="0" marL="0" rtl="0" algn="ctr">
                        <a:spcBef>
                          <a:spcPts val="0"/>
                        </a:spcBef>
                        <a:spcAft>
                          <a:spcPts val="0"/>
                        </a:spcAft>
                        <a:buNone/>
                      </a:pPr>
                      <a:r>
                        <a:rPr lang="en" sz="1600"/>
                        <a:t>Reflection</a:t>
                      </a:r>
                      <a:endParaRPr sz="16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solidFill>
                      <a:prstDash val="solid"/>
                      <a:round/>
                      <a:headEnd len="sm" w="sm" type="none"/>
                      <a:tailEnd len="sm" w="sm" type="none"/>
                    </a:lnB>
                    <a:solidFill>
                      <a:srgbClr val="A4C2F4"/>
                    </a:solidFill>
                  </a:tcPr>
                </a:tc>
                <a:tc hMerge="1"/>
                <a:tc hMerge="1"/>
              </a:tr>
            </a:tbl>
          </a:graphicData>
        </a:graphic>
      </p:graphicFrame>
      <p:sp>
        <p:nvSpPr>
          <p:cNvPr id="112" name="Google Shape;112;p18"/>
          <p:cNvSpPr txBox="1"/>
          <p:nvPr>
            <p:ph type="title"/>
          </p:nvPr>
        </p:nvSpPr>
        <p:spPr>
          <a:xfrm>
            <a:off x="98400" y="-38600"/>
            <a:ext cx="8947200" cy="572700"/>
          </a:xfrm>
          <a:prstGeom prst="rect">
            <a:avLst/>
          </a:prstGeom>
          <a:solidFill>
            <a:srgbClr val="6AA84F"/>
          </a:solidFill>
          <a:ln>
            <a:noFill/>
          </a:ln>
        </p:spPr>
        <p:txBody>
          <a:bodyPr anchorCtr="0" anchor="ctr" bIns="0" lIns="0" spcFirstLastPara="1" rIns="0" wrap="square" tIns="0">
            <a:normAutofit/>
          </a:bodyPr>
          <a:lstStyle/>
          <a:p>
            <a:pPr indent="0" lvl="0" marL="0" rtl="0" algn="ctr">
              <a:lnSpc>
                <a:spcPct val="100000"/>
              </a:lnSpc>
              <a:spcBef>
                <a:spcPts val="0"/>
              </a:spcBef>
              <a:spcAft>
                <a:spcPts val="0"/>
              </a:spcAft>
              <a:buClr>
                <a:schemeClr val="dk1"/>
              </a:buClr>
              <a:buSzPts val="990"/>
              <a:buFont typeface="Arial"/>
              <a:buNone/>
            </a:pPr>
            <a:r>
              <a:rPr lang="en" sz="2320"/>
              <a:t>Today’s </a:t>
            </a:r>
            <a:r>
              <a:rPr b="0" lang="en" sz="2320"/>
              <a:t>Learning Targets</a:t>
            </a:r>
            <a:endParaRPr sz="2320"/>
          </a:p>
        </p:txBody>
      </p:sp>
      <p:pic>
        <p:nvPicPr>
          <p:cNvPr id="113" name="Google Shape;113;p18"/>
          <p:cNvPicPr preferRelativeResize="0"/>
          <p:nvPr/>
        </p:nvPicPr>
        <p:blipFill>
          <a:blip r:embed="rId3">
            <a:alphaModFix/>
          </a:blip>
          <a:stretch>
            <a:fillRect/>
          </a:stretch>
        </p:blipFill>
        <p:spPr>
          <a:xfrm>
            <a:off x="1" y="4700244"/>
            <a:ext cx="1626177" cy="443263"/>
          </a:xfrm>
          <a:prstGeom prst="rect">
            <a:avLst/>
          </a:prstGeom>
          <a:noFill/>
          <a:ln>
            <a:noFill/>
          </a:ln>
          <a:effectLst>
            <a:outerShdw blurRad="57150" rotWithShape="0" algn="bl" dir="5400000" dist="19050">
              <a:srgbClr val="000000">
                <a:alpha val="48630"/>
              </a:srgbClr>
            </a:outerShdw>
          </a:effectLst>
        </p:spPr>
      </p:pic>
      <p:sp>
        <p:nvSpPr>
          <p:cNvPr id="114" name="Google Shape;114;p18"/>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15" name="Google Shape;115;p18"/>
          <p:cNvPicPr preferRelativeResize="0"/>
          <p:nvPr/>
        </p:nvPicPr>
        <p:blipFill>
          <a:blip r:embed="rId4">
            <a:alphaModFix/>
          </a:blip>
          <a:stretch>
            <a:fillRect/>
          </a:stretch>
        </p:blipFill>
        <p:spPr>
          <a:xfrm>
            <a:off x="5995992" y="1623887"/>
            <a:ext cx="3049607" cy="2277426"/>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82" name="Shape 382"/>
        <p:cNvGrpSpPr/>
        <p:nvPr/>
      </p:nvGrpSpPr>
      <p:grpSpPr>
        <a:xfrm>
          <a:off x="0" y="0"/>
          <a:ext cx="0" cy="0"/>
          <a:chOff x="0" y="0"/>
          <a:chExt cx="0" cy="0"/>
        </a:xfrm>
      </p:grpSpPr>
      <p:pic>
        <p:nvPicPr>
          <p:cNvPr id="383" name="Google Shape;383;p45"/>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384" name="Google Shape;384;p45"/>
          <p:cNvSpPr txBox="1"/>
          <p:nvPr/>
        </p:nvSpPr>
        <p:spPr>
          <a:xfrm>
            <a:off x="-50" y="57275"/>
            <a:ext cx="9144000" cy="625800"/>
          </a:xfrm>
          <a:prstGeom prst="rect">
            <a:avLst/>
          </a:prstGeom>
          <a:solidFill>
            <a:srgbClr val="999999"/>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Modifying</a:t>
            </a:r>
            <a:r>
              <a:rPr lang="en" sz="2688"/>
              <a:t> in the Data Coaching Cycle</a:t>
            </a:r>
            <a:endParaRPr sz="2688">
              <a:solidFill>
                <a:srgbClr val="000000"/>
              </a:solidFill>
            </a:endParaRPr>
          </a:p>
        </p:txBody>
      </p:sp>
      <p:sp>
        <p:nvSpPr>
          <p:cNvPr id="385" name="Google Shape;385;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86" name="Google Shape;386;p45"/>
          <p:cNvPicPr preferRelativeResize="0"/>
          <p:nvPr/>
        </p:nvPicPr>
        <p:blipFill>
          <a:blip r:embed="rId4">
            <a:alphaModFix/>
          </a:blip>
          <a:stretch>
            <a:fillRect/>
          </a:stretch>
        </p:blipFill>
        <p:spPr>
          <a:xfrm>
            <a:off x="1803928" y="835475"/>
            <a:ext cx="5564614" cy="4155625"/>
          </a:xfrm>
          <a:prstGeom prst="rect">
            <a:avLst/>
          </a:prstGeom>
          <a:noFill/>
          <a:ln>
            <a:noFill/>
          </a:ln>
        </p:spPr>
      </p:pic>
      <p:sp>
        <p:nvSpPr>
          <p:cNvPr id="387" name="Google Shape;387;p45"/>
          <p:cNvSpPr/>
          <p:nvPr/>
        </p:nvSpPr>
        <p:spPr>
          <a:xfrm>
            <a:off x="5645713" y="4065175"/>
            <a:ext cx="1626300" cy="839700"/>
          </a:xfrm>
          <a:prstGeom prst="rect">
            <a:avLst/>
          </a:prstGeom>
          <a:noFill/>
          <a:ln cap="flat" cmpd="sng" w="1524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1" name="Shape 391"/>
        <p:cNvGrpSpPr/>
        <p:nvPr/>
      </p:nvGrpSpPr>
      <p:grpSpPr>
        <a:xfrm>
          <a:off x="0" y="0"/>
          <a:ext cx="0" cy="0"/>
          <a:chOff x="0" y="0"/>
          <a:chExt cx="0" cy="0"/>
        </a:xfrm>
      </p:grpSpPr>
      <p:pic>
        <p:nvPicPr>
          <p:cNvPr id="392" name="Google Shape;392;p46"/>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393" name="Google Shape;393;p46"/>
          <p:cNvSpPr txBox="1"/>
          <p:nvPr/>
        </p:nvSpPr>
        <p:spPr>
          <a:xfrm>
            <a:off x="-50" y="57275"/>
            <a:ext cx="9144000" cy="625800"/>
          </a:xfrm>
          <a:prstGeom prst="rect">
            <a:avLst/>
          </a:prstGeom>
          <a:solidFill>
            <a:srgbClr val="999999"/>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Modifying in the Data Coaching Cycle</a:t>
            </a:r>
            <a:endParaRPr sz="2688">
              <a:solidFill>
                <a:srgbClr val="000000"/>
              </a:solidFill>
            </a:endParaRPr>
          </a:p>
        </p:txBody>
      </p:sp>
      <p:sp>
        <p:nvSpPr>
          <p:cNvPr id="394" name="Google Shape;394;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95" name="Google Shape;395;p46"/>
          <p:cNvPicPr preferRelativeResize="0"/>
          <p:nvPr/>
        </p:nvPicPr>
        <p:blipFill>
          <a:blip r:embed="rId4">
            <a:alphaModFix/>
          </a:blip>
          <a:stretch>
            <a:fillRect/>
          </a:stretch>
        </p:blipFill>
        <p:spPr>
          <a:xfrm>
            <a:off x="152400" y="835475"/>
            <a:ext cx="8815361" cy="367534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9" name="Shape 399"/>
        <p:cNvGrpSpPr/>
        <p:nvPr/>
      </p:nvGrpSpPr>
      <p:grpSpPr>
        <a:xfrm>
          <a:off x="0" y="0"/>
          <a:ext cx="0" cy="0"/>
          <a:chOff x="0" y="0"/>
          <a:chExt cx="0" cy="0"/>
        </a:xfrm>
      </p:grpSpPr>
      <p:sp>
        <p:nvSpPr>
          <p:cNvPr id="400" name="Google Shape;400;p47"/>
          <p:cNvSpPr txBox="1"/>
          <p:nvPr/>
        </p:nvSpPr>
        <p:spPr>
          <a:xfrm>
            <a:off x="499150" y="1980350"/>
            <a:ext cx="36738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It is:</a:t>
            </a:r>
            <a:endParaRPr/>
          </a:p>
          <a:p>
            <a:pPr indent="-317500" lvl="0" marL="457200" rtl="0" algn="l">
              <a:spcBef>
                <a:spcPts val="0"/>
              </a:spcBef>
              <a:spcAft>
                <a:spcPts val="0"/>
              </a:spcAft>
              <a:buSzPts val="1400"/>
              <a:buChar char="★"/>
            </a:pPr>
            <a:r>
              <a:rPr lang="en"/>
              <a:t>Using data </a:t>
            </a:r>
            <a:r>
              <a:rPr lang="en"/>
              <a:t>throughout</a:t>
            </a:r>
            <a:r>
              <a:rPr lang="en"/>
              <a:t> the year to inform your instruction during a lesson.</a:t>
            </a:r>
            <a:endParaRPr/>
          </a:p>
          <a:p>
            <a:pPr indent="-317500" lvl="0" marL="457200" rtl="0" algn="l">
              <a:spcBef>
                <a:spcPts val="0"/>
              </a:spcBef>
              <a:spcAft>
                <a:spcPts val="0"/>
              </a:spcAft>
              <a:buSzPts val="1400"/>
              <a:buChar char="★"/>
            </a:pPr>
            <a:r>
              <a:rPr lang="en"/>
              <a:t>Using ALL data formative and summative to adjust </a:t>
            </a:r>
            <a:r>
              <a:rPr lang="en"/>
              <a:t>instruction during the lesson</a:t>
            </a:r>
            <a:r>
              <a:rPr lang="en"/>
              <a:t> based on students needs. </a:t>
            </a:r>
            <a:endParaRPr/>
          </a:p>
          <a:p>
            <a:pPr indent="0" lvl="0" marL="457200" rtl="0" algn="l">
              <a:spcBef>
                <a:spcPts val="0"/>
              </a:spcBef>
              <a:spcAft>
                <a:spcPts val="0"/>
              </a:spcAft>
              <a:buNone/>
            </a:pPr>
            <a:r>
              <a:t/>
            </a:r>
            <a:endParaRPr/>
          </a:p>
        </p:txBody>
      </p:sp>
      <p:sp>
        <p:nvSpPr>
          <p:cNvPr id="401" name="Google Shape;401;p47"/>
          <p:cNvSpPr txBox="1"/>
          <p:nvPr/>
        </p:nvSpPr>
        <p:spPr>
          <a:xfrm>
            <a:off x="5023488" y="2411300"/>
            <a:ext cx="3582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It is </a:t>
            </a:r>
            <a:r>
              <a:rPr b="1" lang="en"/>
              <a:t>NOT</a:t>
            </a:r>
            <a:r>
              <a:rPr lang="en"/>
              <a:t>:</a:t>
            </a:r>
            <a:endParaRPr/>
          </a:p>
          <a:p>
            <a:pPr indent="-317500" lvl="0" marL="457200" rtl="0" algn="l">
              <a:spcBef>
                <a:spcPts val="0"/>
              </a:spcBef>
              <a:spcAft>
                <a:spcPts val="0"/>
              </a:spcAft>
              <a:buSzPts val="1400"/>
              <a:buChar char="★"/>
            </a:pPr>
            <a:r>
              <a:rPr lang="en"/>
              <a:t>A student learning objective</a:t>
            </a:r>
            <a:endParaRPr/>
          </a:p>
          <a:p>
            <a:pPr indent="-317500" lvl="0" marL="457200" rtl="0" algn="l">
              <a:spcBef>
                <a:spcPts val="0"/>
              </a:spcBef>
              <a:spcAft>
                <a:spcPts val="0"/>
              </a:spcAft>
              <a:buSzPts val="1400"/>
              <a:buChar char="★"/>
            </a:pPr>
            <a:r>
              <a:rPr lang="en"/>
              <a:t>Only relying on HQSD</a:t>
            </a:r>
            <a:endParaRPr/>
          </a:p>
          <a:p>
            <a:pPr indent="-317500" lvl="0" marL="457200" rtl="0" algn="l">
              <a:spcBef>
                <a:spcPts val="0"/>
              </a:spcBef>
              <a:spcAft>
                <a:spcPts val="0"/>
              </a:spcAft>
              <a:buSzPts val="1400"/>
              <a:buChar char="★"/>
            </a:pPr>
            <a:r>
              <a:rPr lang="en"/>
              <a:t>Only using data to plan a lesson </a:t>
            </a:r>
            <a:endParaRPr/>
          </a:p>
        </p:txBody>
      </p:sp>
      <p:pic>
        <p:nvPicPr>
          <p:cNvPr id="402" name="Google Shape;402;p47"/>
          <p:cNvPicPr preferRelativeResize="0"/>
          <p:nvPr/>
        </p:nvPicPr>
        <p:blipFill rotWithShape="1">
          <a:blip r:embed="rId3">
            <a:alphaModFix/>
          </a:blip>
          <a:srcRect b="0" l="0" r="56786" t="0"/>
          <a:stretch/>
        </p:blipFill>
        <p:spPr>
          <a:xfrm>
            <a:off x="1448113" y="1281155"/>
            <a:ext cx="755275" cy="755307"/>
          </a:xfrm>
          <a:prstGeom prst="rect">
            <a:avLst/>
          </a:prstGeom>
          <a:noFill/>
          <a:ln>
            <a:noFill/>
          </a:ln>
        </p:spPr>
      </p:pic>
      <p:pic>
        <p:nvPicPr>
          <p:cNvPr id="403" name="Google Shape;403;p47"/>
          <p:cNvPicPr preferRelativeResize="0"/>
          <p:nvPr/>
        </p:nvPicPr>
        <p:blipFill rotWithShape="1">
          <a:blip r:embed="rId4">
            <a:alphaModFix/>
          </a:blip>
          <a:srcRect b="0" l="61896" r="0" t="0"/>
          <a:stretch/>
        </p:blipFill>
        <p:spPr>
          <a:xfrm>
            <a:off x="6436862" y="1342363"/>
            <a:ext cx="755275" cy="856575"/>
          </a:xfrm>
          <a:prstGeom prst="rect">
            <a:avLst/>
          </a:prstGeom>
          <a:noFill/>
          <a:ln>
            <a:noFill/>
          </a:ln>
        </p:spPr>
      </p:pic>
      <p:pic>
        <p:nvPicPr>
          <p:cNvPr id="404" name="Google Shape;404;p47"/>
          <p:cNvPicPr preferRelativeResize="0"/>
          <p:nvPr/>
        </p:nvPicPr>
        <p:blipFill>
          <a:blip r:embed="rId5">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405" name="Google Shape;405;p47"/>
          <p:cNvSpPr txBox="1"/>
          <p:nvPr/>
        </p:nvSpPr>
        <p:spPr>
          <a:xfrm>
            <a:off x="-50" y="57275"/>
            <a:ext cx="9144000" cy="625800"/>
          </a:xfrm>
          <a:prstGeom prst="rect">
            <a:avLst/>
          </a:prstGeom>
          <a:solidFill>
            <a:srgbClr val="999999"/>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What is modifying based on data?</a:t>
            </a:r>
            <a:endParaRPr sz="2688">
              <a:solidFill>
                <a:srgbClr val="000000"/>
              </a:solidFill>
            </a:endParaRPr>
          </a:p>
        </p:txBody>
      </p:sp>
      <p:sp>
        <p:nvSpPr>
          <p:cNvPr id="406" name="Google Shape;406;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10" name="Shape 410"/>
        <p:cNvGrpSpPr/>
        <p:nvPr/>
      </p:nvGrpSpPr>
      <p:grpSpPr>
        <a:xfrm>
          <a:off x="0" y="0"/>
          <a:ext cx="0" cy="0"/>
          <a:chOff x="0" y="0"/>
          <a:chExt cx="0" cy="0"/>
        </a:xfrm>
      </p:grpSpPr>
      <p:sp>
        <p:nvSpPr>
          <p:cNvPr id="411" name="Google Shape;411;p48"/>
          <p:cNvSpPr txBox="1"/>
          <p:nvPr/>
        </p:nvSpPr>
        <p:spPr>
          <a:xfrm>
            <a:off x="-50" y="57275"/>
            <a:ext cx="9144000" cy="625800"/>
          </a:xfrm>
          <a:prstGeom prst="rect">
            <a:avLst/>
          </a:prstGeom>
          <a:solidFill>
            <a:srgbClr val="9E9E9E"/>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Modifying Instruction: </a:t>
            </a:r>
            <a:endParaRPr sz="2688">
              <a:solidFill>
                <a:srgbClr val="000000"/>
              </a:solidFill>
            </a:endParaRPr>
          </a:p>
        </p:txBody>
      </p:sp>
      <p:sp>
        <p:nvSpPr>
          <p:cNvPr id="412" name="Google Shape;412;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13" name="Google Shape;413;p48"/>
          <p:cNvPicPr preferRelativeResize="0"/>
          <p:nvPr/>
        </p:nvPicPr>
        <p:blipFill>
          <a:blip r:embed="rId3">
            <a:alphaModFix/>
          </a:blip>
          <a:stretch>
            <a:fillRect/>
          </a:stretch>
        </p:blipFill>
        <p:spPr>
          <a:xfrm>
            <a:off x="152400" y="1597475"/>
            <a:ext cx="8839200" cy="3255181"/>
          </a:xfrm>
          <a:prstGeom prst="rect">
            <a:avLst/>
          </a:prstGeom>
          <a:noFill/>
          <a:ln>
            <a:noFill/>
          </a:ln>
        </p:spPr>
      </p:pic>
      <p:pic>
        <p:nvPicPr>
          <p:cNvPr id="414" name="Google Shape;414;p48"/>
          <p:cNvPicPr preferRelativeResize="0"/>
          <p:nvPr/>
        </p:nvPicPr>
        <p:blipFill rotWithShape="1">
          <a:blip r:embed="rId4">
            <a:alphaModFix/>
          </a:blip>
          <a:srcRect b="0" l="0" r="0" t="0"/>
          <a:stretch/>
        </p:blipFill>
        <p:spPr>
          <a:xfrm>
            <a:off x="100275" y="781350"/>
            <a:ext cx="8920876" cy="859100"/>
          </a:xfrm>
          <a:prstGeom prst="rect">
            <a:avLst/>
          </a:prstGeom>
          <a:noFill/>
          <a:ln>
            <a:noFill/>
          </a:ln>
        </p:spPr>
      </p:pic>
      <p:pic>
        <p:nvPicPr>
          <p:cNvPr id="415" name="Google Shape;415;p48"/>
          <p:cNvPicPr preferRelativeResize="0"/>
          <p:nvPr/>
        </p:nvPicPr>
        <p:blipFill>
          <a:blip r:embed="rId5">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19" name="Shape 419"/>
        <p:cNvGrpSpPr/>
        <p:nvPr/>
      </p:nvGrpSpPr>
      <p:grpSpPr>
        <a:xfrm>
          <a:off x="0" y="0"/>
          <a:ext cx="0" cy="0"/>
          <a:chOff x="0" y="0"/>
          <a:chExt cx="0" cy="0"/>
        </a:xfrm>
      </p:grpSpPr>
      <p:pic>
        <p:nvPicPr>
          <p:cNvPr id="420" name="Google Shape;420;p49"/>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421" name="Google Shape;421;p49"/>
          <p:cNvSpPr txBox="1"/>
          <p:nvPr/>
        </p:nvSpPr>
        <p:spPr>
          <a:xfrm>
            <a:off x="-50" y="57275"/>
            <a:ext cx="9144000" cy="625800"/>
          </a:xfrm>
          <a:prstGeom prst="rect">
            <a:avLst/>
          </a:prstGeom>
          <a:solidFill>
            <a:srgbClr val="9E9E9E"/>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Modifying Instruction: </a:t>
            </a:r>
            <a:endParaRPr sz="2688">
              <a:solidFill>
                <a:srgbClr val="000000"/>
              </a:solidFill>
            </a:endParaRPr>
          </a:p>
        </p:txBody>
      </p:sp>
      <p:sp>
        <p:nvSpPr>
          <p:cNvPr id="422" name="Google Shape;422;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23" name="Google Shape;423;p49"/>
          <p:cNvPicPr preferRelativeResize="0"/>
          <p:nvPr/>
        </p:nvPicPr>
        <p:blipFill>
          <a:blip r:embed="rId4">
            <a:alphaModFix/>
          </a:blip>
          <a:stretch>
            <a:fillRect/>
          </a:stretch>
        </p:blipFill>
        <p:spPr>
          <a:xfrm>
            <a:off x="2261128" y="759275"/>
            <a:ext cx="6516130" cy="3891825"/>
          </a:xfrm>
          <a:prstGeom prst="rect">
            <a:avLst/>
          </a:prstGeom>
          <a:noFill/>
          <a:ln>
            <a:noFill/>
          </a:ln>
        </p:spPr>
      </p:pic>
      <p:sp>
        <p:nvSpPr>
          <p:cNvPr id="424" name="Google Shape;424;p49"/>
          <p:cNvSpPr txBox="1"/>
          <p:nvPr/>
        </p:nvSpPr>
        <p:spPr>
          <a:xfrm>
            <a:off x="250650" y="922425"/>
            <a:ext cx="18048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This </a:t>
            </a:r>
            <a:r>
              <a:rPr lang="en"/>
              <a:t>requires</a:t>
            </a:r>
            <a:r>
              <a:rPr lang="en"/>
              <a:t> students to: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Know cell structure and function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also </a:t>
            </a:r>
            <a:r>
              <a:rPr lang="en"/>
              <a:t>requires</a:t>
            </a:r>
            <a:r>
              <a:rPr lang="en"/>
              <a:t> student to analyze what a change in cellular structure might imply, an analysis of how structure informs function.</a:t>
            </a:r>
            <a:r>
              <a:rPr lang="en"/>
              <a: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28" name="Shape 428"/>
        <p:cNvGrpSpPr/>
        <p:nvPr/>
      </p:nvGrpSpPr>
      <p:grpSpPr>
        <a:xfrm>
          <a:off x="0" y="0"/>
          <a:ext cx="0" cy="0"/>
          <a:chOff x="0" y="0"/>
          <a:chExt cx="0" cy="0"/>
        </a:xfrm>
      </p:grpSpPr>
      <p:pic>
        <p:nvPicPr>
          <p:cNvPr id="429" name="Google Shape;429;p50"/>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430" name="Google Shape;430;p50"/>
          <p:cNvSpPr txBox="1"/>
          <p:nvPr/>
        </p:nvSpPr>
        <p:spPr>
          <a:xfrm>
            <a:off x="-50" y="57275"/>
            <a:ext cx="9144000" cy="625800"/>
          </a:xfrm>
          <a:prstGeom prst="rect">
            <a:avLst/>
          </a:prstGeom>
          <a:solidFill>
            <a:srgbClr val="9E9E9E"/>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 sz="2688"/>
              <a:t>Modifying Instruction: </a:t>
            </a:r>
            <a:endParaRPr sz="2688">
              <a:solidFill>
                <a:srgbClr val="000000"/>
              </a:solidFill>
            </a:endParaRPr>
          </a:p>
        </p:txBody>
      </p:sp>
      <p:sp>
        <p:nvSpPr>
          <p:cNvPr id="431" name="Google Shape;431;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32" name="Google Shape;432;p50"/>
          <p:cNvSpPr txBox="1"/>
          <p:nvPr/>
        </p:nvSpPr>
        <p:spPr>
          <a:xfrm>
            <a:off x="501325" y="838175"/>
            <a:ext cx="52107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Next, after examining the item analysis data, sample test questions, and current lesson plans with learning targets and success criteria that aligned to this standard, the teacher determined that he was not scaffolding higher levels of cognition.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 could not merely ask students to </a:t>
            </a:r>
            <a:r>
              <a:rPr b="1" i="1" lang="en"/>
              <a:t>recall and compare</a:t>
            </a:r>
            <a:r>
              <a:rPr lang="en"/>
              <a:t> cell structure and function.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 had to help students </a:t>
            </a:r>
            <a:r>
              <a:rPr b="1" i="1" lang="en"/>
              <a:t>analyze</a:t>
            </a:r>
            <a:r>
              <a:rPr lang="en"/>
              <a:t> their importance. He will need to provide scaffolds that help students determine what might happen when cellular structures vary (are present or not) and how that impacts the function within a variety of authentic tasks.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After additional item analysis, he found this to be the case for other standards as well. </a:t>
            </a:r>
            <a:r>
              <a:rPr lang="en"/>
              <a:t> </a:t>
            </a:r>
            <a:endParaRPr/>
          </a:p>
        </p:txBody>
      </p:sp>
      <p:pic>
        <p:nvPicPr>
          <p:cNvPr id="433" name="Google Shape;433;p50"/>
          <p:cNvPicPr preferRelativeResize="0"/>
          <p:nvPr/>
        </p:nvPicPr>
        <p:blipFill>
          <a:blip r:embed="rId4">
            <a:alphaModFix/>
          </a:blip>
          <a:stretch>
            <a:fillRect/>
          </a:stretch>
        </p:blipFill>
        <p:spPr>
          <a:xfrm>
            <a:off x="6032024" y="111538"/>
            <a:ext cx="1959850" cy="48368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2"/>
        </a:solidFill>
      </p:bgPr>
    </p:bg>
    <p:spTree>
      <p:nvGrpSpPr>
        <p:cNvPr id="437" name="Shape 437"/>
        <p:cNvGrpSpPr/>
        <p:nvPr/>
      </p:nvGrpSpPr>
      <p:grpSpPr>
        <a:xfrm>
          <a:off x="0" y="0"/>
          <a:ext cx="0" cy="0"/>
          <a:chOff x="0" y="0"/>
          <a:chExt cx="0" cy="0"/>
        </a:xfrm>
      </p:grpSpPr>
      <p:pic>
        <p:nvPicPr>
          <p:cNvPr id="438" name="Google Shape;438;p51"/>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439" name="Google Shape;439;p51"/>
          <p:cNvSpPr txBox="1"/>
          <p:nvPr/>
        </p:nvSpPr>
        <p:spPr>
          <a:xfrm>
            <a:off x="-50" y="57275"/>
            <a:ext cx="9144000" cy="625800"/>
          </a:xfrm>
          <a:prstGeom prst="rect">
            <a:avLst/>
          </a:prstGeom>
          <a:solidFill>
            <a:srgbClr val="9E9E9E"/>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Modifying Instruction: </a:t>
            </a:r>
            <a:endParaRPr sz="2688">
              <a:solidFill>
                <a:srgbClr val="000000"/>
              </a:solidFill>
            </a:endParaRPr>
          </a:p>
        </p:txBody>
      </p:sp>
      <p:sp>
        <p:nvSpPr>
          <p:cNvPr id="440" name="Google Shape;440;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41" name="Google Shape;441;p51"/>
          <p:cNvSpPr txBox="1"/>
          <p:nvPr/>
        </p:nvSpPr>
        <p:spPr>
          <a:xfrm>
            <a:off x="330850" y="972550"/>
            <a:ext cx="23763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 teacher decided to review:  </a:t>
            </a:r>
            <a:endParaRPr/>
          </a:p>
          <a:p>
            <a:pPr indent="-317500" lvl="0" marL="457200" rtl="0" algn="l">
              <a:spcBef>
                <a:spcPts val="0"/>
              </a:spcBef>
              <a:spcAft>
                <a:spcPts val="0"/>
              </a:spcAft>
              <a:buSzPts val="1400"/>
              <a:buAutoNum type="arabicParenR"/>
            </a:pPr>
            <a:r>
              <a:rPr lang="en"/>
              <a:t>the Visions into Practice, Classroom examples from the Ohio Learning Standards and Model Curriculum </a:t>
            </a:r>
            <a:endParaRPr/>
          </a:p>
          <a:p>
            <a:pPr indent="-317500" lvl="0" marL="457200" rtl="0" algn="l">
              <a:spcBef>
                <a:spcPts val="0"/>
              </a:spcBef>
              <a:spcAft>
                <a:spcPts val="0"/>
              </a:spcAft>
              <a:buSzPts val="1400"/>
              <a:buAutoNum type="arabicParenR"/>
            </a:pPr>
            <a:r>
              <a:rPr lang="en"/>
              <a:t>as well as Hess’ Cognitive Rigor </a:t>
            </a:r>
            <a:r>
              <a:rPr lang="en"/>
              <a:t>Matrices,</a:t>
            </a:r>
            <a:r>
              <a:rPr lang="en"/>
              <a:t> and </a:t>
            </a:r>
            <a:endParaRPr/>
          </a:p>
          <a:p>
            <a:pPr indent="-317500" lvl="0" marL="457200" rtl="0" algn="l">
              <a:spcBef>
                <a:spcPts val="0"/>
              </a:spcBef>
              <a:spcAft>
                <a:spcPts val="0"/>
              </a:spcAft>
              <a:buSzPts val="1400"/>
              <a:buAutoNum type="arabicParenR"/>
            </a:pPr>
            <a:r>
              <a:rPr lang="en"/>
              <a:t>Performance</a:t>
            </a:r>
            <a:r>
              <a:rPr lang="en"/>
              <a:t> Level Descriptors for Biology </a:t>
            </a:r>
            <a:endParaRPr/>
          </a:p>
          <a:p>
            <a:pPr indent="0" lvl="0" marL="0" rtl="0" algn="l">
              <a:spcBef>
                <a:spcPts val="0"/>
              </a:spcBef>
              <a:spcAft>
                <a:spcPts val="0"/>
              </a:spcAft>
              <a:buNone/>
            </a:pPr>
            <a:r>
              <a:rPr lang="en"/>
              <a:t>to help inform instructional adjustments. </a:t>
            </a:r>
            <a:endParaRPr/>
          </a:p>
        </p:txBody>
      </p:sp>
      <p:pic>
        <p:nvPicPr>
          <p:cNvPr id="442" name="Google Shape;442;p51"/>
          <p:cNvPicPr preferRelativeResize="0"/>
          <p:nvPr/>
        </p:nvPicPr>
        <p:blipFill>
          <a:blip r:embed="rId4">
            <a:alphaModFix/>
          </a:blip>
          <a:stretch>
            <a:fillRect/>
          </a:stretch>
        </p:blipFill>
        <p:spPr>
          <a:xfrm>
            <a:off x="3499557" y="843225"/>
            <a:ext cx="5262618" cy="2109024"/>
          </a:xfrm>
          <a:prstGeom prst="rect">
            <a:avLst/>
          </a:prstGeom>
          <a:noFill/>
          <a:ln>
            <a:noFill/>
          </a:ln>
        </p:spPr>
      </p:pic>
      <p:pic>
        <p:nvPicPr>
          <p:cNvPr id="443" name="Google Shape;443;p51"/>
          <p:cNvPicPr preferRelativeResize="0"/>
          <p:nvPr/>
        </p:nvPicPr>
        <p:blipFill>
          <a:blip r:embed="rId5">
            <a:alphaModFix/>
          </a:blip>
          <a:stretch>
            <a:fillRect/>
          </a:stretch>
        </p:blipFill>
        <p:spPr>
          <a:xfrm>
            <a:off x="2793400" y="2571750"/>
            <a:ext cx="3069450" cy="2381800"/>
          </a:xfrm>
          <a:prstGeom prst="rect">
            <a:avLst/>
          </a:prstGeom>
          <a:noFill/>
          <a:ln>
            <a:noFill/>
          </a:ln>
        </p:spPr>
      </p:pic>
      <p:pic>
        <p:nvPicPr>
          <p:cNvPr id="444" name="Google Shape;444;p51"/>
          <p:cNvPicPr preferRelativeResize="0"/>
          <p:nvPr/>
        </p:nvPicPr>
        <p:blipFill>
          <a:blip r:embed="rId6">
            <a:alphaModFix/>
          </a:blip>
          <a:stretch>
            <a:fillRect/>
          </a:stretch>
        </p:blipFill>
        <p:spPr>
          <a:xfrm>
            <a:off x="6035050" y="1499550"/>
            <a:ext cx="2868710" cy="30703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1000"/>
                                        <p:tgtEl>
                                          <p:spTgt spid="4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1000"/>
                                        <p:tgtEl>
                                          <p:spTgt spid="4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1000"/>
                                        <p:tgtEl>
                                          <p:spTgt spid="4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2"/>
        </a:solidFill>
      </p:bgPr>
    </p:bg>
    <p:spTree>
      <p:nvGrpSpPr>
        <p:cNvPr id="448" name="Shape 448"/>
        <p:cNvGrpSpPr/>
        <p:nvPr/>
      </p:nvGrpSpPr>
      <p:grpSpPr>
        <a:xfrm>
          <a:off x="0" y="0"/>
          <a:ext cx="0" cy="0"/>
          <a:chOff x="0" y="0"/>
          <a:chExt cx="0" cy="0"/>
        </a:xfrm>
      </p:grpSpPr>
      <p:pic>
        <p:nvPicPr>
          <p:cNvPr id="449" name="Google Shape;449;p52"/>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450" name="Google Shape;450;p52"/>
          <p:cNvSpPr txBox="1"/>
          <p:nvPr/>
        </p:nvSpPr>
        <p:spPr>
          <a:xfrm>
            <a:off x="-50" y="57275"/>
            <a:ext cx="9144000" cy="625800"/>
          </a:xfrm>
          <a:prstGeom prst="rect">
            <a:avLst/>
          </a:prstGeom>
          <a:solidFill>
            <a:srgbClr val="9E9E9E"/>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Modifying Instruction: </a:t>
            </a:r>
            <a:endParaRPr sz="2688">
              <a:solidFill>
                <a:srgbClr val="000000"/>
              </a:solidFill>
            </a:endParaRPr>
          </a:p>
        </p:txBody>
      </p:sp>
      <p:sp>
        <p:nvSpPr>
          <p:cNvPr id="451" name="Google Shape;451;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52" name="Google Shape;452;p52"/>
          <p:cNvSpPr txBox="1"/>
          <p:nvPr/>
        </p:nvSpPr>
        <p:spPr>
          <a:xfrm>
            <a:off x="72100" y="851275"/>
            <a:ext cx="185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53" name="Google Shape;453;p52"/>
          <p:cNvSpPr txBox="1"/>
          <p:nvPr/>
        </p:nvSpPr>
        <p:spPr>
          <a:xfrm>
            <a:off x="332500" y="754750"/>
            <a:ext cx="8478900" cy="19086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SzPts val="1400"/>
              <a:buChar char="●"/>
            </a:pPr>
            <a:r>
              <a:rPr lang="en"/>
              <a:t>Examine the Restart Readiness data from an 8th grade Science teacher.</a:t>
            </a:r>
            <a:endParaRPr/>
          </a:p>
          <a:p>
            <a:pPr indent="-317500" lvl="1" marL="914400" rtl="0" algn="l">
              <a:lnSpc>
                <a:spcPct val="150000"/>
              </a:lnSpc>
              <a:spcBef>
                <a:spcPts val="0"/>
              </a:spcBef>
              <a:spcAft>
                <a:spcPts val="0"/>
              </a:spcAft>
              <a:buSzPts val="1400"/>
              <a:buChar char="○"/>
            </a:pPr>
            <a:r>
              <a:rPr lang="en"/>
              <a:t>What questions would you ask the educator around this data? </a:t>
            </a:r>
            <a:endParaRPr/>
          </a:p>
          <a:p>
            <a:pPr indent="-317500" lvl="1" marL="914400" rtl="0" algn="l">
              <a:lnSpc>
                <a:spcPct val="150000"/>
              </a:lnSpc>
              <a:spcBef>
                <a:spcPts val="0"/>
              </a:spcBef>
              <a:spcAft>
                <a:spcPts val="0"/>
              </a:spcAft>
              <a:buSzPts val="1400"/>
              <a:buChar char="○"/>
            </a:pPr>
            <a:r>
              <a:rPr lang="en"/>
              <a:t>As the coach - how would you ask the teacher how they modified </a:t>
            </a:r>
            <a:r>
              <a:rPr lang="en"/>
              <a:t>their instruction based on the data?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454" name="Google Shape;454;p52">
            <a:hlinkClick r:id="rId4"/>
          </p:cNvPr>
          <p:cNvPicPr preferRelativeResize="0"/>
          <p:nvPr/>
        </p:nvPicPr>
        <p:blipFill>
          <a:blip r:embed="rId5">
            <a:alphaModFix/>
          </a:blip>
          <a:stretch>
            <a:fillRect/>
          </a:stretch>
        </p:blipFill>
        <p:spPr>
          <a:xfrm>
            <a:off x="819750" y="2223950"/>
            <a:ext cx="7504500" cy="21804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2"/>
        </a:solidFill>
      </p:bgPr>
    </p:bg>
    <p:spTree>
      <p:nvGrpSpPr>
        <p:cNvPr id="458" name="Shape 458"/>
        <p:cNvGrpSpPr/>
        <p:nvPr/>
      </p:nvGrpSpPr>
      <p:grpSpPr>
        <a:xfrm>
          <a:off x="0" y="0"/>
          <a:ext cx="0" cy="0"/>
          <a:chOff x="0" y="0"/>
          <a:chExt cx="0" cy="0"/>
        </a:xfrm>
      </p:grpSpPr>
      <p:pic>
        <p:nvPicPr>
          <p:cNvPr id="459" name="Google Shape;459;p53"/>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460" name="Google Shape;460;p53"/>
          <p:cNvSpPr txBox="1"/>
          <p:nvPr/>
        </p:nvSpPr>
        <p:spPr>
          <a:xfrm>
            <a:off x="-50" y="57275"/>
            <a:ext cx="9144000" cy="625800"/>
          </a:xfrm>
          <a:prstGeom prst="rect">
            <a:avLst/>
          </a:prstGeom>
          <a:solidFill>
            <a:srgbClr val="9E9E9E"/>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Modifying Instruction: </a:t>
            </a:r>
            <a:endParaRPr sz="2688">
              <a:solidFill>
                <a:srgbClr val="000000"/>
              </a:solidFill>
            </a:endParaRPr>
          </a:p>
        </p:txBody>
      </p:sp>
      <p:sp>
        <p:nvSpPr>
          <p:cNvPr id="461" name="Google Shape;461;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62" name="Google Shape;462;p53"/>
          <p:cNvSpPr txBox="1"/>
          <p:nvPr/>
        </p:nvSpPr>
        <p:spPr>
          <a:xfrm>
            <a:off x="72100" y="851275"/>
            <a:ext cx="185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63" name="Google Shape;463;p53"/>
          <p:cNvSpPr txBox="1"/>
          <p:nvPr/>
        </p:nvSpPr>
        <p:spPr>
          <a:xfrm>
            <a:off x="319475" y="967050"/>
            <a:ext cx="6336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464" name="Google Shape;464;p53"/>
          <p:cNvPicPr preferRelativeResize="0"/>
          <p:nvPr/>
        </p:nvPicPr>
        <p:blipFill>
          <a:blip r:embed="rId4">
            <a:alphaModFix/>
          </a:blip>
          <a:stretch>
            <a:fillRect/>
          </a:stretch>
        </p:blipFill>
        <p:spPr>
          <a:xfrm>
            <a:off x="64650" y="758668"/>
            <a:ext cx="1867375" cy="2568018"/>
          </a:xfrm>
          <a:prstGeom prst="rect">
            <a:avLst/>
          </a:prstGeom>
          <a:noFill/>
          <a:ln>
            <a:noFill/>
          </a:ln>
        </p:spPr>
      </p:pic>
      <p:pic>
        <p:nvPicPr>
          <p:cNvPr id="465" name="Google Shape;465;p53"/>
          <p:cNvPicPr preferRelativeResize="0"/>
          <p:nvPr/>
        </p:nvPicPr>
        <p:blipFill>
          <a:blip r:embed="rId5">
            <a:alphaModFix/>
          </a:blip>
          <a:stretch>
            <a:fillRect/>
          </a:stretch>
        </p:blipFill>
        <p:spPr>
          <a:xfrm>
            <a:off x="1988665" y="758663"/>
            <a:ext cx="1922436" cy="2568025"/>
          </a:xfrm>
          <a:prstGeom prst="rect">
            <a:avLst/>
          </a:prstGeom>
          <a:noFill/>
          <a:ln>
            <a:noFill/>
          </a:ln>
        </p:spPr>
      </p:pic>
      <p:pic>
        <p:nvPicPr>
          <p:cNvPr id="466" name="Google Shape;466;p53"/>
          <p:cNvPicPr preferRelativeResize="0"/>
          <p:nvPr/>
        </p:nvPicPr>
        <p:blipFill>
          <a:blip r:embed="rId6">
            <a:alphaModFix/>
          </a:blip>
          <a:stretch>
            <a:fillRect/>
          </a:stretch>
        </p:blipFill>
        <p:spPr>
          <a:xfrm>
            <a:off x="4023440" y="758662"/>
            <a:ext cx="1758609" cy="2568025"/>
          </a:xfrm>
          <a:prstGeom prst="rect">
            <a:avLst/>
          </a:prstGeom>
          <a:noFill/>
          <a:ln>
            <a:noFill/>
          </a:ln>
        </p:spPr>
      </p:pic>
      <p:pic>
        <p:nvPicPr>
          <p:cNvPr id="467" name="Google Shape;467;p53"/>
          <p:cNvPicPr preferRelativeResize="0"/>
          <p:nvPr/>
        </p:nvPicPr>
        <p:blipFill>
          <a:blip r:embed="rId7">
            <a:alphaModFix/>
          </a:blip>
          <a:stretch>
            <a:fillRect/>
          </a:stretch>
        </p:blipFill>
        <p:spPr>
          <a:xfrm>
            <a:off x="2139650" y="3451376"/>
            <a:ext cx="1731256" cy="1618300"/>
          </a:xfrm>
          <a:prstGeom prst="rect">
            <a:avLst/>
          </a:prstGeom>
          <a:noFill/>
          <a:ln>
            <a:noFill/>
          </a:ln>
        </p:spPr>
      </p:pic>
      <p:pic>
        <p:nvPicPr>
          <p:cNvPr id="468" name="Google Shape;468;p53"/>
          <p:cNvPicPr preferRelativeResize="0"/>
          <p:nvPr/>
        </p:nvPicPr>
        <p:blipFill>
          <a:blip r:embed="rId8">
            <a:alphaModFix/>
          </a:blip>
          <a:stretch>
            <a:fillRect/>
          </a:stretch>
        </p:blipFill>
        <p:spPr>
          <a:xfrm>
            <a:off x="4089662" y="3477936"/>
            <a:ext cx="1626174" cy="1565215"/>
          </a:xfrm>
          <a:prstGeom prst="rect">
            <a:avLst/>
          </a:prstGeom>
          <a:noFill/>
          <a:ln>
            <a:noFill/>
          </a:ln>
        </p:spPr>
      </p:pic>
      <p:pic>
        <p:nvPicPr>
          <p:cNvPr id="469" name="Google Shape;469;p53"/>
          <p:cNvPicPr preferRelativeResize="0"/>
          <p:nvPr/>
        </p:nvPicPr>
        <p:blipFill>
          <a:blip r:embed="rId9">
            <a:alphaModFix/>
          </a:blip>
          <a:stretch>
            <a:fillRect/>
          </a:stretch>
        </p:blipFill>
        <p:spPr>
          <a:xfrm>
            <a:off x="172200" y="3451375"/>
            <a:ext cx="1437010" cy="1667400"/>
          </a:xfrm>
          <a:prstGeom prst="rect">
            <a:avLst/>
          </a:prstGeom>
          <a:noFill/>
          <a:ln>
            <a:noFill/>
          </a:ln>
        </p:spPr>
      </p:pic>
      <p:sp>
        <p:nvSpPr>
          <p:cNvPr id="470" name="Google Shape;470;p53"/>
          <p:cNvSpPr txBox="1"/>
          <p:nvPr/>
        </p:nvSpPr>
        <p:spPr>
          <a:xfrm>
            <a:off x="6550050" y="1748575"/>
            <a:ext cx="1922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u="sng">
                <a:solidFill>
                  <a:schemeClr val="hlink"/>
                </a:solidFill>
                <a:hlinkClick r:id="rId10"/>
              </a:rPr>
              <a:t>Restart Readiness Data 8th grade Science - Physical Science section</a:t>
            </a:r>
            <a:endParaRPr sz="19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74" name="Shape 474"/>
        <p:cNvGrpSpPr/>
        <p:nvPr/>
      </p:nvGrpSpPr>
      <p:grpSpPr>
        <a:xfrm>
          <a:off x="0" y="0"/>
          <a:ext cx="0" cy="0"/>
          <a:chOff x="0" y="0"/>
          <a:chExt cx="0" cy="0"/>
        </a:xfrm>
      </p:grpSpPr>
      <p:pic>
        <p:nvPicPr>
          <p:cNvPr id="475" name="Google Shape;475;p54"/>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476" name="Google Shape;476;p54"/>
          <p:cNvSpPr txBox="1"/>
          <p:nvPr/>
        </p:nvSpPr>
        <p:spPr>
          <a:xfrm>
            <a:off x="-50" y="57275"/>
            <a:ext cx="9144000" cy="625800"/>
          </a:xfrm>
          <a:prstGeom prst="rect">
            <a:avLst/>
          </a:prstGeom>
          <a:solidFill>
            <a:srgbClr val="9E9E9E"/>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Summary of Mrs. Osman’s Data </a:t>
            </a:r>
            <a:endParaRPr sz="2688">
              <a:solidFill>
                <a:srgbClr val="000000"/>
              </a:solidFill>
            </a:endParaRPr>
          </a:p>
        </p:txBody>
      </p:sp>
      <p:sp>
        <p:nvSpPr>
          <p:cNvPr id="477" name="Google Shape;477;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78" name="Google Shape;478;p54"/>
          <p:cNvSpPr txBox="1"/>
          <p:nvPr/>
        </p:nvSpPr>
        <p:spPr>
          <a:xfrm>
            <a:off x="72100" y="851275"/>
            <a:ext cx="185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79" name="Google Shape;479;p54"/>
          <p:cNvSpPr txBox="1"/>
          <p:nvPr/>
        </p:nvSpPr>
        <p:spPr>
          <a:xfrm>
            <a:off x="7038425" y="1343325"/>
            <a:ext cx="1922400" cy="193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u="sng">
                <a:solidFill>
                  <a:schemeClr val="hlink"/>
                </a:solidFill>
                <a:hlinkClick r:id="rId4"/>
              </a:rPr>
              <a:t>Restart Readiness Data 8th grade Science - Physical Science section</a:t>
            </a:r>
            <a:endParaRPr sz="1900"/>
          </a:p>
        </p:txBody>
      </p:sp>
      <p:sp>
        <p:nvSpPr>
          <p:cNvPr id="480" name="Google Shape;480;p54"/>
          <p:cNvSpPr txBox="1"/>
          <p:nvPr/>
        </p:nvSpPr>
        <p:spPr>
          <a:xfrm>
            <a:off x="111000" y="911325"/>
            <a:ext cx="7076400" cy="38070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chemeClr val="dk2"/>
              </a:buClr>
              <a:buSzPts val="2300"/>
              <a:buChar char="●"/>
            </a:pPr>
            <a:r>
              <a:rPr lang="en" sz="1600">
                <a:solidFill>
                  <a:schemeClr val="dk1"/>
                </a:solidFill>
              </a:rPr>
              <a:t>Strengths: </a:t>
            </a:r>
            <a:endParaRPr sz="1600">
              <a:solidFill>
                <a:schemeClr val="dk1"/>
              </a:solidFill>
            </a:endParaRPr>
          </a:p>
          <a:p>
            <a:pPr indent="-349250" lvl="1" marL="914400" rtl="0" algn="l">
              <a:spcBef>
                <a:spcPts val="0"/>
              </a:spcBef>
              <a:spcAft>
                <a:spcPts val="0"/>
              </a:spcAft>
              <a:buClr>
                <a:schemeClr val="dk2"/>
              </a:buClr>
              <a:buSzPts val="1900"/>
              <a:buChar char="○"/>
            </a:pPr>
            <a:r>
              <a:rPr lang="en" sz="1600">
                <a:solidFill>
                  <a:schemeClr val="dk1"/>
                </a:solidFill>
              </a:rPr>
              <a:t>Standard Areas:</a:t>
            </a:r>
            <a:endParaRPr sz="1600">
              <a:solidFill>
                <a:schemeClr val="dk1"/>
              </a:solidFill>
            </a:endParaRPr>
          </a:p>
          <a:p>
            <a:pPr indent="-349250" lvl="2" marL="1371600" rtl="0" algn="l">
              <a:spcBef>
                <a:spcPts val="0"/>
              </a:spcBef>
              <a:spcAft>
                <a:spcPts val="0"/>
              </a:spcAft>
              <a:buClr>
                <a:schemeClr val="dk2"/>
              </a:buClr>
              <a:buSzPts val="1900"/>
              <a:buChar char="■"/>
            </a:pPr>
            <a:r>
              <a:rPr lang="en" sz="1600">
                <a:solidFill>
                  <a:schemeClr val="dk1"/>
                </a:solidFill>
              </a:rPr>
              <a:t>Physical</a:t>
            </a:r>
            <a:r>
              <a:rPr lang="en" sz="1600">
                <a:solidFill>
                  <a:schemeClr val="dk1"/>
                </a:solidFill>
              </a:rPr>
              <a:t> Science </a:t>
            </a:r>
            <a:endParaRPr sz="1600">
              <a:solidFill>
                <a:schemeClr val="dk1"/>
              </a:solidFill>
            </a:endParaRPr>
          </a:p>
          <a:p>
            <a:pPr indent="-374650" lvl="0" marL="457200" rtl="0" algn="l">
              <a:spcBef>
                <a:spcPts val="1000"/>
              </a:spcBef>
              <a:spcAft>
                <a:spcPts val="0"/>
              </a:spcAft>
              <a:buClr>
                <a:schemeClr val="dk2"/>
              </a:buClr>
              <a:buSzPts val="2300"/>
              <a:buChar char="●"/>
            </a:pPr>
            <a:r>
              <a:rPr lang="en" sz="1600">
                <a:solidFill>
                  <a:schemeClr val="dk1"/>
                </a:solidFill>
              </a:rPr>
              <a:t>Areas for Growth: </a:t>
            </a:r>
            <a:endParaRPr sz="1600">
              <a:solidFill>
                <a:schemeClr val="dk1"/>
              </a:solidFill>
            </a:endParaRPr>
          </a:p>
          <a:p>
            <a:pPr indent="-349250" lvl="1" marL="914400" rtl="0" algn="l">
              <a:spcBef>
                <a:spcPts val="0"/>
              </a:spcBef>
              <a:spcAft>
                <a:spcPts val="0"/>
              </a:spcAft>
              <a:buClr>
                <a:schemeClr val="dk2"/>
              </a:buClr>
              <a:buSzPts val="1900"/>
              <a:buChar char="○"/>
            </a:pPr>
            <a:r>
              <a:rPr lang="en" sz="1600">
                <a:solidFill>
                  <a:schemeClr val="dk1"/>
                </a:solidFill>
              </a:rPr>
              <a:t>Standards</a:t>
            </a:r>
            <a:endParaRPr sz="1600">
              <a:solidFill>
                <a:schemeClr val="dk1"/>
              </a:solidFill>
            </a:endParaRPr>
          </a:p>
          <a:p>
            <a:pPr indent="-349250" lvl="2" marL="1371600" rtl="0" algn="l">
              <a:spcBef>
                <a:spcPts val="0"/>
              </a:spcBef>
              <a:spcAft>
                <a:spcPts val="0"/>
              </a:spcAft>
              <a:buClr>
                <a:schemeClr val="dk2"/>
              </a:buClr>
              <a:buSzPts val="1900"/>
              <a:buChar char="■"/>
            </a:pPr>
            <a:r>
              <a:rPr lang="en" sz="1600">
                <a:solidFill>
                  <a:schemeClr val="dk1"/>
                </a:solidFill>
              </a:rPr>
              <a:t>PS.1 &amp; 2</a:t>
            </a:r>
            <a:endParaRPr sz="1600">
              <a:solidFill>
                <a:schemeClr val="dk1"/>
              </a:solidFill>
            </a:endParaRPr>
          </a:p>
          <a:p>
            <a:pPr indent="-349250" lvl="1" marL="914400" rtl="0" algn="l">
              <a:spcBef>
                <a:spcPts val="0"/>
              </a:spcBef>
              <a:spcAft>
                <a:spcPts val="0"/>
              </a:spcAft>
              <a:buClr>
                <a:schemeClr val="dk2"/>
              </a:buClr>
              <a:buSzPts val="1900"/>
              <a:buChar char="○"/>
            </a:pPr>
            <a:r>
              <a:rPr lang="en" sz="1600">
                <a:solidFill>
                  <a:schemeClr val="dk1"/>
                </a:solidFill>
              </a:rPr>
              <a:t>Strengthen Conceptual and Higher Level Understanding of Content:</a:t>
            </a:r>
            <a:endParaRPr sz="1600">
              <a:solidFill>
                <a:schemeClr val="dk1"/>
              </a:solidFill>
            </a:endParaRPr>
          </a:p>
          <a:p>
            <a:pPr indent="-349250" lvl="2" marL="1371600" rtl="0" algn="l">
              <a:spcBef>
                <a:spcPts val="0"/>
              </a:spcBef>
              <a:spcAft>
                <a:spcPts val="0"/>
              </a:spcAft>
              <a:buClr>
                <a:schemeClr val="dk2"/>
              </a:buClr>
              <a:buSzPts val="1900"/>
              <a:buChar char="■"/>
            </a:pPr>
            <a:r>
              <a:rPr lang="en" sz="1600">
                <a:solidFill>
                  <a:schemeClr val="dk1"/>
                </a:solidFill>
              </a:rPr>
              <a:t>Depth of Knowledge (DOK) 2 Items </a:t>
            </a:r>
            <a:endParaRPr sz="1600">
              <a:solidFill>
                <a:schemeClr val="dk1"/>
              </a:solidFill>
            </a:endParaRPr>
          </a:p>
          <a:p>
            <a:pPr indent="-349250" lvl="2" marL="1371600" rtl="0" algn="l">
              <a:spcBef>
                <a:spcPts val="0"/>
              </a:spcBef>
              <a:spcAft>
                <a:spcPts val="0"/>
              </a:spcAft>
              <a:buClr>
                <a:schemeClr val="dk2"/>
              </a:buClr>
              <a:buSzPts val="1900"/>
              <a:buChar char="■"/>
            </a:pPr>
            <a:r>
              <a:rPr lang="en" sz="1600">
                <a:solidFill>
                  <a:schemeClr val="dk1"/>
                </a:solidFill>
              </a:rPr>
              <a:t>Interpreting and Communicating Science Concepts (30-50%)</a:t>
            </a:r>
            <a:endParaRPr sz="1600">
              <a:solidFill>
                <a:schemeClr val="dk1"/>
              </a:solidFill>
            </a:endParaRPr>
          </a:p>
          <a:p>
            <a:pPr indent="-330200" lvl="2" marL="1371600" rtl="0" algn="l">
              <a:spcBef>
                <a:spcPts val="0"/>
              </a:spcBef>
              <a:spcAft>
                <a:spcPts val="0"/>
              </a:spcAft>
              <a:buClr>
                <a:schemeClr val="dk1"/>
              </a:buClr>
              <a:buSzPts val="1600"/>
              <a:buChar char="■"/>
            </a:pPr>
            <a:r>
              <a:rPr lang="en" sz="1600">
                <a:solidFill>
                  <a:schemeClr val="dk1"/>
                </a:solidFill>
              </a:rPr>
              <a:t>Demonstrating Science Knowledge (10-25%)</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Needs to focus on visualize aids/ graphic organizers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19" name="Shape 119"/>
        <p:cNvGrpSpPr/>
        <p:nvPr/>
      </p:nvGrpSpPr>
      <p:grpSpPr>
        <a:xfrm>
          <a:off x="0" y="0"/>
          <a:ext cx="0" cy="0"/>
          <a:chOff x="0" y="0"/>
          <a:chExt cx="0" cy="0"/>
        </a:xfrm>
      </p:grpSpPr>
      <p:pic>
        <p:nvPicPr>
          <p:cNvPr id="120" name="Google Shape;120;p19"/>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121" name="Google Shape;121;p19"/>
          <p:cNvSpPr txBox="1"/>
          <p:nvPr/>
        </p:nvSpPr>
        <p:spPr>
          <a:xfrm>
            <a:off x="-50" y="57275"/>
            <a:ext cx="9144000" cy="625800"/>
          </a:xfrm>
          <a:prstGeom prst="rect">
            <a:avLst/>
          </a:prstGeom>
          <a:solidFill>
            <a:srgbClr val="6AA84F"/>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Overview of the Data Coaching Cycle</a:t>
            </a:r>
            <a:endParaRPr sz="2688">
              <a:solidFill>
                <a:srgbClr val="000000"/>
              </a:solidFill>
            </a:endParaRPr>
          </a:p>
        </p:txBody>
      </p:sp>
      <p:sp>
        <p:nvSpPr>
          <p:cNvPr id="122" name="Google Shape;122;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3" name="Google Shape;123;p19"/>
          <p:cNvPicPr preferRelativeResize="0"/>
          <p:nvPr/>
        </p:nvPicPr>
        <p:blipFill>
          <a:blip r:embed="rId4">
            <a:alphaModFix/>
          </a:blip>
          <a:stretch>
            <a:fillRect/>
          </a:stretch>
        </p:blipFill>
        <p:spPr>
          <a:xfrm>
            <a:off x="1803928" y="835475"/>
            <a:ext cx="5564614" cy="4155625"/>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84" name="Shape 484"/>
        <p:cNvGrpSpPr/>
        <p:nvPr/>
      </p:nvGrpSpPr>
      <p:grpSpPr>
        <a:xfrm>
          <a:off x="0" y="0"/>
          <a:ext cx="0" cy="0"/>
          <a:chOff x="0" y="0"/>
          <a:chExt cx="0" cy="0"/>
        </a:xfrm>
      </p:grpSpPr>
      <p:pic>
        <p:nvPicPr>
          <p:cNvPr id="485" name="Google Shape;485;p55"/>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486" name="Google Shape;486;p55"/>
          <p:cNvSpPr txBox="1"/>
          <p:nvPr/>
        </p:nvSpPr>
        <p:spPr>
          <a:xfrm>
            <a:off x="-50" y="57275"/>
            <a:ext cx="9144000" cy="625800"/>
          </a:xfrm>
          <a:prstGeom prst="rect">
            <a:avLst/>
          </a:prstGeom>
          <a:solidFill>
            <a:srgbClr val="9E9E9E"/>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Modifying Instruction: </a:t>
            </a:r>
            <a:endParaRPr sz="2688">
              <a:solidFill>
                <a:srgbClr val="000000"/>
              </a:solidFill>
            </a:endParaRPr>
          </a:p>
        </p:txBody>
      </p:sp>
      <p:sp>
        <p:nvSpPr>
          <p:cNvPr id="487" name="Google Shape;487;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88" name="Google Shape;488;p55"/>
          <p:cNvSpPr txBox="1"/>
          <p:nvPr/>
        </p:nvSpPr>
        <p:spPr>
          <a:xfrm>
            <a:off x="72100" y="851275"/>
            <a:ext cx="185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89" name="Google Shape;489;p55"/>
          <p:cNvSpPr txBox="1"/>
          <p:nvPr/>
        </p:nvSpPr>
        <p:spPr>
          <a:xfrm>
            <a:off x="319475" y="967050"/>
            <a:ext cx="3538200" cy="270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 Video show an example of how the teacher used the restart readiness assessment. </a:t>
            </a:r>
            <a:endParaRPr sz="1200"/>
          </a:p>
          <a:p>
            <a:pPr indent="-317500" lvl="1" marL="914400" rtl="0" algn="l">
              <a:spcBef>
                <a:spcPts val="0"/>
              </a:spcBef>
              <a:spcAft>
                <a:spcPts val="0"/>
              </a:spcAft>
              <a:buSzPts val="1400"/>
              <a:buChar char="○"/>
            </a:pPr>
            <a:r>
              <a:rPr lang="en" sz="1200"/>
              <a:t>Prior to this section the teacher discussed how in the past her value added data showed she struggled with limited and basic students.</a:t>
            </a:r>
            <a:r>
              <a:rPr lang="en"/>
              <a:t> </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
              <a:t>What did you notice about the conversation in the video?</a:t>
            </a:r>
            <a:endParaRPr/>
          </a:p>
          <a:p>
            <a:pPr indent="-317500" lvl="0" marL="457200" rtl="0" algn="l">
              <a:spcBef>
                <a:spcPts val="0"/>
              </a:spcBef>
              <a:spcAft>
                <a:spcPts val="0"/>
              </a:spcAft>
              <a:buSzPts val="1400"/>
              <a:buChar char="●"/>
            </a:pPr>
            <a:r>
              <a:rPr lang="en"/>
              <a:t>What additional questions could you ask to support this teacher?</a:t>
            </a:r>
            <a:endParaRPr/>
          </a:p>
        </p:txBody>
      </p:sp>
      <p:pic>
        <p:nvPicPr>
          <p:cNvPr id="490" name="Google Shape;490;p55" title="Racheal Osman   HQSD">
            <a:hlinkClick r:id="rId4"/>
          </p:cNvPr>
          <p:cNvPicPr preferRelativeResize="0"/>
          <p:nvPr/>
        </p:nvPicPr>
        <p:blipFill>
          <a:blip r:embed="rId5">
            <a:alphaModFix/>
          </a:blip>
          <a:stretch>
            <a:fillRect/>
          </a:stretch>
        </p:blipFill>
        <p:spPr>
          <a:xfrm>
            <a:off x="4186600" y="8572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1000"/>
                                        <p:tgtEl>
                                          <p:spTgt spid="4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94" name="Shape 494"/>
        <p:cNvGrpSpPr/>
        <p:nvPr/>
      </p:nvGrpSpPr>
      <p:grpSpPr>
        <a:xfrm>
          <a:off x="0" y="0"/>
          <a:ext cx="0" cy="0"/>
          <a:chOff x="0" y="0"/>
          <a:chExt cx="0" cy="0"/>
        </a:xfrm>
      </p:grpSpPr>
      <p:pic>
        <p:nvPicPr>
          <p:cNvPr id="495" name="Google Shape;495;p56"/>
          <p:cNvPicPr preferRelativeResize="0"/>
          <p:nvPr/>
        </p:nvPicPr>
        <p:blipFill>
          <a:blip r:embed="rId3">
            <a:alphaModFix/>
          </a:blip>
          <a:stretch>
            <a:fillRect/>
          </a:stretch>
        </p:blipFill>
        <p:spPr>
          <a:xfrm>
            <a:off x="25350" y="4805825"/>
            <a:ext cx="1238825" cy="337675"/>
          </a:xfrm>
          <a:prstGeom prst="rect">
            <a:avLst/>
          </a:prstGeom>
          <a:noFill/>
          <a:ln>
            <a:noFill/>
          </a:ln>
          <a:effectLst>
            <a:outerShdw blurRad="57150" rotWithShape="0" algn="bl" dir="5400000" dist="19050">
              <a:srgbClr val="000000">
                <a:alpha val="48630"/>
              </a:srgbClr>
            </a:outerShdw>
          </a:effectLst>
        </p:spPr>
      </p:pic>
      <p:sp>
        <p:nvSpPr>
          <p:cNvPr id="496" name="Google Shape;496;p56"/>
          <p:cNvSpPr txBox="1"/>
          <p:nvPr/>
        </p:nvSpPr>
        <p:spPr>
          <a:xfrm>
            <a:off x="-50" y="57275"/>
            <a:ext cx="9144000" cy="625800"/>
          </a:xfrm>
          <a:prstGeom prst="rect">
            <a:avLst/>
          </a:prstGeom>
          <a:solidFill>
            <a:srgbClr val="9E9E9E"/>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Modifying Instruction: </a:t>
            </a:r>
            <a:endParaRPr sz="2688">
              <a:solidFill>
                <a:srgbClr val="000000"/>
              </a:solidFill>
            </a:endParaRPr>
          </a:p>
        </p:txBody>
      </p:sp>
      <p:sp>
        <p:nvSpPr>
          <p:cNvPr id="497" name="Google Shape;497;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98" name="Google Shape;498;p56"/>
          <p:cNvSpPr txBox="1"/>
          <p:nvPr/>
        </p:nvSpPr>
        <p:spPr>
          <a:xfrm>
            <a:off x="330850" y="972550"/>
            <a:ext cx="743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99" name="Google Shape;499;p56"/>
          <p:cNvSpPr txBox="1"/>
          <p:nvPr/>
        </p:nvSpPr>
        <p:spPr>
          <a:xfrm>
            <a:off x="219750" y="586575"/>
            <a:ext cx="8704500" cy="236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Follow-up: </a:t>
            </a:r>
            <a:endParaRPr sz="1800">
              <a:solidFill>
                <a:schemeClr val="dk1"/>
              </a:solidFill>
            </a:endParaRPr>
          </a:p>
          <a:p>
            <a:pPr indent="-323850" lvl="0" marL="457200" rtl="0" algn="l">
              <a:spcBef>
                <a:spcPts val="1000"/>
              </a:spcBef>
              <a:spcAft>
                <a:spcPts val="0"/>
              </a:spcAft>
              <a:buClr>
                <a:schemeClr val="dk1"/>
              </a:buClr>
              <a:buSzPts val="1500"/>
              <a:buChar char="●"/>
            </a:pPr>
            <a:r>
              <a:rPr lang="en" sz="1500">
                <a:solidFill>
                  <a:schemeClr val="dk1"/>
                </a:solidFill>
              </a:rPr>
              <a:t>How</a:t>
            </a:r>
            <a:r>
              <a:rPr lang="en" sz="1500">
                <a:solidFill>
                  <a:schemeClr val="dk1"/>
                </a:solidFill>
              </a:rPr>
              <a:t> are you using the data to make decisions that support students who are scoring the lowest? </a:t>
            </a:r>
            <a:endParaRPr sz="1500">
              <a:solidFill>
                <a:schemeClr val="dk1"/>
              </a:solidFill>
            </a:endParaRPr>
          </a:p>
          <a:p>
            <a:pPr indent="-323850" lvl="1" marL="914400" rtl="0" algn="l">
              <a:spcBef>
                <a:spcPts val="1000"/>
              </a:spcBef>
              <a:spcAft>
                <a:spcPts val="0"/>
              </a:spcAft>
              <a:buClr>
                <a:schemeClr val="dk1"/>
              </a:buClr>
              <a:buSzPts val="1500"/>
              <a:buChar char="○"/>
            </a:pPr>
            <a:r>
              <a:rPr lang="en" sz="1500">
                <a:solidFill>
                  <a:schemeClr val="dk1"/>
                </a:solidFill>
              </a:rPr>
              <a:t>What steps are being taken to modify instruction?</a:t>
            </a:r>
            <a:endParaRPr sz="1500">
              <a:solidFill>
                <a:schemeClr val="dk1"/>
              </a:solidFill>
            </a:endParaRPr>
          </a:p>
          <a:p>
            <a:pPr indent="-323850" lvl="0" marL="457200" rtl="0" algn="l">
              <a:spcBef>
                <a:spcPts val="1000"/>
              </a:spcBef>
              <a:spcAft>
                <a:spcPts val="0"/>
              </a:spcAft>
              <a:buClr>
                <a:schemeClr val="dk1"/>
              </a:buClr>
              <a:buSzPts val="1500"/>
              <a:buChar char="●"/>
            </a:pPr>
            <a:r>
              <a:rPr lang="en" sz="1500">
                <a:solidFill>
                  <a:schemeClr val="dk1"/>
                </a:solidFill>
              </a:rPr>
              <a:t>How are you using data to make decisions to offer extension to students who have mastered the standard? </a:t>
            </a:r>
            <a:endParaRPr sz="1500">
              <a:solidFill>
                <a:schemeClr val="dk1"/>
              </a:solidFill>
            </a:endParaRPr>
          </a:p>
          <a:p>
            <a:pPr indent="-323850" lvl="1" marL="914400" rtl="0" algn="l">
              <a:spcBef>
                <a:spcPts val="1000"/>
              </a:spcBef>
              <a:spcAft>
                <a:spcPts val="1000"/>
              </a:spcAft>
              <a:buClr>
                <a:schemeClr val="dk1"/>
              </a:buClr>
              <a:buSzPts val="1500"/>
              <a:buChar char="○"/>
            </a:pPr>
            <a:r>
              <a:rPr lang="en" sz="1500">
                <a:solidFill>
                  <a:schemeClr val="dk1"/>
                </a:solidFill>
              </a:rPr>
              <a:t>What steps are being taken to </a:t>
            </a:r>
            <a:r>
              <a:rPr lang="en" sz="1500">
                <a:solidFill>
                  <a:schemeClr val="dk1"/>
                </a:solidFill>
              </a:rPr>
              <a:t>modify</a:t>
            </a:r>
            <a:r>
              <a:rPr lang="en" sz="1500">
                <a:solidFill>
                  <a:schemeClr val="dk1"/>
                </a:solidFill>
              </a:rPr>
              <a:t> instruction?</a:t>
            </a:r>
            <a:endParaRPr sz="1500">
              <a:solidFill>
                <a:schemeClr val="dk1"/>
              </a:solidFill>
            </a:endParaRPr>
          </a:p>
        </p:txBody>
      </p:sp>
      <p:sp>
        <p:nvSpPr>
          <p:cNvPr id="500" name="Google Shape;500;p56"/>
          <p:cNvSpPr txBox="1"/>
          <p:nvPr/>
        </p:nvSpPr>
        <p:spPr>
          <a:xfrm>
            <a:off x="164050" y="2946675"/>
            <a:ext cx="8897400" cy="19548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Char char="●"/>
            </a:pPr>
            <a:r>
              <a:rPr lang="en" sz="1500">
                <a:solidFill>
                  <a:schemeClr val="dk1"/>
                </a:solidFill>
              </a:rPr>
              <a:t>If a teacher is </a:t>
            </a:r>
            <a:r>
              <a:rPr lang="en" sz="1500">
                <a:solidFill>
                  <a:schemeClr val="dk1"/>
                </a:solidFill>
              </a:rPr>
              <a:t>struggling</a:t>
            </a:r>
            <a:r>
              <a:rPr lang="en" sz="1500">
                <a:solidFill>
                  <a:schemeClr val="dk1"/>
                </a:solidFill>
              </a:rPr>
              <a:t> with modifying a few questions to help guide:</a:t>
            </a:r>
            <a:endParaRPr sz="1500">
              <a:solidFill>
                <a:schemeClr val="dk1"/>
              </a:solidFill>
            </a:endParaRPr>
          </a:p>
          <a:p>
            <a:pPr indent="-323850" lvl="1" marL="914400" rtl="0" algn="l">
              <a:spcBef>
                <a:spcPts val="1000"/>
              </a:spcBef>
              <a:spcAft>
                <a:spcPts val="0"/>
              </a:spcAft>
              <a:buClr>
                <a:schemeClr val="dk1"/>
              </a:buClr>
              <a:buSzPts val="1500"/>
              <a:buChar char="○"/>
            </a:pPr>
            <a:r>
              <a:rPr lang="en" sz="1500">
                <a:solidFill>
                  <a:schemeClr val="dk1"/>
                </a:solidFill>
              </a:rPr>
              <a:t>If data is telling you some students are struggling, how are you going to modify instruction to address their needs? Mastered concept? </a:t>
            </a:r>
            <a:endParaRPr sz="1500">
              <a:solidFill>
                <a:schemeClr val="dk1"/>
              </a:solidFill>
            </a:endParaRPr>
          </a:p>
          <a:p>
            <a:pPr indent="-323850" lvl="1" marL="914400" rtl="0" algn="l">
              <a:spcBef>
                <a:spcPts val="1000"/>
              </a:spcBef>
              <a:spcAft>
                <a:spcPts val="0"/>
              </a:spcAft>
              <a:buClr>
                <a:schemeClr val="dk1"/>
              </a:buClr>
              <a:buSzPts val="1500"/>
              <a:buChar char="○"/>
            </a:pPr>
            <a:r>
              <a:rPr lang="en" sz="1500">
                <a:solidFill>
                  <a:schemeClr val="dk1"/>
                </a:solidFill>
              </a:rPr>
              <a:t>What are your next steps? </a:t>
            </a:r>
            <a:endParaRPr sz="1500">
              <a:solidFill>
                <a:schemeClr val="dk1"/>
              </a:solidFill>
            </a:endParaRPr>
          </a:p>
          <a:p>
            <a:pPr indent="-323850" lvl="1" marL="914400" rtl="0" algn="l">
              <a:spcBef>
                <a:spcPts val="1000"/>
              </a:spcBef>
              <a:spcAft>
                <a:spcPts val="1000"/>
              </a:spcAft>
              <a:buClr>
                <a:schemeClr val="dk1"/>
              </a:buClr>
              <a:buSzPts val="1500"/>
              <a:buChar char="○"/>
            </a:pPr>
            <a:r>
              <a:rPr lang="en" sz="1500">
                <a:solidFill>
                  <a:schemeClr val="dk1"/>
                </a:solidFill>
              </a:rPr>
              <a:t>What goal(s) would you like to accomplish through modify your instruction? How do you hope to see the data change after modification? </a:t>
            </a:r>
            <a:endParaRPr sz="150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04" name="Shape 504"/>
        <p:cNvGrpSpPr/>
        <p:nvPr/>
      </p:nvGrpSpPr>
      <p:grpSpPr>
        <a:xfrm>
          <a:off x="0" y="0"/>
          <a:ext cx="0" cy="0"/>
          <a:chOff x="0" y="0"/>
          <a:chExt cx="0" cy="0"/>
        </a:xfrm>
      </p:grpSpPr>
      <p:pic>
        <p:nvPicPr>
          <p:cNvPr id="505" name="Google Shape;505;p57"/>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506" name="Google Shape;506;p57"/>
          <p:cNvSpPr txBox="1"/>
          <p:nvPr/>
        </p:nvSpPr>
        <p:spPr>
          <a:xfrm>
            <a:off x="-50" y="57275"/>
            <a:ext cx="9144000" cy="625800"/>
          </a:xfrm>
          <a:prstGeom prst="rect">
            <a:avLst/>
          </a:prstGeom>
          <a:solidFill>
            <a:srgbClr val="9E9E9E"/>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Modifying Instruction: </a:t>
            </a:r>
            <a:endParaRPr sz="2688">
              <a:solidFill>
                <a:srgbClr val="000000"/>
              </a:solidFill>
            </a:endParaRPr>
          </a:p>
        </p:txBody>
      </p:sp>
      <p:sp>
        <p:nvSpPr>
          <p:cNvPr id="507" name="Google Shape;507;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08" name="Google Shape;508;p57"/>
          <p:cNvSpPr txBox="1"/>
          <p:nvPr/>
        </p:nvSpPr>
        <p:spPr>
          <a:xfrm>
            <a:off x="72100" y="851275"/>
            <a:ext cx="185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09" name="Google Shape;509;p57"/>
          <p:cNvSpPr/>
          <p:nvPr/>
        </p:nvSpPr>
        <p:spPr>
          <a:xfrm>
            <a:off x="125225" y="1621950"/>
            <a:ext cx="1245000" cy="20166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t>Unit</a:t>
            </a:r>
            <a:endParaRPr b="1" sz="2200"/>
          </a:p>
        </p:txBody>
      </p:sp>
      <p:sp>
        <p:nvSpPr>
          <p:cNvPr id="510" name="Google Shape;510;p57"/>
          <p:cNvSpPr/>
          <p:nvPr/>
        </p:nvSpPr>
        <p:spPr>
          <a:xfrm>
            <a:off x="1418350" y="2367175"/>
            <a:ext cx="423600" cy="393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57"/>
          <p:cNvSpPr/>
          <p:nvPr/>
        </p:nvSpPr>
        <p:spPr>
          <a:xfrm>
            <a:off x="1917075" y="1621950"/>
            <a:ext cx="1446600" cy="20166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t>Restart </a:t>
            </a:r>
            <a:endParaRPr b="1" sz="1500"/>
          </a:p>
          <a:p>
            <a:pPr indent="0" lvl="0" marL="0" rtl="0" algn="ctr">
              <a:spcBef>
                <a:spcPts val="0"/>
              </a:spcBef>
              <a:spcAft>
                <a:spcPts val="0"/>
              </a:spcAft>
              <a:buNone/>
            </a:pPr>
            <a:r>
              <a:rPr b="1" lang="en" sz="1500"/>
              <a:t>Readiness </a:t>
            </a:r>
            <a:endParaRPr b="1" sz="1500"/>
          </a:p>
          <a:p>
            <a:pPr indent="0" lvl="0" marL="0" rtl="0" algn="ctr">
              <a:spcBef>
                <a:spcPts val="0"/>
              </a:spcBef>
              <a:spcAft>
                <a:spcPts val="0"/>
              </a:spcAft>
              <a:buNone/>
            </a:pPr>
            <a:r>
              <a:rPr b="1" lang="en" sz="1500"/>
              <a:t>Assessment</a:t>
            </a:r>
            <a:endParaRPr b="1" sz="1500"/>
          </a:p>
        </p:txBody>
      </p:sp>
      <p:sp>
        <p:nvSpPr>
          <p:cNvPr id="512" name="Google Shape;512;p57"/>
          <p:cNvSpPr/>
          <p:nvPr/>
        </p:nvSpPr>
        <p:spPr>
          <a:xfrm rot="-2061235">
            <a:off x="3515066" y="2271150"/>
            <a:ext cx="423708" cy="393672"/>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57"/>
          <p:cNvSpPr/>
          <p:nvPr/>
        </p:nvSpPr>
        <p:spPr>
          <a:xfrm rot="1291803">
            <a:off x="3551952" y="2671886"/>
            <a:ext cx="423446" cy="393529"/>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57"/>
          <p:cNvSpPr txBox="1"/>
          <p:nvPr/>
        </p:nvSpPr>
        <p:spPr>
          <a:xfrm>
            <a:off x="299150" y="1814225"/>
            <a:ext cx="107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15" name="Google Shape;515;p57"/>
          <p:cNvSpPr txBox="1"/>
          <p:nvPr/>
        </p:nvSpPr>
        <p:spPr>
          <a:xfrm>
            <a:off x="2393225" y="1823875"/>
            <a:ext cx="124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16" name="Google Shape;516;p57"/>
          <p:cNvSpPr/>
          <p:nvPr/>
        </p:nvSpPr>
        <p:spPr>
          <a:xfrm>
            <a:off x="4090075" y="1036675"/>
            <a:ext cx="1071300" cy="13305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u="sng"/>
              <a:t>Scaffold</a:t>
            </a:r>
            <a:r>
              <a:rPr lang="en"/>
              <a:t>: </a:t>
            </a:r>
            <a:endParaRPr/>
          </a:p>
          <a:p>
            <a:pPr indent="0" lvl="0" marL="0" rtl="0" algn="ctr">
              <a:spcBef>
                <a:spcPts val="0"/>
              </a:spcBef>
              <a:spcAft>
                <a:spcPts val="0"/>
              </a:spcAft>
              <a:buNone/>
            </a:pPr>
            <a:r>
              <a:rPr lang="en"/>
              <a:t>Hands on </a:t>
            </a:r>
            <a:endParaRPr/>
          </a:p>
          <a:p>
            <a:pPr indent="0" lvl="0" marL="0" rtl="0" algn="ctr">
              <a:spcBef>
                <a:spcPts val="0"/>
              </a:spcBef>
              <a:spcAft>
                <a:spcPts val="0"/>
              </a:spcAft>
              <a:buNone/>
            </a:pPr>
            <a:r>
              <a:rPr lang="en"/>
              <a:t>Tool </a:t>
            </a:r>
            <a:endParaRPr/>
          </a:p>
        </p:txBody>
      </p:sp>
      <p:sp>
        <p:nvSpPr>
          <p:cNvPr id="517" name="Google Shape;517;p57"/>
          <p:cNvSpPr/>
          <p:nvPr/>
        </p:nvSpPr>
        <p:spPr>
          <a:xfrm>
            <a:off x="4087475" y="2720775"/>
            <a:ext cx="1071300" cy="13305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u="sng">
                <a:solidFill>
                  <a:schemeClr val="dk1"/>
                </a:solidFill>
              </a:rPr>
              <a:t>Scaffold</a:t>
            </a:r>
            <a:r>
              <a:rPr lang="en">
                <a:solidFill>
                  <a:schemeClr val="dk1"/>
                </a:solidFill>
              </a:rPr>
              <a:t>: </a:t>
            </a:r>
            <a:endParaRPr>
              <a:solidFill>
                <a:schemeClr val="dk1"/>
              </a:solidFill>
            </a:endParaRPr>
          </a:p>
          <a:p>
            <a:pPr indent="0" lvl="0" marL="0" rtl="0" algn="ctr">
              <a:spcBef>
                <a:spcPts val="0"/>
              </a:spcBef>
              <a:spcAft>
                <a:spcPts val="0"/>
              </a:spcAft>
              <a:buNone/>
            </a:pPr>
            <a:r>
              <a:rPr lang="en">
                <a:solidFill>
                  <a:schemeClr val="dk1"/>
                </a:solidFill>
              </a:rPr>
              <a:t>Visual Aid </a:t>
            </a:r>
            <a:endParaRPr>
              <a:solidFill>
                <a:schemeClr val="dk1"/>
              </a:solidFill>
            </a:endParaRPr>
          </a:p>
          <a:p>
            <a:pPr indent="0" lvl="0" marL="0" rtl="0" algn="ctr">
              <a:spcBef>
                <a:spcPts val="0"/>
              </a:spcBef>
              <a:spcAft>
                <a:spcPts val="0"/>
              </a:spcAft>
              <a:buClr>
                <a:schemeClr val="dk1"/>
              </a:buClr>
              <a:buSzPts val="1100"/>
              <a:buFont typeface="Arial"/>
              <a:buNone/>
            </a:pPr>
            <a:r>
              <a:rPr lang="en">
                <a:solidFill>
                  <a:schemeClr val="dk1"/>
                </a:solidFill>
              </a:rPr>
              <a:t>&amp; Graphic</a:t>
            </a:r>
            <a:endParaRPr>
              <a:solidFill>
                <a:schemeClr val="dk1"/>
              </a:solidFill>
            </a:endParaRPr>
          </a:p>
        </p:txBody>
      </p:sp>
      <p:sp>
        <p:nvSpPr>
          <p:cNvPr id="518" name="Google Shape;518;p57"/>
          <p:cNvSpPr/>
          <p:nvPr/>
        </p:nvSpPr>
        <p:spPr>
          <a:xfrm>
            <a:off x="5343850" y="1691275"/>
            <a:ext cx="423600" cy="17571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57"/>
          <p:cNvSpPr/>
          <p:nvPr/>
        </p:nvSpPr>
        <p:spPr>
          <a:xfrm>
            <a:off x="5858900" y="1661825"/>
            <a:ext cx="1503000" cy="20166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Formative Assessments</a:t>
            </a:r>
            <a:endParaRPr b="1"/>
          </a:p>
          <a:p>
            <a:pPr indent="0" lvl="0" marL="0" rtl="0" algn="ctr">
              <a:spcBef>
                <a:spcPts val="0"/>
              </a:spcBef>
              <a:spcAft>
                <a:spcPts val="0"/>
              </a:spcAft>
              <a:buNone/>
            </a:pPr>
            <a:r>
              <a:rPr lang="en"/>
              <a:t>t</a:t>
            </a:r>
            <a:r>
              <a:rPr lang="en"/>
              <a:t>o monitor</a:t>
            </a:r>
            <a:r>
              <a:rPr b="1" lang="en"/>
              <a:t> </a:t>
            </a:r>
            <a:r>
              <a:rPr lang="en"/>
              <a:t>progress impact of instructional </a:t>
            </a:r>
            <a:r>
              <a:rPr lang="en"/>
              <a:t>changes</a:t>
            </a:r>
            <a:endParaRPr/>
          </a:p>
        </p:txBody>
      </p:sp>
      <p:sp>
        <p:nvSpPr>
          <p:cNvPr id="520" name="Google Shape;520;p57"/>
          <p:cNvSpPr/>
          <p:nvPr/>
        </p:nvSpPr>
        <p:spPr>
          <a:xfrm>
            <a:off x="7400050" y="2476350"/>
            <a:ext cx="423600" cy="393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57"/>
          <p:cNvSpPr/>
          <p:nvPr/>
        </p:nvSpPr>
        <p:spPr>
          <a:xfrm>
            <a:off x="7861800" y="1664850"/>
            <a:ext cx="1179900" cy="20166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Next Unit:</a:t>
            </a:r>
            <a:r>
              <a:rPr lang="en"/>
              <a:t> </a:t>
            </a:r>
            <a:endParaRPr/>
          </a:p>
          <a:p>
            <a:pPr indent="0" lvl="0" marL="0" rtl="0" algn="ctr">
              <a:spcBef>
                <a:spcPts val="0"/>
              </a:spcBef>
              <a:spcAft>
                <a:spcPts val="0"/>
              </a:spcAft>
              <a:buNone/>
            </a:pPr>
            <a:r>
              <a:rPr lang="en"/>
              <a:t>Create Visuals &amp; Graphic aids</a:t>
            </a:r>
            <a:endParaRPr/>
          </a:p>
        </p:txBody>
      </p:sp>
      <p:sp>
        <p:nvSpPr>
          <p:cNvPr id="522" name="Google Shape;522;p57"/>
          <p:cNvSpPr txBox="1"/>
          <p:nvPr/>
        </p:nvSpPr>
        <p:spPr>
          <a:xfrm>
            <a:off x="6226400" y="1785775"/>
            <a:ext cx="124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23" name="Google Shape;523;p57"/>
          <p:cNvSpPr txBox="1"/>
          <p:nvPr/>
        </p:nvSpPr>
        <p:spPr>
          <a:xfrm>
            <a:off x="8360975" y="1664850"/>
            <a:ext cx="660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p>
        </p:txBody>
      </p:sp>
      <p:sp>
        <p:nvSpPr>
          <p:cNvPr id="524" name="Google Shape;524;p57"/>
          <p:cNvSpPr/>
          <p:nvPr/>
        </p:nvSpPr>
        <p:spPr>
          <a:xfrm>
            <a:off x="3369150" y="3699075"/>
            <a:ext cx="538500" cy="999600"/>
          </a:xfrm>
          <a:prstGeom prst="up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57"/>
          <p:cNvSpPr/>
          <p:nvPr/>
        </p:nvSpPr>
        <p:spPr>
          <a:xfrm>
            <a:off x="2787800" y="4347375"/>
            <a:ext cx="1768200" cy="6258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Instructional Change</a:t>
            </a:r>
            <a:endParaRPr b="1"/>
          </a:p>
        </p:txBody>
      </p:sp>
      <p:sp>
        <p:nvSpPr>
          <p:cNvPr id="526" name="Google Shape;526;p57"/>
          <p:cNvSpPr/>
          <p:nvPr/>
        </p:nvSpPr>
        <p:spPr>
          <a:xfrm>
            <a:off x="7361950" y="3699075"/>
            <a:ext cx="538500" cy="830700"/>
          </a:xfrm>
          <a:prstGeom prst="up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57"/>
          <p:cNvSpPr/>
          <p:nvPr/>
        </p:nvSpPr>
        <p:spPr>
          <a:xfrm>
            <a:off x="6653950" y="4377375"/>
            <a:ext cx="1940700" cy="6258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Additional </a:t>
            </a:r>
            <a:r>
              <a:rPr b="1" lang="en"/>
              <a:t>Instructional Changes as needed</a:t>
            </a:r>
            <a:endParaRPr b="1"/>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31" name="Shape 531"/>
        <p:cNvGrpSpPr/>
        <p:nvPr/>
      </p:nvGrpSpPr>
      <p:grpSpPr>
        <a:xfrm>
          <a:off x="0" y="0"/>
          <a:ext cx="0" cy="0"/>
          <a:chOff x="0" y="0"/>
          <a:chExt cx="0" cy="0"/>
        </a:xfrm>
      </p:grpSpPr>
      <p:pic>
        <p:nvPicPr>
          <p:cNvPr id="532" name="Google Shape;532;p58"/>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533" name="Google Shape;533;p58"/>
          <p:cNvSpPr txBox="1"/>
          <p:nvPr/>
        </p:nvSpPr>
        <p:spPr>
          <a:xfrm>
            <a:off x="-50" y="57275"/>
            <a:ext cx="9144000" cy="625800"/>
          </a:xfrm>
          <a:prstGeom prst="rect">
            <a:avLst/>
          </a:prstGeom>
          <a:solidFill>
            <a:srgbClr val="999999"/>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Summarizing Modifying</a:t>
            </a:r>
            <a:endParaRPr sz="2688">
              <a:solidFill>
                <a:srgbClr val="000000"/>
              </a:solidFill>
            </a:endParaRPr>
          </a:p>
        </p:txBody>
      </p:sp>
      <p:sp>
        <p:nvSpPr>
          <p:cNvPr id="534" name="Google Shape;534;p58"/>
          <p:cNvSpPr txBox="1"/>
          <p:nvPr>
            <p:ph idx="1" type="body"/>
          </p:nvPr>
        </p:nvSpPr>
        <p:spPr>
          <a:xfrm>
            <a:off x="311700" y="1203600"/>
            <a:ext cx="8520600" cy="3416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935"/>
              <a:buNone/>
            </a:pPr>
            <a:r>
              <a:rPr b="1" lang="en">
                <a:solidFill>
                  <a:schemeClr val="dk1"/>
                </a:solidFill>
              </a:rPr>
              <a:t>Overarching Questions:</a:t>
            </a:r>
            <a:r>
              <a:rPr lang="en">
                <a:solidFill>
                  <a:schemeClr val="dk1"/>
                </a:solidFill>
              </a:rPr>
              <a:t> </a:t>
            </a:r>
            <a:endParaRPr>
              <a:solidFill>
                <a:schemeClr val="dk1"/>
              </a:solidFill>
            </a:endParaRPr>
          </a:p>
          <a:p>
            <a:pPr indent="-342900" lvl="0" marL="457200" rtl="0" algn="l">
              <a:lnSpc>
                <a:spcPct val="150000"/>
              </a:lnSpc>
              <a:spcBef>
                <a:spcPts val="1000"/>
              </a:spcBef>
              <a:spcAft>
                <a:spcPts val="0"/>
              </a:spcAft>
              <a:buClr>
                <a:schemeClr val="dk1"/>
              </a:buClr>
              <a:buSzPts val="1800"/>
              <a:buChar char="●"/>
            </a:pPr>
            <a:r>
              <a:rPr lang="en">
                <a:solidFill>
                  <a:schemeClr val="dk1"/>
                </a:solidFill>
              </a:rPr>
              <a:t>How is modifying instruction using data important </a:t>
            </a:r>
            <a:r>
              <a:rPr lang="en" u="sng">
                <a:solidFill>
                  <a:schemeClr val="dk1"/>
                </a:solidFill>
              </a:rPr>
              <a:t>beyond</a:t>
            </a:r>
            <a:r>
              <a:rPr lang="en">
                <a:solidFill>
                  <a:schemeClr val="dk1"/>
                </a:solidFill>
              </a:rPr>
              <a:t> </a:t>
            </a:r>
            <a:r>
              <a:rPr b="1" lang="en">
                <a:solidFill>
                  <a:schemeClr val="dk1"/>
                </a:solidFill>
              </a:rPr>
              <a:t>HQSD?</a:t>
            </a:r>
            <a:endParaRPr>
              <a:solidFill>
                <a:schemeClr val="dk1"/>
              </a:solidFill>
            </a:endParaRPr>
          </a:p>
          <a:p>
            <a:pPr indent="-342900" lvl="0" marL="457200" rtl="0" algn="l">
              <a:lnSpc>
                <a:spcPct val="150000"/>
              </a:lnSpc>
              <a:spcBef>
                <a:spcPts val="1000"/>
              </a:spcBef>
              <a:spcAft>
                <a:spcPts val="0"/>
              </a:spcAft>
              <a:buClr>
                <a:schemeClr val="dk1"/>
              </a:buClr>
              <a:buSzPts val="1800"/>
              <a:buChar char="●"/>
            </a:pPr>
            <a:r>
              <a:rPr lang="en">
                <a:solidFill>
                  <a:schemeClr val="dk1"/>
                </a:solidFill>
              </a:rPr>
              <a:t>Go back to your jamboard, think about where you have placed the various data sources? How might you adjust the Jamboard?</a:t>
            </a:r>
            <a:endParaRPr>
              <a:solidFill>
                <a:schemeClr val="dk1"/>
              </a:solidFill>
            </a:endParaRPr>
          </a:p>
          <a:p>
            <a:pPr indent="0" lvl="0" marL="0" rtl="0" algn="l">
              <a:lnSpc>
                <a:spcPct val="105000"/>
              </a:lnSpc>
              <a:spcBef>
                <a:spcPts val="1000"/>
              </a:spcBef>
              <a:spcAft>
                <a:spcPts val="0"/>
              </a:spcAft>
              <a:buSzPts val="935"/>
              <a:buNone/>
            </a:pPr>
            <a:r>
              <a:t/>
            </a:r>
            <a:endParaRPr>
              <a:solidFill>
                <a:schemeClr val="dk1"/>
              </a:solidFill>
            </a:endParaRPr>
          </a:p>
          <a:p>
            <a:pPr indent="0" lvl="0" marL="0" rtl="0" algn="l">
              <a:lnSpc>
                <a:spcPct val="105000"/>
              </a:lnSpc>
              <a:spcBef>
                <a:spcPts val="1200"/>
              </a:spcBef>
              <a:spcAft>
                <a:spcPts val="0"/>
              </a:spcAft>
              <a:buSzPts val="935"/>
              <a:buNone/>
            </a:pPr>
            <a:r>
              <a:t/>
            </a:r>
            <a:endParaRPr sz="1500">
              <a:solidFill>
                <a:schemeClr val="dk1"/>
              </a:solidFill>
            </a:endParaRPr>
          </a:p>
          <a:p>
            <a:pPr indent="0" lvl="0" marL="0" rtl="0" algn="l">
              <a:lnSpc>
                <a:spcPct val="105000"/>
              </a:lnSpc>
              <a:spcBef>
                <a:spcPts val="1200"/>
              </a:spcBef>
              <a:spcAft>
                <a:spcPts val="0"/>
              </a:spcAft>
              <a:buSzPts val="935"/>
              <a:buNone/>
            </a:pPr>
            <a:r>
              <a:t/>
            </a:r>
            <a:endParaRPr sz="1500">
              <a:solidFill>
                <a:schemeClr val="dk1"/>
              </a:solidFill>
            </a:endParaRPr>
          </a:p>
          <a:p>
            <a:pPr indent="0" lvl="0" marL="0" rtl="0" algn="l">
              <a:lnSpc>
                <a:spcPct val="105000"/>
              </a:lnSpc>
              <a:spcBef>
                <a:spcPts val="1200"/>
              </a:spcBef>
              <a:spcAft>
                <a:spcPts val="1200"/>
              </a:spcAft>
              <a:buSzPts val="935"/>
              <a:buNone/>
            </a:pPr>
            <a:r>
              <a:t/>
            </a:r>
            <a:endParaRPr sz="1500">
              <a:solidFill>
                <a:schemeClr val="dk1"/>
              </a:solidFill>
            </a:endParaRPr>
          </a:p>
        </p:txBody>
      </p:sp>
      <p:sp>
        <p:nvSpPr>
          <p:cNvPr id="535" name="Google Shape;535;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539" name="Shape 539"/>
        <p:cNvGrpSpPr/>
        <p:nvPr/>
      </p:nvGrpSpPr>
      <p:grpSpPr>
        <a:xfrm>
          <a:off x="0" y="0"/>
          <a:ext cx="0" cy="0"/>
          <a:chOff x="0" y="0"/>
          <a:chExt cx="0" cy="0"/>
        </a:xfrm>
      </p:grpSpPr>
      <p:graphicFrame>
        <p:nvGraphicFramePr>
          <p:cNvPr id="540" name="Google Shape;540;p59"/>
          <p:cNvGraphicFramePr/>
          <p:nvPr/>
        </p:nvGraphicFramePr>
        <p:xfrm>
          <a:off x="118400" y="874641"/>
          <a:ext cx="3000000" cy="3000000"/>
        </p:xfrm>
        <a:graphic>
          <a:graphicData uri="http://schemas.openxmlformats.org/drawingml/2006/table">
            <a:tbl>
              <a:tblPr>
                <a:noFill/>
                <a:tableStyleId>{24CB0C21-1B0A-4130-800B-2050B62F96B7}</a:tableStyleId>
              </a:tblPr>
              <a:tblGrid>
                <a:gridCol w="1919175"/>
                <a:gridCol w="1919175"/>
                <a:gridCol w="1919175"/>
              </a:tblGrid>
              <a:tr h="366550">
                <a:tc gridSpan="3">
                  <a:txBody>
                    <a:bodyPr/>
                    <a:lstStyle/>
                    <a:p>
                      <a:pPr indent="0" lvl="0" marL="0" marR="0" rtl="0" algn="ctr">
                        <a:lnSpc>
                          <a:spcPct val="100000"/>
                        </a:lnSpc>
                        <a:spcBef>
                          <a:spcPts val="0"/>
                        </a:spcBef>
                        <a:spcAft>
                          <a:spcPts val="0"/>
                        </a:spcAft>
                        <a:buClr>
                          <a:srgbClr val="000000"/>
                        </a:buClr>
                        <a:buSzPts val="1600"/>
                        <a:buFont typeface="Arial"/>
                        <a:buNone/>
                      </a:pPr>
                      <a:r>
                        <a:rPr lang="en" sz="1600">
                          <a:solidFill>
                            <a:srgbClr val="FFFFFF"/>
                          </a:solidFill>
                        </a:rPr>
                        <a:t>Big Idea</a:t>
                      </a:r>
                      <a:endParaRPr sz="1600" u="none" cap="none" strike="noStrike">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AA84F"/>
                    </a:solidFill>
                  </a:tcPr>
                </a:tc>
                <a:tc hMerge="1"/>
                <a:tc hMerge="1"/>
              </a:tr>
              <a:tr h="471300">
                <a:tc gridSpan="3">
                  <a:txBody>
                    <a:bodyPr/>
                    <a:lstStyle/>
                    <a:p>
                      <a:pPr indent="0" lvl="0" marL="0" rtl="0" algn="ctr">
                        <a:spcBef>
                          <a:spcPts val="0"/>
                        </a:spcBef>
                        <a:spcAft>
                          <a:spcPts val="0"/>
                        </a:spcAft>
                        <a:buClr>
                          <a:schemeClr val="dk1"/>
                        </a:buClr>
                        <a:buSzPts val="1100"/>
                        <a:buFont typeface="Arial"/>
                        <a:buNone/>
                      </a:pPr>
                      <a:r>
                        <a:rPr lang="en" sz="1200">
                          <a:solidFill>
                            <a:schemeClr val="dk1"/>
                          </a:solidFill>
                        </a:rPr>
                        <a:t>Use the reflect-plan-modify cycle to coach teachers in their usage of data to improve instructional practice and student learning.</a:t>
                      </a:r>
                      <a:endParaRPr sz="1200">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c hMerge="1"/>
                <a:tc hMerge="1"/>
              </a:tr>
              <a:tr h="340375">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dk1"/>
                          </a:solidFill>
                        </a:rPr>
                        <a:t>Analyzing</a:t>
                      </a:r>
                      <a:endParaRPr>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chemeClr val="dk1"/>
                      </a:solidFill>
                      <a:prstDash val="solid"/>
                      <a:round/>
                      <a:headEnd len="sm" w="sm" type="none"/>
                      <a:tailEnd len="sm" w="sm" type="none"/>
                    </a:lnB>
                    <a:solidFill>
                      <a:srgbClr val="F1C23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dk1"/>
                          </a:solidFill>
                        </a:rPr>
                        <a:t>Planning</a:t>
                      </a:r>
                      <a:endParaRPr>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chemeClr val="dk1"/>
                      </a:solidFill>
                      <a:prstDash val="solid"/>
                      <a:round/>
                      <a:headEnd len="sm" w="sm" type="none"/>
                      <a:tailEnd len="sm" w="sm" type="none"/>
                    </a:lnB>
                    <a:solidFill>
                      <a:srgbClr val="FF99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dk1"/>
                          </a:solidFill>
                        </a:rPr>
                        <a:t>Modifying</a:t>
                      </a:r>
                      <a:endParaRPr>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chemeClr val="dk1"/>
                      </a:solidFill>
                      <a:prstDash val="solid"/>
                      <a:round/>
                      <a:headEnd len="sm" w="sm" type="none"/>
                      <a:tailEnd len="sm" w="sm" type="none"/>
                    </a:lnB>
                    <a:solidFill>
                      <a:srgbClr val="B7B7B7"/>
                    </a:solidFill>
                  </a:tcPr>
                </a:tc>
              </a:tr>
              <a:tr h="1601175">
                <a:tc>
                  <a:txBody>
                    <a:bodyPr/>
                    <a:lstStyle/>
                    <a:p>
                      <a:pPr indent="0" lvl="0" marL="0" rtl="0" algn="l">
                        <a:spcBef>
                          <a:spcPts val="0"/>
                        </a:spcBef>
                        <a:spcAft>
                          <a:spcPts val="0"/>
                        </a:spcAft>
                        <a:buNone/>
                      </a:pPr>
                      <a:r>
                        <a:rPr lang="en" sz="1200"/>
                        <a:t>I can analyze patterns and data sources to coach teachers.</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rPr lang="en" sz="1200"/>
                        <a:t>I can use trends and patterns within data sources to coach teachers to plan appropriate instruction for students.</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9CB9C"/>
                    </a:solidFill>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I can coach teachers to modify instruction to meet student needs based on the ongoing collection and analysis of data.</a:t>
                      </a:r>
                      <a:r>
                        <a:rPr lang="en" sz="1000">
                          <a:solidFill>
                            <a:schemeClr val="dk1"/>
                          </a:solidFill>
                        </a:rPr>
                        <a:t> </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i="1" sz="2630">
                        <a:solidFill>
                          <a:schemeClr val="dk1"/>
                        </a:solidFill>
                      </a:endParaRPr>
                    </a:p>
                    <a:p>
                      <a:pPr indent="0" lvl="0" marL="0" marR="0" rtl="0" algn="l">
                        <a:lnSpc>
                          <a:spcPct val="100000"/>
                        </a:lnSpc>
                        <a:spcBef>
                          <a:spcPts val="0"/>
                        </a:spcBef>
                        <a:spcAft>
                          <a:spcPts val="0"/>
                        </a:spcAft>
                        <a:buClr>
                          <a:srgbClr val="000000"/>
                        </a:buClr>
                        <a:buSzPts val="1100"/>
                        <a:buFont typeface="Arial"/>
                        <a:buNone/>
                      </a:pPr>
                      <a:r>
                        <a:rPr lang="en" sz="1200"/>
                        <a:t> </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FEFEF"/>
                    </a:solidFill>
                  </a:tcPr>
                </a:tc>
              </a:tr>
              <a:tr h="540575">
                <a:tc gridSpan="3">
                  <a:txBody>
                    <a:bodyPr/>
                    <a:lstStyle/>
                    <a:p>
                      <a:pPr indent="0" lvl="0" marL="0" rtl="0" algn="ctr">
                        <a:spcBef>
                          <a:spcPts val="0"/>
                        </a:spcBef>
                        <a:spcAft>
                          <a:spcPts val="0"/>
                        </a:spcAft>
                        <a:buNone/>
                      </a:pPr>
                      <a:r>
                        <a:rPr lang="en" sz="1600"/>
                        <a:t>Reflection</a:t>
                      </a:r>
                      <a:endParaRPr sz="16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solidFill>
                      <a:prstDash val="solid"/>
                      <a:round/>
                      <a:headEnd len="sm" w="sm" type="none"/>
                      <a:tailEnd len="sm" w="sm" type="none"/>
                    </a:lnB>
                    <a:solidFill>
                      <a:srgbClr val="A4C2F4"/>
                    </a:solidFill>
                  </a:tcPr>
                </a:tc>
                <a:tc hMerge="1"/>
                <a:tc hMerge="1"/>
              </a:tr>
            </a:tbl>
          </a:graphicData>
        </a:graphic>
      </p:graphicFrame>
      <p:sp>
        <p:nvSpPr>
          <p:cNvPr id="541" name="Google Shape;541;p59"/>
          <p:cNvSpPr txBox="1"/>
          <p:nvPr>
            <p:ph type="title"/>
          </p:nvPr>
        </p:nvSpPr>
        <p:spPr>
          <a:xfrm>
            <a:off x="98400" y="-38600"/>
            <a:ext cx="8947200" cy="572700"/>
          </a:xfrm>
          <a:prstGeom prst="rect">
            <a:avLst/>
          </a:prstGeom>
          <a:solidFill>
            <a:srgbClr val="6AA84F"/>
          </a:solidFill>
          <a:ln>
            <a:noFill/>
          </a:ln>
        </p:spPr>
        <p:txBody>
          <a:bodyPr anchorCtr="0" anchor="ctr" bIns="0" lIns="0" spcFirstLastPara="1" rIns="0" wrap="square" tIns="0">
            <a:normAutofit/>
          </a:bodyPr>
          <a:lstStyle/>
          <a:p>
            <a:pPr indent="0" lvl="0" marL="0" rtl="0" algn="ctr">
              <a:lnSpc>
                <a:spcPct val="100000"/>
              </a:lnSpc>
              <a:spcBef>
                <a:spcPts val="0"/>
              </a:spcBef>
              <a:spcAft>
                <a:spcPts val="0"/>
              </a:spcAft>
              <a:buClr>
                <a:schemeClr val="dk1"/>
              </a:buClr>
              <a:buSzPts val="990"/>
              <a:buFont typeface="Arial"/>
              <a:buNone/>
            </a:pPr>
            <a:r>
              <a:rPr lang="en" sz="2320"/>
              <a:t>Today’s </a:t>
            </a:r>
            <a:r>
              <a:rPr b="0" lang="en" sz="2320"/>
              <a:t>Learning Targets</a:t>
            </a:r>
            <a:endParaRPr sz="2320"/>
          </a:p>
        </p:txBody>
      </p:sp>
      <p:pic>
        <p:nvPicPr>
          <p:cNvPr id="542" name="Google Shape;542;p59"/>
          <p:cNvPicPr preferRelativeResize="0"/>
          <p:nvPr/>
        </p:nvPicPr>
        <p:blipFill>
          <a:blip r:embed="rId3">
            <a:alphaModFix/>
          </a:blip>
          <a:stretch>
            <a:fillRect/>
          </a:stretch>
        </p:blipFill>
        <p:spPr>
          <a:xfrm>
            <a:off x="1" y="4700244"/>
            <a:ext cx="1626177" cy="443263"/>
          </a:xfrm>
          <a:prstGeom prst="rect">
            <a:avLst/>
          </a:prstGeom>
          <a:noFill/>
          <a:ln>
            <a:noFill/>
          </a:ln>
          <a:effectLst>
            <a:outerShdw blurRad="57150" rotWithShape="0" algn="bl" dir="5400000" dist="19050">
              <a:srgbClr val="000000">
                <a:alpha val="48630"/>
              </a:srgbClr>
            </a:outerShdw>
          </a:effectLst>
        </p:spPr>
      </p:pic>
      <p:pic>
        <p:nvPicPr>
          <p:cNvPr id="543" name="Google Shape;543;p59"/>
          <p:cNvPicPr preferRelativeResize="0"/>
          <p:nvPr/>
        </p:nvPicPr>
        <p:blipFill>
          <a:blip r:embed="rId4">
            <a:alphaModFix/>
          </a:blip>
          <a:stretch>
            <a:fillRect/>
          </a:stretch>
        </p:blipFill>
        <p:spPr>
          <a:xfrm>
            <a:off x="5995992" y="1623887"/>
            <a:ext cx="3049607" cy="2277426"/>
          </a:xfrm>
          <a:prstGeom prst="rect">
            <a:avLst/>
          </a:prstGeom>
          <a:noFill/>
          <a:ln cap="flat" cmpd="sng" w="28575">
            <a:solidFill>
              <a:schemeClr val="dk2"/>
            </a:solidFill>
            <a:prstDash val="solid"/>
            <a:round/>
            <a:headEnd len="sm" w="sm" type="none"/>
            <a:tailEnd len="sm" w="sm" type="none"/>
          </a:ln>
        </p:spPr>
      </p:pic>
      <p:pic>
        <p:nvPicPr>
          <p:cNvPr id="544" name="Google Shape;544;p59">
            <a:hlinkClick r:id="rId5"/>
          </p:cNvPr>
          <p:cNvPicPr preferRelativeResize="0"/>
          <p:nvPr/>
        </p:nvPicPr>
        <p:blipFill>
          <a:blip r:embed="rId6">
            <a:alphaModFix/>
          </a:blip>
          <a:stretch>
            <a:fillRect/>
          </a:stretch>
        </p:blipFill>
        <p:spPr>
          <a:xfrm>
            <a:off x="6309122" y="4109975"/>
            <a:ext cx="1003825" cy="942325"/>
          </a:xfrm>
          <a:prstGeom prst="rect">
            <a:avLst/>
          </a:prstGeom>
          <a:noFill/>
          <a:ln>
            <a:noFill/>
          </a:ln>
        </p:spPr>
      </p:pic>
      <p:sp>
        <p:nvSpPr>
          <p:cNvPr id="545" name="Google Shape;545;p59"/>
          <p:cNvSpPr txBox="1"/>
          <p:nvPr/>
        </p:nvSpPr>
        <p:spPr>
          <a:xfrm>
            <a:off x="7224300" y="4296438"/>
            <a:ext cx="1821300" cy="569400"/>
          </a:xfrm>
          <a:prstGeom prst="rect">
            <a:avLst/>
          </a:prstGeom>
          <a:solidFill>
            <a:srgbClr val="EEEEEE"/>
          </a:solidFill>
          <a:ln cap="flat" cmpd="sng" w="9525">
            <a:solidFill>
              <a:srgbClr val="EEEEEE"/>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hlink"/>
                </a:solidFill>
                <a:hlinkClick r:id="rId7"/>
              </a:rPr>
              <a:t>If you would like to make a copy of the presentation</a:t>
            </a:r>
            <a:r>
              <a:rPr lang="en"/>
              <a:t>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6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a:t>Questions? </a:t>
            </a:r>
            <a:endParaRPr b="1"/>
          </a:p>
        </p:txBody>
      </p:sp>
      <p:sp>
        <p:nvSpPr>
          <p:cNvPr id="551" name="Google Shape;551;p60"/>
          <p:cNvSpPr txBox="1"/>
          <p:nvPr>
            <p:ph idx="1" type="body"/>
          </p:nvPr>
        </p:nvSpPr>
        <p:spPr>
          <a:xfrm>
            <a:off x="628650" y="1369225"/>
            <a:ext cx="3126600" cy="18918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rPr lang="en"/>
              <a:t>For additional support, consider contacting a Regional Data Lead in your area.</a:t>
            </a:r>
            <a:endParaRPr/>
          </a:p>
        </p:txBody>
      </p:sp>
      <p:sp>
        <p:nvSpPr>
          <p:cNvPr id="552" name="Google Shape;552;p60"/>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553" name="Google Shape;553;p60">
            <a:hlinkClick r:id="rId3"/>
          </p:cNvPr>
          <p:cNvPicPr preferRelativeResize="0"/>
          <p:nvPr/>
        </p:nvPicPr>
        <p:blipFill>
          <a:blip r:embed="rId4">
            <a:alphaModFix/>
          </a:blip>
          <a:stretch>
            <a:fillRect/>
          </a:stretch>
        </p:blipFill>
        <p:spPr>
          <a:xfrm>
            <a:off x="4098770" y="0"/>
            <a:ext cx="4687160" cy="51435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B6D7A8"/>
        </a:solidFill>
      </p:bgPr>
    </p:bg>
    <p:spTree>
      <p:nvGrpSpPr>
        <p:cNvPr id="557" name="Shape 557"/>
        <p:cNvGrpSpPr/>
        <p:nvPr/>
      </p:nvGrpSpPr>
      <p:grpSpPr>
        <a:xfrm>
          <a:off x="0" y="0"/>
          <a:ext cx="0" cy="0"/>
          <a:chOff x="0" y="0"/>
          <a:chExt cx="0" cy="0"/>
        </a:xfrm>
      </p:grpSpPr>
      <p:sp>
        <p:nvSpPr>
          <p:cNvPr id="558" name="Google Shape;558;p61"/>
          <p:cNvSpPr/>
          <p:nvPr/>
        </p:nvSpPr>
        <p:spPr>
          <a:xfrm rot="-5400000">
            <a:off x="2811625" y="-1215900"/>
            <a:ext cx="5207400" cy="7487700"/>
          </a:xfrm>
          <a:prstGeom prst="rtTriangle">
            <a:avLst/>
          </a:prstGeom>
          <a:solidFill>
            <a:srgbClr val="38761D"/>
          </a:solidFill>
          <a:ln cap="flat" cmpd="sng" w="9525">
            <a:solidFill>
              <a:srgbClr val="0D3B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61"/>
          <p:cNvSpPr/>
          <p:nvPr/>
        </p:nvSpPr>
        <p:spPr>
          <a:xfrm>
            <a:off x="290050" y="2295575"/>
            <a:ext cx="8823900" cy="940200"/>
          </a:xfrm>
          <a:prstGeom prst="rightArrow">
            <a:avLst>
              <a:gd fmla="val 50000" name="adj1"/>
              <a:gd fmla="val 50000" name="adj2"/>
            </a:avLst>
          </a:prstGeom>
          <a:solidFill>
            <a:schemeClr val="l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0" name="Google Shape;560;p61"/>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561" name="Google Shape;561;p61"/>
          <p:cNvSpPr txBox="1"/>
          <p:nvPr>
            <p:ph idx="12" type="sldNum"/>
          </p:nvPr>
        </p:nvSpPr>
        <p:spPr>
          <a:xfrm>
            <a:off x="6457950" y="4767263"/>
            <a:ext cx="2057400" cy="2739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562" name="Google Shape;562;p61"/>
          <p:cNvSpPr txBox="1"/>
          <p:nvPr/>
        </p:nvSpPr>
        <p:spPr>
          <a:xfrm>
            <a:off x="0" y="0"/>
            <a:ext cx="9045900" cy="228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30">
                <a:solidFill>
                  <a:schemeClr val="dk2"/>
                </a:solidFill>
              </a:rPr>
              <a:t>The Big Idea</a:t>
            </a:r>
            <a:r>
              <a:rPr b="1" lang="en" sz="3230">
                <a:solidFill>
                  <a:schemeClr val="dk2"/>
                </a:solidFill>
              </a:rPr>
              <a:t>:</a:t>
            </a:r>
            <a:endParaRPr b="1" sz="3230">
              <a:solidFill>
                <a:schemeClr val="dk2"/>
              </a:solidFill>
            </a:endParaRPr>
          </a:p>
          <a:p>
            <a:pPr indent="0" lvl="0" marL="0" rtl="0" algn="l">
              <a:spcBef>
                <a:spcPts val="0"/>
              </a:spcBef>
              <a:spcAft>
                <a:spcPts val="0"/>
              </a:spcAft>
              <a:buClr>
                <a:schemeClr val="dk1"/>
              </a:buClr>
              <a:buSzPts val="1100"/>
              <a:buFont typeface="Arial"/>
              <a:buNone/>
            </a:pPr>
            <a:r>
              <a:rPr i="1" lang="en" sz="2600">
                <a:solidFill>
                  <a:schemeClr val="dk1"/>
                </a:solidFill>
              </a:rPr>
              <a:t>I can use the analyze-plan-modify cycle to coach teachers in their usage of data to improve instructional practice and student learning.</a:t>
            </a:r>
            <a:endParaRPr i="1" sz="2600">
              <a:solidFill>
                <a:schemeClr val="dk1"/>
              </a:solidFill>
            </a:endParaRPr>
          </a:p>
          <a:p>
            <a:pPr indent="0" lvl="0" marL="0" rtl="0" algn="l">
              <a:spcBef>
                <a:spcPts val="0"/>
              </a:spcBef>
              <a:spcAft>
                <a:spcPts val="0"/>
              </a:spcAft>
              <a:buNone/>
            </a:pPr>
            <a:r>
              <a:t/>
            </a:r>
            <a:endParaRPr i="1" sz="2630">
              <a:solidFill>
                <a:schemeClr val="dk1"/>
              </a:solidFill>
            </a:endParaRPr>
          </a:p>
        </p:txBody>
      </p:sp>
      <p:pic>
        <p:nvPicPr>
          <p:cNvPr id="563" name="Google Shape;563;p61"/>
          <p:cNvPicPr preferRelativeResize="0"/>
          <p:nvPr/>
        </p:nvPicPr>
        <p:blipFill>
          <a:blip r:embed="rId4">
            <a:alphaModFix/>
          </a:blip>
          <a:stretch>
            <a:fillRect/>
          </a:stretch>
        </p:blipFill>
        <p:spPr>
          <a:xfrm>
            <a:off x="3981771" y="1517700"/>
            <a:ext cx="4184154" cy="3124700"/>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D9EAD3"/>
        </a:solidFill>
      </p:bgPr>
    </p:bg>
    <p:spTree>
      <p:nvGrpSpPr>
        <p:cNvPr id="567" name="Shape 567"/>
        <p:cNvGrpSpPr/>
        <p:nvPr/>
      </p:nvGrpSpPr>
      <p:grpSpPr>
        <a:xfrm>
          <a:off x="0" y="0"/>
          <a:ext cx="0" cy="0"/>
          <a:chOff x="0" y="0"/>
          <a:chExt cx="0" cy="0"/>
        </a:xfrm>
      </p:grpSpPr>
      <p:sp>
        <p:nvSpPr>
          <p:cNvPr id="568" name="Google Shape;568;p62"/>
          <p:cNvSpPr txBox="1"/>
          <p:nvPr>
            <p:ph idx="1" type="body"/>
          </p:nvPr>
        </p:nvSpPr>
        <p:spPr>
          <a:xfrm>
            <a:off x="141125" y="1161950"/>
            <a:ext cx="3184800" cy="37845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Art teacher uses </a:t>
            </a:r>
            <a:r>
              <a:rPr lang="en"/>
              <a:t>pre-assessment</a:t>
            </a:r>
            <a:r>
              <a:rPr lang="en"/>
              <a:t> data to </a:t>
            </a:r>
            <a:r>
              <a:rPr lang="en"/>
              <a:t>modify</a:t>
            </a:r>
            <a:r>
              <a:rPr lang="en"/>
              <a:t> her lessons to create </a:t>
            </a:r>
            <a:r>
              <a:rPr lang="en"/>
              <a:t>flexible</a:t>
            </a:r>
            <a:r>
              <a:rPr lang="en"/>
              <a:t> student groups to meet them at their entry point. </a:t>
            </a:r>
            <a:endParaRPr/>
          </a:p>
          <a:p>
            <a:pPr indent="-342900" lvl="0" marL="457200" rtl="0" algn="l">
              <a:spcBef>
                <a:spcPts val="0"/>
              </a:spcBef>
              <a:spcAft>
                <a:spcPts val="0"/>
              </a:spcAft>
              <a:buSzPts val="1800"/>
              <a:buChar char="●"/>
            </a:pPr>
            <a:r>
              <a:rPr lang="en"/>
              <a:t>This process is completed after every project. </a:t>
            </a:r>
            <a:endParaRPr/>
          </a:p>
          <a:p>
            <a:pPr indent="-342900" lvl="0" marL="457200" rtl="0" algn="l">
              <a:spcBef>
                <a:spcPts val="0"/>
              </a:spcBef>
              <a:spcAft>
                <a:spcPts val="0"/>
              </a:spcAft>
              <a:buSzPts val="1800"/>
              <a:buChar char="●"/>
            </a:pPr>
            <a:r>
              <a:rPr lang="en"/>
              <a:t>Watch one small portion of the conversation.</a:t>
            </a:r>
            <a:endParaRPr/>
          </a:p>
        </p:txBody>
      </p:sp>
      <p:pic>
        <p:nvPicPr>
          <p:cNvPr id="569" name="Google Shape;569;p62" title="HQSD - Middle and High School Art">
            <a:hlinkClick r:id="rId3"/>
          </p:cNvPr>
          <p:cNvPicPr preferRelativeResize="0"/>
          <p:nvPr/>
        </p:nvPicPr>
        <p:blipFill>
          <a:blip r:embed="rId4">
            <a:alphaModFix/>
          </a:blip>
          <a:stretch>
            <a:fillRect/>
          </a:stretch>
        </p:blipFill>
        <p:spPr>
          <a:xfrm>
            <a:off x="3478325" y="1170125"/>
            <a:ext cx="4572000" cy="3429000"/>
          </a:xfrm>
          <a:prstGeom prst="rect">
            <a:avLst/>
          </a:prstGeom>
          <a:noFill/>
          <a:ln>
            <a:noFill/>
          </a:ln>
        </p:spPr>
      </p:pic>
      <p:pic>
        <p:nvPicPr>
          <p:cNvPr id="570" name="Google Shape;570;p62"/>
          <p:cNvPicPr preferRelativeResize="0"/>
          <p:nvPr/>
        </p:nvPicPr>
        <p:blipFill>
          <a:blip r:embed="rId5">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571" name="Google Shape;571;p62"/>
          <p:cNvSpPr txBox="1"/>
          <p:nvPr/>
        </p:nvSpPr>
        <p:spPr>
          <a:xfrm>
            <a:off x="-50" y="57275"/>
            <a:ext cx="9144000" cy="625800"/>
          </a:xfrm>
          <a:prstGeom prst="rect">
            <a:avLst/>
          </a:prstGeom>
          <a:solidFill>
            <a:srgbClr val="6AA84F"/>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Using Data to Modify an Art Classroom</a:t>
            </a:r>
            <a:endParaRPr sz="2688">
              <a:solidFill>
                <a:srgbClr val="000000"/>
              </a:solidFill>
            </a:endParaRPr>
          </a:p>
        </p:txBody>
      </p:sp>
      <p:sp>
        <p:nvSpPr>
          <p:cNvPr id="572" name="Google Shape;572;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1000"/>
                                        <p:tgtEl>
                                          <p:spTgt spid="5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D9EAD3"/>
        </a:solidFill>
      </p:bgPr>
    </p:bg>
    <p:spTree>
      <p:nvGrpSpPr>
        <p:cNvPr id="576" name="Shape 576"/>
        <p:cNvGrpSpPr/>
        <p:nvPr/>
      </p:nvGrpSpPr>
      <p:grpSpPr>
        <a:xfrm>
          <a:off x="0" y="0"/>
          <a:ext cx="0" cy="0"/>
          <a:chOff x="0" y="0"/>
          <a:chExt cx="0" cy="0"/>
        </a:xfrm>
      </p:grpSpPr>
      <p:sp>
        <p:nvSpPr>
          <p:cNvPr id="577" name="Google Shape;577;p63"/>
          <p:cNvSpPr txBox="1"/>
          <p:nvPr>
            <p:ph type="title"/>
          </p:nvPr>
        </p:nvSpPr>
        <p:spPr>
          <a:xfrm>
            <a:off x="311700" y="123175"/>
            <a:ext cx="8520600" cy="894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Questions for data conversations around modifying in </a:t>
            </a:r>
            <a:endParaRPr/>
          </a:p>
        </p:txBody>
      </p:sp>
      <p:sp>
        <p:nvSpPr>
          <p:cNvPr id="578" name="Google Shape;578;p63"/>
          <p:cNvSpPr txBox="1"/>
          <p:nvPr>
            <p:ph idx="1" type="body"/>
          </p:nvPr>
        </p:nvSpPr>
        <p:spPr>
          <a:xfrm>
            <a:off x="311700" y="1017775"/>
            <a:ext cx="8520600" cy="37653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Clr>
                <a:schemeClr val="dk1"/>
              </a:buClr>
              <a:buSzPts val="1200"/>
              <a:buChar char="●"/>
            </a:pPr>
            <a:r>
              <a:rPr lang="en" sz="1200">
                <a:solidFill>
                  <a:schemeClr val="dk1"/>
                </a:solidFill>
              </a:rPr>
              <a:t>What are you currently using to collect student data?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How do you use your data?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What process or method do you use to identify next steps based on student needs/strengths?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How do you scaffold your lessons based on identified needs from your data?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How are you determining prior knowledge?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Are you creating or using pre-assessments?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How do you offer extensions to students who are very strong in particular areas?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How are you giving students feedback and opportunities to respond to that feedback?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Share some examples of how you have responded to student needs with a variety of approaches.</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What ways do you monitor student progress or other student data?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How do you monitor standard alignment?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How do you know when to scaffold?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How do you know where to begin instruction when students may be lacking background knowledge?</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Do you use your data to inform student choice or voice? If not, how might you?</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Are you grouping students? If so, how do you use data to inform student groups?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How are you using data to help students take ownership of their learning and become challenged, prepared, and empowered?</a:t>
            </a:r>
            <a:endParaRPr sz="1900"/>
          </a:p>
        </p:txBody>
      </p:sp>
      <p:pic>
        <p:nvPicPr>
          <p:cNvPr id="579" name="Google Shape;579;p63"/>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580" name="Google Shape;580;p63"/>
          <p:cNvSpPr txBox="1"/>
          <p:nvPr/>
        </p:nvSpPr>
        <p:spPr>
          <a:xfrm>
            <a:off x="-50" y="57275"/>
            <a:ext cx="9144000" cy="625800"/>
          </a:xfrm>
          <a:prstGeom prst="rect">
            <a:avLst/>
          </a:prstGeom>
          <a:solidFill>
            <a:srgbClr val="6AA84F"/>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Questions to Coach a High School Art Teacher</a:t>
            </a:r>
            <a:endParaRPr sz="2688">
              <a:solidFill>
                <a:srgbClr val="000000"/>
              </a:solidFill>
            </a:endParaRPr>
          </a:p>
        </p:txBody>
      </p:sp>
      <p:sp>
        <p:nvSpPr>
          <p:cNvPr id="581" name="Google Shape;581;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D9EAD3"/>
        </a:solidFill>
      </p:bgPr>
    </p:bg>
    <p:spTree>
      <p:nvGrpSpPr>
        <p:cNvPr id="585" name="Shape 585"/>
        <p:cNvGrpSpPr/>
        <p:nvPr/>
      </p:nvGrpSpPr>
      <p:grpSpPr>
        <a:xfrm>
          <a:off x="0" y="0"/>
          <a:ext cx="0" cy="0"/>
          <a:chOff x="0" y="0"/>
          <a:chExt cx="0" cy="0"/>
        </a:xfrm>
      </p:grpSpPr>
      <p:sp>
        <p:nvSpPr>
          <p:cNvPr id="586" name="Google Shape;586;p64"/>
          <p:cNvSpPr txBox="1"/>
          <p:nvPr>
            <p:ph type="title"/>
          </p:nvPr>
        </p:nvSpPr>
        <p:spPr>
          <a:xfrm>
            <a:off x="311700" y="217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Connection to OTES 2.0</a:t>
            </a:r>
            <a:endParaRPr/>
          </a:p>
        </p:txBody>
      </p:sp>
      <p:pic>
        <p:nvPicPr>
          <p:cNvPr id="587" name="Google Shape;587;p64"/>
          <p:cNvPicPr preferRelativeResize="0"/>
          <p:nvPr/>
        </p:nvPicPr>
        <p:blipFill>
          <a:blip r:embed="rId3">
            <a:alphaModFix/>
          </a:blip>
          <a:stretch>
            <a:fillRect/>
          </a:stretch>
        </p:blipFill>
        <p:spPr>
          <a:xfrm>
            <a:off x="254850" y="743888"/>
            <a:ext cx="8122275" cy="3899162"/>
          </a:xfrm>
          <a:prstGeom prst="rect">
            <a:avLst/>
          </a:prstGeom>
          <a:noFill/>
          <a:ln>
            <a:noFill/>
          </a:ln>
        </p:spPr>
      </p:pic>
      <p:sp>
        <p:nvSpPr>
          <p:cNvPr id="588" name="Google Shape;588;p64"/>
          <p:cNvSpPr/>
          <p:nvPr/>
        </p:nvSpPr>
        <p:spPr>
          <a:xfrm>
            <a:off x="4406150" y="2571750"/>
            <a:ext cx="1743600" cy="10518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64"/>
          <p:cNvSpPr/>
          <p:nvPr/>
        </p:nvSpPr>
        <p:spPr>
          <a:xfrm>
            <a:off x="6282350" y="2501575"/>
            <a:ext cx="1989900" cy="10518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64"/>
          <p:cNvSpPr txBox="1"/>
          <p:nvPr/>
        </p:nvSpPr>
        <p:spPr>
          <a:xfrm>
            <a:off x="1726275" y="4643050"/>
            <a:ext cx="7171500" cy="4926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chemeClr val="dk1"/>
              </a:buClr>
              <a:buSzPts val="1000"/>
              <a:buChar char="★"/>
            </a:pPr>
            <a:r>
              <a:rPr lang="en" sz="1000">
                <a:solidFill>
                  <a:schemeClr val="dk1"/>
                </a:solidFill>
              </a:rPr>
              <a:t>Teacher could be in Skilled or Accomplished based on if this is a one and done or if she is continuously using the data to modify her instruction.</a:t>
            </a:r>
            <a:endParaRPr sz="1300"/>
          </a:p>
        </p:txBody>
      </p:sp>
      <p:pic>
        <p:nvPicPr>
          <p:cNvPr id="591" name="Google Shape;591;p64"/>
          <p:cNvPicPr preferRelativeResize="0"/>
          <p:nvPr/>
        </p:nvPicPr>
        <p:blipFill>
          <a:blip r:embed="rId4">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592" name="Google Shape;592;p64"/>
          <p:cNvSpPr txBox="1"/>
          <p:nvPr/>
        </p:nvSpPr>
        <p:spPr>
          <a:xfrm>
            <a:off x="-50" y="57275"/>
            <a:ext cx="9144000" cy="625800"/>
          </a:xfrm>
          <a:prstGeom prst="rect">
            <a:avLst/>
          </a:prstGeom>
          <a:solidFill>
            <a:srgbClr val="6AA84F"/>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Connections to OTES 2.0</a:t>
            </a:r>
            <a:endParaRPr sz="2688">
              <a:solidFill>
                <a:srgbClr val="000000"/>
              </a:solidFill>
            </a:endParaRPr>
          </a:p>
        </p:txBody>
      </p:sp>
      <p:sp>
        <p:nvSpPr>
          <p:cNvPr id="593" name="Google Shape;593;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27" name="Shape 127"/>
        <p:cNvGrpSpPr/>
        <p:nvPr/>
      </p:nvGrpSpPr>
      <p:grpSpPr>
        <a:xfrm>
          <a:off x="0" y="0"/>
          <a:ext cx="0" cy="0"/>
          <a:chOff x="0" y="0"/>
          <a:chExt cx="0" cy="0"/>
        </a:xfrm>
      </p:grpSpPr>
      <p:pic>
        <p:nvPicPr>
          <p:cNvPr id="128" name="Google Shape;128;p20"/>
          <p:cNvPicPr preferRelativeResize="0"/>
          <p:nvPr/>
        </p:nvPicPr>
        <p:blipFill rotWithShape="1">
          <a:blip r:embed="rId3">
            <a:alphaModFix/>
          </a:blip>
          <a:srcRect b="0" l="457" r="0" t="0"/>
          <a:stretch/>
        </p:blipFill>
        <p:spPr>
          <a:xfrm>
            <a:off x="484150" y="664775"/>
            <a:ext cx="8175698" cy="1797350"/>
          </a:xfrm>
          <a:prstGeom prst="rect">
            <a:avLst/>
          </a:prstGeom>
          <a:noFill/>
          <a:ln cap="flat" cmpd="sng" w="9525">
            <a:solidFill>
              <a:schemeClr val="dk2"/>
            </a:solidFill>
            <a:prstDash val="solid"/>
            <a:round/>
            <a:headEnd len="sm" w="sm" type="none"/>
            <a:tailEnd len="sm" w="sm" type="none"/>
          </a:ln>
        </p:spPr>
      </p:pic>
      <p:sp>
        <p:nvSpPr>
          <p:cNvPr id="129" name="Google Shape;129;p20"/>
          <p:cNvSpPr txBox="1"/>
          <p:nvPr/>
        </p:nvSpPr>
        <p:spPr>
          <a:xfrm>
            <a:off x="2857275" y="2447850"/>
            <a:ext cx="3000000" cy="4002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dk1"/>
                </a:solidFill>
              </a:rPr>
              <a:t>Readiness Assessments</a:t>
            </a:r>
            <a:endParaRPr sz="400"/>
          </a:p>
        </p:txBody>
      </p:sp>
      <p:pic>
        <p:nvPicPr>
          <p:cNvPr id="130" name="Google Shape;130;p20"/>
          <p:cNvPicPr preferRelativeResize="0"/>
          <p:nvPr/>
        </p:nvPicPr>
        <p:blipFill>
          <a:blip r:embed="rId4">
            <a:alphaModFix/>
          </a:blip>
          <a:stretch>
            <a:fillRect/>
          </a:stretch>
        </p:blipFill>
        <p:spPr>
          <a:xfrm>
            <a:off x="770150" y="2869850"/>
            <a:ext cx="3527499" cy="1743725"/>
          </a:xfrm>
          <a:prstGeom prst="rect">
            <a:avLst/>
          </a:prstGeom>
          <a:noFill/>
          <a:ln cap="flat" cmpd="sng" w="9525">
            <a:solidFill>
              <a:schemeClr val="dk2"/>
            </a:solidFill>
            <a:prstDash val="solid"/>
            <a:round/>
            <a:headEnd len="sm" w="sm" type="none"/>
            <a:tailEnd len="sm" w="sm" type="none"/>
          </a:ln>
        </p:spPr>
      </p:pic>
      <p:sp>
        <p:nvSpPr>
          <p:cNvPr id="131" name="Google Shape;131;p20"/>
          <p:cNvSpPr txBox="1"/>
          <p:nvPr/>
        </p:nvSpPr>
        <p:spPr>
          <a:xfrm>
            <a:off x="902050" y="4613575"/>
            <a:ext cx="3263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Value-Added Reports</a:t>
            </a:r>
            <a:endParaRPr sz="400"/>
          </a:p>
        </p:txBody>
      </p:sp>
      <p:pic>
        <p:nvPicPr>
          <p:cNvPr id="132" name="Google Shape;132;p20"/>
          <p:cNvPicPr preferRelativeResize="0"/>
          <p:nvPr/>
        </p:nvPicPr>
        <p:blipFill>
          <a:blip r:embed="rId5">
            <a:alphaModFix/>
          </a:blip>
          <a:stretch>
            <a:fillRect/>
          </a:stretch>
        </p:blipFill>
        <p:spPr>
          <a:xfrm>
            <a:off x="5167781" y="2869850"/>
            <a:ext cx="3242145" cy="1743724"/>
          </a:xfrm>
          <a:prstGeom prst="rect">
            <a:avLst/>
          </a:prstGeom>
          <a:noFill/>
          <a:ln cap="flat" cmpd="sng" w="9525">
            <a:solidFill>
              <a:schemeClr val="dk2"/>
            </a:solidFill>
            <a:prstDash val="solid"/>
            <a:round/>
            <a:headEnd len="sm" w="sm" type="none"/>
            <a:tailEnd len="sm" w="sm" type="none"/>
          </a:ln>
        </p:spPr>
      </p:pic>
      <p:sp>
        <p:nvSpPr>
          <p:cNvPr id="133" name="Google Shape;133;p20"/>
          <p:cNvSpPr txBox="1"/>
          <p:nvPr/>
        </p:nvSpPr>
        <p:spPr>
          <a:xfrm>
            <a:off x="5157000" y="4515925"/>
            <a:ext cx="3263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400"/>
          </a:p>
          <a:p>
            <a:pPr indent="0" lvl="0" marL="0" rtl="0" algn="ctr">
              <a:spcBef>
                <a:spcPts val="0"/>
              </a:spcBef>
              <a:spcAft>
                <a:spcPts val="0"/>
              </a:spcAft>
              <a:buNone/>
            </a:pPr>
            <a:r>
              <a:rPr lang="en">
                <a:solidFill>
                  <a:schemeClr val="dk1"/>
                </a:solidFill>
              </a:rPr>
              <a:t>Portfolios</a:t>
            </a:r>
            <a:endParaRPr sz="400"/>
          </a:p>
        </p:txBody>
      </p:sp>
      <p:pic>
        <p:nvPicPr>
          <p:cNvPr id="134" name="Google Shape;134;p20"/>
          <p:cNvPicPr preferRelativeResize="0"/>
          <p:nvPr/>
        </p:nvPicPr>
        <p:blipFill>
          <a:blip r:embed="rId6">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135" name="Google Shape;135;p20"/>
          <p:cNvSpPr txBox="1"/>
          <p:nvPr/>
        </p:nvSpPr>
        <p:spPr>
          <a:xfrm>
            <a:off x="0" y="1775"/>
            <a:ext cx="9144000" cy="625800"/>
          </a:xfrm>
          <a:prstGeom prst="rect">
            <a:avLst/>
          </a:prstGeom>
          <a:solidFill>
            <a:srgbClr val="6AA84F"/>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Examples of Data</a:t>
            </a:r>
            <a:endParaRPr sz="2688">
              <a:solidFill>
                <a:srgbClr val="000000"/>
              </a:solidFill>
            </a:endParaRPr>
          </a:p>
        </p:txBody>
      </p:sp>
      <p:sp>
        <p:nvSpPr>
          <p:cNvPr id="136" name="Google Shape;136;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D9EAD3"/>
        </a:solidFill>
      </p:bgPr>
    </p:bg>
    <p:spTree>
      <p:nvGrpSpPr>
        <p:cNvPr id="597" name="Shape 597"/>
        <p:cNvGrpSpPr/>
        <p:nvPr/>
      </p:nvGrpSpPr>
      <p:grpSpPr>
        <a:xfrm>
          <a:off x="0" y="0"/>
          <a:ext cx="0" cy="0"/>
          <a:chOff x="0" y="0"/>
          <a:chExt cx="0" cy="0"/>
        </a:xfrm>
      </p:grpSpPr>
      <p:sp>
        <p:nvSpPr>
          <p:cNvPr id="598" name="Google Shape;598;p65"/>
          <p:cNvSpPr txBox="1"/>
          <p:nvPr>
            <p:ph idx="1" type="body"/>
          </p:nvPr>
        </p:nvSpPr>
        <p:spPr>
          <a:xfrm>
            <a:off x="311650" y="1307200"/>
            <a:ext cx="3948300" cy="869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sz="1600" u="sng">
                <a:solidFill>
                  <a:schemeClr val="hlink"/>
                </a:solidFill>
                <a:hlinkClick r:id="rId3"/>
              </a:rPr>
              <a:t>Izzie Interventionist is a middle school intervention specialist.</a:t>
            </a:r>
            <a:endParaRPr sz="2300"/>
          </a:p>
        </p:txBody>
      </p:sp>
      <p:pic>
        <p:nvPicPr>
          <p:cNvPr id="599" name="Google Shape;599;p65"/>
          <p:cNvPicPr preferRelativeResize="0"/>
          <p:nvPr/>
        </p:nvPicPr>
        <p:blipFill>
          <a:blip r:embed="rId4">
            <a:alphaModFix/>
          </a:blip>
          <a:stretch>
            <a:fillRect/>
          </a:stretch>
        </p:blipFill>
        <p:spPr>
          <a:xfrm>
            <a:off x="4798750" y="1218925"/>
            <a:ext cx="3810000" cy="3105150"/>
          </a:xfrm>
          <a:prstGeom prst="rect">
            <a:avLst/>
          </a:prstGeom>
          <a:noFill/>
          <a:ln>
            <a:noFill/>
          </a:ln>
        </p:spPr>
      </p:pic>
      <p:pic>
        <p:nvPicPr>
          <p:cNvPr id="600" name="Google Shape;600;p65"/>
          <p:cNvPicPr preferRelativeResize="0"/>
          <p:nvPr/>
        </p:nvPicPr>
        <p:blipFill>
          <a:blip r:embed="rId5">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601" name="Google Shape;601;p65"/>
          <p:cNvSpPr txBox="1"/>
          <p:nvPr/>
        </p:nvSpPr>
        <p:spPr>
          <a:xfrm>
            <a:off x="-50" y="57275"/>
            <a:ext cx="9144000" cy="625800"/>
          </a:xfrm>
          <a:prstGeom prst="rect">
            <a:avLst/>
          </a:prstGeom>
          <a:solidFill>
            <a:srgbClr val="6AA84F"/>
          </a:solidFill>
          <a:ln>
            <a:noFill/>
          </a:ln>
        </p:spPr>
        <p:txBody>
          <a:bodyPr anchorCtr="0" anchor="t" bIns="91425" lIns="91425" spcFirstLastPara="1" rIns="91425" wrap="square" tIns="91425">
            <a:normAutofit fontScale="92500"/>
          </a:bodyPr>
          <a:lstStyle/>
          <a:p>
            <a:pPr indent="0" lvl="0" marL="0" rtl="0" algn="l">
              <a:spcBef>
                <a:spcPts val="0"/>
              </a:spcBef>
              <a:spcAft>
                <a:spcPts val="0"/>
              </a:spcAft>
              <a:buClr>
                <a:schemeClr val="dk1"/>
              </a:buClr>
              <a:buSzPct val="39285"/>
              <a:buFont typeface="Arial"/>
              <a:buNone/>
            </a:pPr>
            <a:r>
              <a:rPr lang="en" sz="2800">
                <a:solidFill>
                  <a:schemeClr val="dk1"/>
                </a:solidFill>
              </a:rPr>
              <a:t>Using Data to Modify an Intervention Specialist Classroom</a:t>
            </a:r>
            <a:endParaRPr sz="2688">
              <a:solidFill>
                <a:srgbClr val="000000"/>
              </a:solidFill>
            </a:endParaRPr>
          </a:p>
        </p:txBody>
      </p:sp>
      <p:sp>
        <p:nvSpPr>
          <p:cNvPr id="602" name="Google Shape;602;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03" name="Google Shape;603;p65"/>
          <p:cNvSpPr txBox="1"/>
          <p:nvPr/>
        </p:nvSpPr>
        <p:spPr>
          <a:xfrm>
            <a:off x="311650" y="2070325"/>
            <a:ext cx="3948300" cy="25929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Char char="●"/>
            </a:pPr>
            <a:r>
              <a:rPr lang="en" sz="1500">
                <a:solidFill>
                  <a:schemeClr val="dk1"/>
                </a:solidFill>
              </a:rPr>
              <a:t>An Intervention Specialist focuses on the data used to support Jenny, an 8th grade student.</a:t>
            </a:r>
            <a:br>
              <a:rPr lang="en" sz="1500">
                <a:solidFill>
                  <a:schemeClr val="dk1"/>
                </a:solidFill>
              </a:rPr>
            </a:b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 sz="1500">
                <a:solidFill>
                  <a:schemeClr val="dk1"/>
                </a:solidFill>
              </a:rPr>
              <a:t>Collaboration including the student, the Intervention Specialist and other professionals contribute to developing an appropriate action plan to support the needs of Jenny.</a:t>
            </a:r>
            <a:endParaRPr sz="1500">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B6D7A8"/>
        </a:solidFill>
      </p:bgPr>
    </p:bg>
    <p:spTree>
      <p:nvGrpSpPr>
        <p:cNvPr id="607" name="Shape 607"/>
        <p:cNvGrpSpPr/>
        <p:nvPr/>
      </p:nvGrpSpPr>
      <p:grpSpPr>
        <a:xfrm>
          <a:off x="0" y="0"/>
          <a:ext cx="0" cy="0"/>
          <a:chOff x="0" y="0"/>
          <a:chExt cx="0" cy="0"/>
        </a:xfrm>
      </p:grpSpPr>
      <p:sp>
        <p:nvSpPr>
          <p:cNvPr id="608" name="Google Shape;608;p66"/>
          <p:cNvSpPr txBox="1"/>
          <p:nvPr>
            <p:ph idx="1" type="body"/>
          </p:nvPr>
        </p:nvSpPr>
        <p:spPr>
          <a:xfrm>
            <a:off x="377750" y="762400"/>
            <a:ext cx="8520600" cy="4080300"/>
          </a:xfrm>
          <a:prstGeom prst="rect">
            <a:avLst/>
          </a:prstGeom>
        </p:spPr>
        <p:txBody>
          <a:bodyPr anchorCtr="0" anchor="t" bIns="91425" lIns="91425" spcFirstLastPara="1" rIns="91425" wrap="square" tIns="91425">
            <a:normAutofit fontScale="62500" lnSpcReduction="10000"/>
          </a:bodyPr>
          <a:lstStyle/>
          <a:p>
            <a:pPr indent="-335901" lvl="0" marL="457200" rtl="0" algn="l">
              <a:spcBef>
                <a:spcPts val="0"/>
              </a:spcBef>
              <a:spcAft>
                <a:spcPts val="0"/>
              </a:spcAft>
              <a:buClr>
                <a:srgbClr val="414142"/>
              </a:buClr>
              <a:buSzPct val="100000"/>
              <a:buChar char="●"/>
            </a:pPr>
            <a:r>
              <a:rPr lang="en" sz="2703">
                <a:solidFill>
                  <a:schemeClr val="dk1"/>
                </a:solidFill>
              </a:rPr>
              <a:t>How are you collecting evidence of progress monitoring data during the small group instructional time?</a:t>
            </a:r>
            <a:br>
              <a:rPr lang="en" sz="2703">
                <a:solidFill>
                  <a:srgbClr val="414142"/>
                </a:solidFill>
              </a:rPr>
            </a:br>
            <a:endParaRPr sz="2703">
              <a:solidFill>
                <a:srgbClr val="414142"/>
              </a:solidFill>
            </a:endParaRPr>
          </a:p>
          <a:p>
            <a:pPr indent="-335901" lvl="0" marL="457200" rtl="0" algn="l">
              <a:spcBef>
                <a:spcPts val="0"/>
              </a:spcBef>
              <a:spcAft>
                <a:spcPts val="0"/>
              </a:spcAft>
              <a:buClr>
                <a:schemeClr val="dk1"/>
              </a:buClr>
              <a:buSzPct val="100000"/>
              <a:buChar char="●"/>
            </a:pPr>
            <a:r>
              <a:rPr lang="en" sz="2703">
                <a:solidFill>
                  <a:schemeClr val="dk1"/>
                </a:solidFill>
              </a:rPr>
              <a:t>Describe how you will combine progress monitoring data from Read Naturally with data from small group instruction.</a:t>
            </a:r>
            <a:endParaRPr sz="2703">
              <a:solidFill>
                <a:schemeClr val="dk1"/>
              </a:solidFill>
            </a:endParaRPr>
          </a:p>
          <a:p>
            <a:pPr indent="-335901" lvl="1" marL="914400" rtl="0" algn="l">
              <a:spcBef>
                <a:spcPts val="0"/>
              </a:spcBef>
              <a:spcAft>
                <a:spcPts val="0"/>
              </a:spcAft>
              <a:buClr>
                <a:schemeClr val="dk1"/>
              </a:buClr>
              <a:buSzPct val="100000"/>
              <a:buChar char="○"/>
            </a:pPr>
            <a:r>
              <a:rPr lang="en" sz="2703">
                <a:solidFill>
                  <a:schemeClr val="dk1"/>
                </a:solidFill>
              </a:rPr>
              <a:t>With what frequency will you revisit to analyze data?</a:t>
            </a:r>
            <a:endParaRPr sz="2703">
              <a:solidFill>
                <a:schemeClr val="dk1"/>
              </a:solidFill>
            </a:endParaRPr>
          </a:p>
          <a:p>
            <a:pPr indent="-335901" lvl="1" marL="914400" rtl="0" algn="l">
              <a:spcBef>
                <a:spcPts val="0"/>
              </a:spcBef>
              <a:spcAft>
                <a:spcPts val="0"/>
              </a:spcAft>
              <a:buClr>
                <a:schemeClr val="dk1"/>
              </a:buClr>
              <a:buSzPct val="100000"/>
              <a:buChar char="○"/>
            </a:pPr>
            <a:r>
              <a:rPr lang="en" sz="2703">
                <a:solidFill>
                  <a:schemeClr val="dk1"/>
                </a:solidFill>
              </a:rPr>
              <a:t>What adaptations/revisions have you made or can you anticipate may be necessary? </a:t>
            </a:r>
            <a:br>
              <a:rPr lang="en" sz="2703">
                <a:solidFill>
                  <a:schemeClr val="dk1"/>
                </a:solidFill>
              </a:rPr>
            </a:br>
            <a:endParaRPr sz="2703">
              <a:solidFill>
                <a:schemeClr val="dk1"/>
              </a:solidFill>
            </a:endParaRPr>
          </a:p>
          <a:p>
            <a:pPr indent="-335901" lvl="0" marL="457200" rtl="0" algn="l">
              <a:spcBef>
                <a:spcPts val="0"/>
              </a:spcBef>
              <a:spcAft>
                <a:spcPts val="0"/>
              </a:spcAft>
              <a:buClr>
                <a:schemeClr val="dk1"/>
              </a:buClr>
              <a:buSzPct val="100000"/>
              <a:buChar char="●"/>
            </a:pPr>
            <a:r>
              <a:rPr lang="en" sz="2703">
                <a:solidFill>
                  <a:schemeClr val="dk1"/>
                </a:solidFill>
              </a:rPr>
              <a:t>What targeted interventions will you provide as it relates to Jenny’s Suggested Area of Focus from the MAP benchmark:  Informational Text:  Key Ideas &amp; Details?</a:t>
            </a:r>
            <a:br>
              <a:rPr lang="en" sz="2703">
                <a:solidFill>
                  <a:schemeClr val="dk1"/>
                </a:solidFill>
              </a:rPr>
            </a:br>
            <a:endParaRPr sz="2703">
              <a:solidFill>
                <a:schemeClr val="dk1"/>
              </a:solidFill>
            </a:endParaRPr>
          </a:p>
          <a:p>
            <a:pPr indent="-335901" lvl="0" marL="457200" rtl="0" algn="l">
              <a:lnSpc>
                <a:spcPct val="100000"/>
              </a:lnSpc>
              <a:spcBef>
                <a:spcPts val="0"/>
              </a:spcBef>
              <a:spcAft>
                <a:spcPts val="0"/>
              </a:spcAft>
              <a:buClr>
                <a:schemeClr val="dk1"/>
              </a:buClr>
              <a:buSzPct val="100000"/>
              <a:buChar char="●"/>
            </a:pPr>
            <a:r>
              <a:rPr lang="en" sz="2703">
                <a:solidFill>
                  <a:schemeClr val="dk1"/>
                </a:solidFill>
              </a:rPr>
              <a:t>How do you communicate evidence of learning with students, parents and colleagues?  </a:t>
            </a:r>
            <a:endParaRPr/>
          </a:p>
        </p:txBody>
      </p:sp>
      <p:pic>
        <p:nvPicPr>
          <p:cNvPr id="609" name="Google Shape;609;p66"/>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610" name="Google Shape;610;p66"/>
          <p:cNvSpPr txBox="1"/>
          <p:nvPr/>
        </p:nvSpPr>
        <p:spPr>
          <a:xfrm>
            <a:off x="-50" y="57275"/>
            <a:ext cx="9144000" cy="625800"/>
          </a:xfrm>
          <a:prstGeom prst="rect">
            <a:avLst/>
          </a:prstGeom>
          <a:solidFill>
            <a:srgbClr val="6AA84F"/>
          </a:solidFill>
          <a:ln>
            <a:noFill/>
          </a:ln>
        </p:spPr>
        <p:txBody>
          <a:bodyPr anchorCtr="0" anchor="t" bIns="91425" lIns="91425" spcFirstLastPara="1" rIns="91425" wrap="square" tIns="91425">
            <a:normAutofit fontScale="92500"/>
          </a:bodyPr>
          <a:lstStyle/>
          <a:p>
            <a:pPr indent="0" lvl="0" marL="0" rtl="0" algn="l">
              <a:spcBef>
                <a:spcPts val="0"/>
              </a:spcBef>
              <a:spcAft>
                <a:spcPts val="0"/>
              </a:spcAft>
              <a:buClr>
                <a:schemeClr val="dk1"/>
              </a:buClr>
              <a:buSzPct val="39285"/>
              <a:buFont typeface="Arial"/>
              <a:buNone/>
            </a:pPr>
            <a:r>
              <a:rPr lang="en" sz="2800">
                <a:solidFill>
                  <a:schemeClr val="dk1"/>
                </a:solidFill>
              </a:rPr>
              <a:t>Using Data to Modify an Intervention Specialist Classroom</a:t>
            </a:r>
            <a:endParaRPr sz="2688">
              <a:solidFill>
                <a:srgbClr val="000000"/>
              </a:solidFill>
            </a:endParaRPr>
          </a:p>
        </p:txBody>
      </p:sp>
      <p:sp>
        <p:nvSpPr>
          <p:cNvPr id="611" name="Google Shape;611;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D9EAD3"/>
        </a:solidFill>
      </p:bgPr>
    </p:bg>
    <p:spTree>
      <p:nvGrpSpPr>
        <p:cNvPr id="615" name="Shape 615"/>
        <p:cNvGrpSpPr/>
        <p:nvPr/>
      </p:nvGrpSpPr>
      <p:grpSpPr>
        <a:xfrm>
          <a:off x="0" y="0"/>
          <a:ext cx="0" cy="0"/>
          <a:chOff x="0" y="0"/>
          <a:chExt cx="0" cy="0"/>
        </a:xfrm>
      </p:grpSpPr>
      <p:graphicFrame>
        <p:nvGraphicFramePr>
          <p:cNvPr id="616" name="Google Shape;616;p67"/>
          <p:cNvGraphicFramePr/>
          <p:nvPr/>
        </p:nvGraphicFramePr>
        <p:xfrm>
          <a:off x="133525" y="774300"/>
          <a:ext cx="3000000" cy="3000000"/>
        </p:xfrm>
        <a:graphic>
          <a:graphicData uri="http://schemas.openxmlformats.org/drawingml/2006/table">
            <a:tbl>
              <a:tblPr>
                <a:noFill/>
                <a:tableStyleId>{1EBEB1A7-891A-4DE4-A10D-ED8257001249}</a:tableStyleId>
              </a:tblPr>
              <a:tblGrid>
                <a:gridCol w="1530250"/>
                <a:gridCol w="1763675"/>
                <a:gridCol w="2023025"/>
                <a:gridCol w="3462500"/>
              </a:tblGrid>
              <a:tr h="258175">
                <a:tc>
                  <a:txBody>
                    <a:bodyPr/>
                    <a:lstStyle/>
                    <a:p>
                      <a:pPr indent="0" lvl="0" marL="0" rtl="0" algn="ctr">
                        <a:lnSpc>
                          <a:spcPct val="115000"/>
                        </a:lnSpc>
                        <a:spcBef>
                          <a:spcPts val="0"/>
                        </a:spcBef>
                        <a:spcAft>
                          <a:spcPts val="0"/>
                        </a:spcAft>
                        <a:buNone/>
                      </a:pPr>
                      <a:r>
                        <a:rPr b="1" lang="en" sz="1100">
                          <a:latin typeface="Calibri"/>
                          <a:ea typeface="Calibri"/>
                          <a:cs typeface="Calibri"/>
                          <a:sym typeface="Calibri"/>
                        </a:rPr>
                        <a:t>Ineffective</a:t>
                      </a:r>
                      <a:endParaRPr b="1" sz="1100">
                        <a:latin typeface="Calibri"/>
                        <a:ea typeface="Calibri"/>
                        <a:cs typeface="Calibri"/>
                        <a:sym typeface="Calibri"/>
                      </a:endParaRPr>
                    </a:p>
                  </a:txBody>
                  <a:tcPr marT="50800" marB="50800" marR="50800" marL="50800">
                    <a:lnL cap="flat" cmpd="sng" w="12650">
                      <a:solidFill>
                        <a:srgbClr val="A3A3A3"/>
                      </a:solidFill>
                      <a:prstDash val="solid"/>
                      <a:round/>
                      <a:headEnd len="sm" w="sm" type="none"/>
                      <a:tailEnd len="sm" w="sm" type="none"/>
                    </a:lnL>
                    <a:lnR cap="flat" cmpd="sng" w="12650">
                      <a:solidFill>
                        <a:srgbClr val="A3A3A3"/>
                      </a:solidFill>
                      <a:prstDash val="solid"/>
                      <a:round/>
                      <a:headEnd len="sm" w="sm" type="none"/>
                      <a:tailEnd len="sm" w="sm" type="none"/>
                    </a:lnR>
                    <a:lnT cap="flat" cmpd="sng" w="12650">
                      <a:solidFill>
                        <a:srgbClr val="A3A3A3"/>
                      </a:solidFill>
                      <a:prstDash val="solid"/>
                      <a:round/>
                      <a:headEnd len="sm" w="sm" type="none"/>
                      <a:tailEnd len="sm" w="sm" type="none"/>
                    </a:lnT>
                    <a:lnB cap="flat" cmpd="sng" w="12650">
                      <a:solidFill>
                        <a:srgbClr val="A3A3A3"/>
                      </a:solidFill>
                      <a:prstDash val="solid"/>
                      <a:round/>
                      <a:headEnd len="sm" w="sm" type="none"/>
                      <a:tailEnd len="sm" w="sm" type="none"/>
                    </a:lnB>
                    <a:solidFill>
                      <a:srgbClr val="6D9EEB"/>
                    </a:solidFill>
                  </a:tcPr>
                </a:tc>
                <a:tc>
                  <a:txBody>
                    <a:bodyPr/>
                    <a:lstStyle/>
                    <a:p>
                      <a:pPr indent="0" lvl="0" marL="0" rtl="0" algn="ctr">
                        <a:lnSpc>
                          <a:spcPct val="115000"/>
                        </a:lnSpc>
                        <a:spcBef>
                          <a:spcPts val="0"/>
                        </a:spcBef>
                        <a:spcAft>
                          <a:spcPts val="0"/>
                        </a:spcAft>
                        <a:buNone/>
                      </a:pPr>
                      <a:r>
                        <a:rPr b="1" lang="en" sz="1100">
                          <a:latin typeface="Calibri"/>
                          <a:ea typeface="Calibri"/>
                          <a:cs typeface="Calibri"/>
                          <a:sym typeface="Calibri"/>
                        </a:rPr>
                        <a:t>Developing</a:t>
                      </a:r>
                      <a:endParaRPr b="1" sz="1100">
                        <a:latin typeface="Calibri"/>
                        <a:ea typeface="Calibri"/>
                        <a:cs typeface="Calibri"/>
                        <a:sym typeface="Calibri"/>
                      </a:endParaRPr>
                    </a:p>
                  </a:txBody>
                  <a:tcPr marT="50800" marB="50800" marR="50800" marL="50800">
                    <a:lnL cap="flat" cmpd="sng" w="12650">
                      <a:solidFill>
                        <a:srgbClr val="A3A3A3"/>
                      </a:solidFill>
                      <a:prstDash val="solid"/>
                      <a:round/>
                      <a:headEnd len="sm" w="sm" type="none"/>
                      <a:tailEnd len="sm" w="sm" type="none"/>
                    </a:lnL>
                    <a:lnR cap="flat" cmpd="sng" w="12650">
                      <a:solidFill>
                        <a:srgbClr val="A3A3A3"/>
                      </a:solidFill>
                      <a:prstDash val="solid"/>
                      <a:round/>
                      <a:headEnd len="sm" w="sm" type="none"/>
                      <a:tailEnd len="sm" w="sm" type="none"/>
                    </a:lnR>
                    <a:lnT cap="flat" cmpd="sng" w="12650">
                      <a:solidFill>
                        <a:srgbClr val="A3A3A3"/>
                      </a:solidFill>
                      <a:prstDash val="solid"/>
                      <a:round/>
                      <a:headEnd len="sm" w="sm" type="none"/>
                      <a:tailEnd len="sm" w="sm" type="none"/>
                    </a:lnT>
                    <a:lnB cap="flat" cmpd="sng" w="12650">
                      <a:solidFill>
                        <a:srgbClr val="A3A3A3"/>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b="1" lang="en" sz="1100">
                          <a:latin typeface="Calibri"/>
                          <a:ea typeface="Calibri"/>
                          <a:cs typeface="Calibri"/>
                          <a:sym typeface="Calibri"/>
                        </a:rPr>
                        <a:t>Skilled</a:t>
                      </a:r>
                      <a:endParaRPr b="1" sz="1100">
                        <a:latin typeface="Calibri"/>
                        <a:ea typeface="Calibri"/>
                        <a:cs typeface="Calibri"/>
                        <a:sym typeface="Calibri"/>
                      </a:endParaRPr>
                    </a:p>
                  </a:txBody>
                  <a:tcPr marT="50800" marB="50800" marR="50800" marL="50800">
                    <a:lnL cap="flat" cmpd="sng" w="12650">
                      <a:solidFill>
                        <a:srgbClr val="A3A3A3"/>
                      </a:solidFill>
                      <a:prstDash val="solid"/>
                      <a:round/>
                      <a:headEnd len="sm" w="sm" type="none"/>
                      <a:tailEnd len="sm" w="sm" type="none"/>
                    </a:lnL>
                    <a:lnR cap="flat" cmpd="sng" w="12650">
                      <a:solidFill>
                        <a:srgbClr val="A3A3A3"/>
                      </a:solidFill>
                      <a:prstDash val="solid"/>
                      <a:round/>
                      <a:headEnd len="sm" w="sm" type="none"/>
                      <a:tailEnd len="sm" w="sm" type="none"/>
                    </a:lnR>
                    <a:lnT cap="flat" cmpd="sng" w="12650">
                      <a:solidFill>
                        <a:srgbClr val="A3A3A3"/>
                      </a:solidFill>
                      <a:prstDash val="solid"/>
                      <a:round/>
                      <a:headEnd len="sm" w="sm" type="none"/>
                      <a:tailEnd len="sm" w="sm" type="none"/>
                    </a:lnT>
                    <a:lnB cap="flat" cmpd="sng" w="12650">
                      <a:solidFill>
                        <a:srgbClr val="A3A3A3"/>
                      </a:solidFill>
                      <a:prstDash val="solid"/>
                      <a:round/>
                      <a:headEnd len="sm" w="sm" type="none"/>
                      <a:tailEnd len="sm" w="sm" type="none"/>
                    </a:lnB>
                    <a:solidFill>
                      <a:srgbClr val="A4C2F4"/>
                    </a:solidFill>
                  </a:tcPr>
                </a:tc>
                <a:tc>
                  <a:txBody>
                    <a:bodyPr/>
                    <a:lstStyle/>
                    <a:p>
                      <a:pPr indent="0" lvl="0" marL="0" rtl="0" algn="ctr">
                        <a:lnSpc>
                          <a:spcPct val="115000"/>
                        </a:lnSpc>
                        <a:spcBef>
                          <a:spcPts val="0"/>
                        </a:spcBef>
                        <a:spcAft>
                          <a:spcPts val="0"/>
                        </a:spcAft>
                        <a:buNone/>
                      </a:pPr>
                      <a:r>
                        <a:rPr b="1" lang="en" sz="1100">
                          <a:latin typeface="Calibri"/>
                          <a:ea typeface="Calibri"/>
                          <a:cs typeface="Calibri"/>
                          <a:sym typeface="Calibri"/>
                        </a:rPr>
                        <a:t>Accomplished</a:t>
                      </a:r>
                      <a:endParaRPr b="1" sz="1100">
                        <a:latin typeface="Calibri"/>
                        <a:ea typeface="Calibri"/>
                        <a:cs typeface="Calibri"/>
                        <a:sym typeface="Calibri"/>
                      </a:endParaRPr>
                    </a:p>
                  </a:txBody>
                  <a:tcPr marT="50800" marB="50800" marR="50800" marL="50800">
                    <a:lnL cap="flat" cmpd="sng" w="12650">
                      <a:solidFill>
                        <a:srgbClr val="A3A3A3"/>
                      </a:solidFill>
                      <a:prstDash val="solid"/>
                      <a:round/>
                      <a:headEnd len="sm" w="sm" type="none"/>
                      <a:tailEnd len="sm" w="sm" type="none"/>
                    </a:lnL>
                    <a:lnR cap="flat" cmpd="sng" w="12650">
                      <a:solidFill>
                        <a:srgbClr val="A3A3A3"/>
                      </a:solidFill>
                      <a:prstDash val="solid"/>
                      <a:round/>
                      <a:headEnd len="sm" w="sm" type="none"/>
                      <a:tailEnd len="sm" w="sm" type="none"/>
                    </a:lnR>
                    <a:lnT cap="flat" cmpd="sng" w="12650">
                      <a:solidFill>
                        <a:srgbClr val="A3A3A3"/>
                      </a:solidFill>
                      <a:prstDash val="solid"/>
                      <a:round/>
                      <a:headEnd len="sm" w="sm" type="none"/>
                      <a:tailEnd len="sm" w="sm" type="none"/>
                    </a:lnT>
                    <a:lnB cap="flat" cmpd="sng" w="12650">
                      <a:solidFill>
                        <a:srgbClr val="A3A3A3"/>
                      </a:solidFill>
                      <a:prstDash val="solid"/>
                      <a:round/>
                      <a:headEnd len="sm" w="sm" type="none"/>
                      <a:tailEnd len="sm" w="sm" type="none"/>
                    </a:lnB>
                    <a:solidFill>
                      <a:srgbClr val="A4C2F4"/>
                    </a:solidFill>
                  </a:tcPr>
                </a:tc>
              </a:tr>
              <a:tr h="21888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The teacher does not use high-quality student data to develop measurable and developmentally appropriate student growth goal(s).</a:t>
                      </a:r>
                      <a:endParaRPr sz="1100">
                        <a:latin typeface="Calibri"/>
                        <a:ea typeface="Calibri"/>
                        <a:cs typeface="Calibri"/>
                        <a:sym typeface="Calibri"/>
                      </a:endParaRPr>
                    </a:p>
                  </a:txBody>
                  <a:tcPr marT="50800" marB="50800" marR="50800" marL="50800">
                    <a:lnL cap="flat" cmpd="sng" w="12650">
                      <a:solidFill>
                        <a:srgbClr val="A3A3A3"/>
                      </a:solidFill>
                      <a:prstDash val="solid"/>
                      <a:round/>
                      <a:headEnd len="sm" w="sm" type="none"/>
                      <a:tailEnd len="sm" w="sm" type="none"/>
                    </a:lnL>
                    <a:lnR cap="flat" cmpd="sng" w="12650">
                      <a:solidFill>
                        <a:srgbClr val="A3A3A3"/>
                      </a:solidFill>
                      <a:prstDash val="solid"/>
                      <a:round/>
                      <a:headEnd len="sm" w="sm" type="none"/>
                      <a:tailEnd len="sm" w="sm" type="none"/>
                    </a:lnR>
                    <a:lnT cap="flat" cmpd="sng" w="12650">
                      <a:solidFill>
                        <a:srgbClr val="A3A3A3"/>
                      </a:solidFill>
                      <a:prstDash val="solid"/>
                      <a:round/>
                      <a:headEnd len="sm" w="sm" type="none"/>
                      <a:tailEnd len="sm" w="sm" type="none"/>
                    </a:lnT>
                    <a:lnB cap="flat" cmpd="sng" w="12650">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The teacher uses one source of high-quality student data and attempts to analyze patterns to develop measurable and developmentally appropriate student growth goal(s). The analysis may be incomplete or inaccurate.</a:t>
                      </a:r>
                      <a:endParaRPr sz="1100">
                        <a:latin typeface="Calibri"/>
                        <a:ea typeface="Calibri"/>
                        <a:cs typeface="Calibri"/>
                        <a:sym typeface="Calibri"/>
                      </a:endParaRPr>
                    </a:p>
                  </a:txBody>
                  <a:tcPr marT="50800" marB="50800" marR="50800" marL="50800">
                    <a:lnL cap="flat" cmpd="sng" w="12650">
                      <a:solidFill>
                        <a:srgbClr val="A3A3A3"/>
                      </a:solidFill>
                      <a:prstDash val="solid"/>
                      <a:round/>
                      <a:headEnd len="sm" w="sm" type="none"/>
                      <a:tailEnd len="sm" w="sm" type="none"/>
                    </a:lnL>
                    <a:lnR cap="flat" cmpd="sng" w="12650">
                      <a:solidFill>
                        <a:srgbClr val="A3A3A3"/>
                      </a:solidFill>
                      <a:prstDash val="solid"/>
                      <a:round/>
                      <a:headEnd len="sm" w="sm" type="none"/>
                      <a:tailEnd len="sm" w="sm" type="none"/>
                    </a:lnR>
                    <a:lnT cap="flat" cmpd="sng" w="12650">
                      <a:solidFill>
                        <a:srgbClr val="A3A3A3"/>
                      </a:solidFill>
                      <a:prstDash val="solid"/>
                      <a:round/>
                      <a:headEnd len="sm" w="sm" type="none"/>
                      <a:tailEnd len="sm" w="sm" type="none"/>
                    </a:lnT>
                    <a:lnB cap="flat" cmpd="sng" w="12650">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The teacher correctly and thoroughly analyzes patterns in at least two sources of high-quality student data to develop measurable and developmentally appropriate student growth goal(s) and monitors student progress toward goals.</a:t>
                      </a:r>
                      <a:endParaRPr sz="1100">
                        <a:latin typeface="Calibri"/>
                        <a:ea typeface="Calibri"/>
                        <a:cs typeface="Calibri"/>
                        <a:sym typeface="Calibri"/>
                      </a:endParaRPr>
                    </a:p>
                  </a:txBody>
                  <a:tcPr marT="50800" marB="50800" marR="50800" marL="50800">
                    <a:lnL cap="flat" cmpd="sng" w="12650">
                      <a:solidFill>
                        <a:srgbClr val="A3A3A3"/>
                      </a:solidFill>
                      <a:prstDash val="solid"/>
                      <a:round/>
                      <a:headEnd len="sm" w="sm" type="none"/>
                      <a:tailEnd len="sm" w="sm" type="none"/>
                    </a:lnL>
                    <a:lnR cap="flat" cmpd="sng" w="12650">
                      <a:solidFill>
                        <a:srgbClr val="A3A3A3"/>
                      </a:solidFill>
                      <a:prstDash val="solid"/>
                      <a:round/>
                      <a:headEnd len="sm" w="sm" type="none"/>
                      <a:tailEnd len="sm" w="sm" type="none"/>
                    </a:lnR>
                    <a:lnT cap="flat" cmpd="sng" w="12650">
                      <a:solidFill>
                        <a:srgbClr val="A3A3A3"/>
                      </a:solidFill>
                      <a:prstDash val="solid"/>
                      <a:round/>
                      <a:headEnd len="sm" w="sm" type="none"/>
                      <a:tailEnd len="sm" w="sm" type="none"/>
                    </a:lnT>
                    <a:lnB cap="flat" cmpd="sng" w="12650">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The teacher correctly and thoroughly analyzes trends and patterns in at least two sources of high-quality student data to develop measurable and developmentally appropriate student growth goal(s) and monitors student progress toward goals.</a:t>
                      </a:r>
                      <a:endParaRPr sz="1100">
                        <a:latin typeface="Calibri"/>
                        <a:ea typeface="Calibri"/>
                        <a:cs typeface="Calibri"/>
                        <a:sym typeface="Calibri"/>
                      </a:endParaRPr>
                    </a:p>
                    <a:p>
                      <a:pPr indent="0" lvl="0" marL="0" rtl="0" algn="l">
                        <a:lnSpc>
                          <a:spcPct val="115000"/>
                        </a:lnSpc>
                        <a:spcBef>
                          <a:spcPts val="0"/>
                        </a:spcBef>
                        <a:spcAft>
                          <a:spcPts val="0"/>
                        </a:spcAft>
                        <a:buNone/>
                      </a:pPr>
                      <a:r>
                        <a:rPr lang="en" sz="1100">
                          <a:latin typeface="Calibri"/>
                          <a:ea typeface="Calibri"/>
                          <a:cs typeface="Calibri"/>
                          <a:sym typeface="Calibri"/>
                        </a:rPr>
                        <a:t> </a:t>
                      </a:r>
                      <a:endParaRPr sz="1100">
                        <a:latin typeface="Calibri"/>
                        <a:ea typeface="Calibri"/>
                        <a:cs typeface="Calibri"/>
                        <a:sym typeface="Calibri"/>
                      </a:endParaRPr>
                    </a:p>
                    <a:p>
                      <a:pPr indent="0" lvl="0" marL="0" rtl="0" algn="l">
                        <a:lnSpc>
                          <a:spcPct val="115000"/>
                        </a:lnSpc>
                        <a:spcBef>
                          <a:spcPts val="0"/>
                        </a:spcBef>
                        <a:spcAft>
                          <a:spcPts val="0"/>
                        </a:spcAft>
                        <a:buNone/>
                      </a:pPr>
                      <a:r>
                        <a:rPr lang="en" sz="1100">
                          <a:latin typeface="Calibri"/>
                          <a:ea typeface="Calibri"/>
                          <a:cs typeface="Calibri"/>
                          <a:sym typeface="Calibri"/>
                        </a:rPr>
                        <a:t>The teacher plans for the facilitation of developmentally appropriate student data collection and strategies to assist in student goal setting and progress monitoring.</a:t>
                      </a:r>
                      <a:endParaRPr sz="1100">
                        <a:latin typeface="Calibri"/>
                        <a:ea typeface="Calibri"/>
                        <a:cs typeface="Calibri"/>
                        <a:sym typeface="Calibri"/>
                      </a:endParaRPr>
                    </a:p>
                  </a:txBody>
                  <a:tcPr marT="50800" marB="50800" marR="50800" marL="50800">
                    <a:lnL cap="flat" cmpd="sng" w="12650">
                      <a:solidFill>
                        <a:srgbClr val="A3A3A3"/>
                      </a:solidFill>
                      <a:prstDash val="solid"/>
                      <a:round/>
                      <a:headEnd len="sm" w="sm" type="none"/>
                      <a:tailEnd len="sm" w="sm" type="none"/>
                    </a:lnL>
                    <a:lnR cap="flat" cmpd="sng" w="12650">
                      <a:solidFill>
                        <a:srgbClr val="A3A3A3"/>
                      </a:solidFill>
                      <a:prstDash val="solid"/>
                      <a:round/>
                      <a:headEnd len="sm" w="sm" type="none"/>
                      <a:tailEnd len="sm" w="sm" type="none"/>
                    </a:lnR>
                    <a:lnT cap="flat" cmpd="sng" w="12650">
                      <a:solidFill>
                        <a:srgbClr val="A3A3A3"/>
                      </a:solidFill>
                      <a:prstDash val="solid"/>
                      <a:round/>
                      <a:headEnd len="sm" w="sm" type="none"/>
                      <a:tailEnd len="sm" w="sm" type="none"/>
                    </a:lnT>
                    <a:lnB cap="flat" cmpd="sng" w="12650">
                      <a:solidFill>
                        <a:srgbClr val="A3A3A3"/>
                      </a:solidFill>
                      <a:prstDash val="solid"/>
                      <a:round/>
                      <a:headEnd len="sm" w="sm" type="none"/>
                      <a:tailEnd len="sm" w="sm" type="none"/>
                    </a:lnB>
                  </a:tcPr>
                </a:tc>
              </a:tr>
            </a:tbl>
          </a:graphicData>
        </a:graphic>
      </p:graphicFrame>
      <p:sp>
        <p:nvSpPr>
          <p:cNvPr id="617" name="Google Shape;617;p67"/>
          <p:cNvSpPr txBox="1"/>
          <p:nvPr/>
        </p:nvSpPr>
        <p:spPr>
          <a:xfrm>
            <a:off x="106825" y="3401750"/>
            <a:ext cx="87795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Student was involved in planning for her IEP setting goals and monitoring progress therefore this teacher would be </a:t>
            </a:r>
            <a:r>
              <a:rPr lang="en"/>
              <a:t>accomplished. They are using the data to modify her instruction throughout. </a:t>
            </a:r>
            <a:endParaRPr/>
          </a:p>
        </p:txBody>
      </p:sp>
      <p:sp>
        <p:nvSpPr>
          <p:cNvPr id="618" name="Google Shape;618;p67"/>
          <p:cNvSpPr txBox="1"/>
          <p:nvPr/>
        </p:nvSpPr>
        <p:spPr>
          <a:xfrm>
            <a:off x="182250" y="4017350"/>
            <a:ext cx="8779500" cy="7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chemeClr val="dk1"/>
                </a:solidFill>
                <a:latin typeface="Calibri"/>
                <a:ea typeface="Calibri"/>
                <a:cs typeface="Calibri"/>
                <a:sym typeface="Calibri"/>
              </a:rPr>
              <a:t>Evidence to Support OTES 2.0 Rating:  </a:t>
            </a:r>
            <a:r>
              <a:rPr lang="en" sz="1100">
                <a:solidFill>
                  <a:schemeClr val="dk1"/>
                </a:solidFill>
                <a:latin typeface="Calibri"/>
                <a:ea typeface="Calibri"/>
                <a:cs typeface="Calibri"/>
                <a:sym typeface="Calibri"/>
              </a:rPr>
              <a:t>NWEA MAP data used to identify big picture instructional focus (Informational Text:  Key Ideas &amp; Details).  Additional resources/assessments used to more granularly identify student specific goals and action plans - MAZE, ORF, Core Phonics.  Supplemental tools utilized for regular progress monitoring of determined goals (Read Naturally Word Warm-Ups, informal observations during small group work).</a:t>
            </a:r>
            <a:endParaRPr/>
          </a:p>
        </p:txBody>
      </p:sp>
      <p:pic>
        <p:nvPicPr>
          <p:cNvPr id="619" name="Google Shape;619;p67"/>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620" name="Google Shape;620;p67"/>
          <p:cNvSpPr txBox="1"/>
          <p:nvPr/>
        </p:nvSpPr>
        <p:spPr>
          <a:xfrm>
            <a:off x="25350" y="0"/>
            <a:ext cx="8995800" cy="615600"/>
          </a:xfrm>
          <a:prstGeom prst="rect">
            <a:avLst/>
          </a:prstGeom>
          <a:solidFill>
            <a:srgbClr val="6AA84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 sz="2688"/>
              <a:t>Connection to OTES 2.0</a:t>
            </a:r>
            <a:endParaRPr sz="2688">
              <a:solidFill>
                <a:srgbClr val="000000"/>
              </a:solidFill>
            </a:endParaRPr>
          </a:p>
        </p:txBody>
      </p:sp>
      <p:sp>
        <p:nvSpPr>
          <p:cNvPr id="621" name="Google Shape;621;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B6D7A8"/>
        </a:solidFill>
      </p:bgPr>
    </p:bg>
    <p:spTree>
      <p:nvGrpSpPr>
        <p:cNvPr id="625" name="Shape 625"/>
        <p:cNvGrpSpPr/>
        <p:nvPr/>
      </p:nvGrpSpPr>
      <p:grpSpPr>
        <a:xfrm>
          <a:off x="0" y="0"/>
          <a:ext cx="0" cy="0"/>
          <a:chOff x="0" y="0"/>
          <a:chExt cx="0" cy="0"/>
        </a:xfrm>
      </p:grpSpPr>
      <p:sp>
        <p:nvSpPr>
          <p:cNvPr id="626" name="Google Shape;626;p68"/>
          <p:cNvSpPr txBox="1"/>
          <p:nvPr>
            <p:ph idx="1" type="body"/>
          </p:nvPr>
        </p:nvSpPr>
        <p:spPr>
          <a:xfrm>
            <a:off x="311700" y="1148100"/>
            <a:ext cx="8520600" cy="3420900"/>
          </a:xfrm>
          <a:prstGeom prst="rect">
            <a:avLst/>
          </a:prstGeom>
        </p:spPr>
        <p:txBody>
          <a:bodyPr anchorCtr="0" anchor="t" bIns="91425" lIns="91425" spcFirstLastPara="1" rIns="91425" wrap="square" tIns="91425">
            <a:normAutofit/>
          </a:bodyPr>
          <a:lstStyle/>
          <a:p>
            <a:pPr indent="-355600" lvl="0" marL="457200" rtl="0" algn="l">
              <a:lnSpc>
                <a:spcPct val="100000"/>
              </a:lnSpc>
              <a:spcBef>
                <a:spcPts val="0"/>
              </a:spcBef>
              <a:spcAft>
                <a:spcPts val="0"/>
              </a:spcAft>
              <a:buSzPts val="2000"/>
              <a:buChar char="●"/>
            </a:pPr>
            <a:r>
              <a:rPr lang="en" sz="2000">
                <a:solidFill>
                  <a:schemeClr val="dk1"/>
                </a:solidFill>
              </a:rPr>
              <a:t>High School Art - </a:t>
            </a:r>
            <a:r>
              <a:rPr lang="en" sz="2000" u="sng">
                <a:solidFill>
                  <a:schemeClr val="hlink"/>
                </a:solidFill>
                <a:hlinkClick r:id="rId3"/>
              </a:rPr>
              <a:t>Video</a:t>
            </a:r>
            <a:r>
              <a:rPr lang="en" sz="2000">
                <a:solidFill>
                  <a:schemeClr val="dk1"/>
                </a:solidFill>
              </a:rPr>
              <a:t>, </a:t>
            </a:r>
            <a:r>
              <a:rPr lang="en" sz="2000" u="sng">
                <a:solidFill>
                  <a:schemeClr val="hlink"/>
                </a:solidFill>
                <a:hlinkClick r:id="rId4"/>
              </a:rPr>
              <a:t>Resources</a:t>
            </a:r>
            <a:r>
              <a:rPr lang="en" sz="2000">
                <a:solidFill>
                  <a:schemeClr val="dk1"/>
                </a:solidFill>
              </a:rPr>
              <a:t> </a:t>
            </a:r>
            <a:endParaRPr sz="2000">
              <a:solidFill>
                <a:schemeClr val="dk1"/>
              </a:solidFill>
            </a:endParaRPr>
          </a:p>
          <a:p>
            <a:pPr indent="0" lvl="0" marL="457200" rtl="0" algn="l">
              <a:lnSpc>
                <a:spcPct val="100000"/>
              </a:lnSpc>
              <a:spcBef>
                <a:spcPts val="0"/>
              </a:spcBef>
              <a:spcAft>
                <a:spcPts val="0"/>
              </a:spcAft>
              <a:buNone/>
            </a:pPr>
            <a:r>
              <a:t/>
            </a:r>
            <a:endParaRPr sz="2000">
              <a:solidFill>
                <a:schemeClr val="dk1"/>
              </a:solidFill>
            </a:endParaRPr>
          </a:p>
          <a:p>
            <a:pPr indent="-355600" lvl="0" marL="457200" rtl="0" algn="l">
              <a:lnSpc>
                <a:spcPct val="100000"/>
              </a:lnSpc>
              <a:spcBef>
                <a:spcPts val="0"/>
              </a:spcBef>
              <a:spcAft>
                <a:spcPts val="0"/>
              </a:spcAft>
              <a:buSzPts val="2000"/>
              <a:buChar char="●"/>
            </a:pPr>
            <a:r>
              <a:rPr lang="en" sz="2000">
                <a:solidFill>
                  <a:schemeClr val="dk1"/>
                </a:solidFill>
              </a:rPr>
              <a:t>Intervention Specialist - </a:t>
            </a:r>
            <a:r>
              <a:rPr lang="en" sz="2000" u="sng">
                <a:solidFill>
                  <a:schemeClr val="hlink"/>
                </a:solidFill>
                <a:hlinkClick r:id="rId5"/>
              </a:rPr>
              <a:t>Resources</a:t>
            </a:r>
            <a:endParaRPr sz="2000">
              <a:solidFill>
                <a:schemeClr val="dk1"/>
              </a:solidFill>
            </a:endParaRPr>
          </a:p>
          <a:p>
            <a:pPr indent="0" lvl="0" marL="457200" rtl="0" algn="l">
              <a:lnSpc>
                <a:spcPct val="100000"/>
              </a:lnSpc>
              <a:spcBef>
                <a:spcPts val="0"/>
              </a:spcBef>
              <a:spcAft>
                <a:spcPts val="0"/>
              </a:spcAft>
              <a:buNone/>
            </a:pPr>
            <a:r>
              <a:t/>
            </a:r>
            <a:endParaRPr sz="2000">
              <a:solidFill>
                <a:schemeClr val="dk1"/>
              </a:solidFill>
            </a:endParaRPr>
          </a:p>
          <a:p>
            <a:pPr indent="-355600" lvl="0" marL="457200" rtl="0" algn="l">
              <a:lnSpc>
                <a:spcPct val="100000"/>
              </a:lnSpc>
              <a:spcBef>
                <a:spcPts val="0"/>
              </a:spcBef>
              <a:spcAft>
                <a:spcPts val="0"/>
              </a:spcAft>
              <a:buSzPts val="2000"/>
              <a:buChar char="●"/>
            </a:pPr>
            <a:r>
              <a:rPr lang="en" sz="2000">
                <a:solidFill>
                  <a:schemeClr val="dk1"/>
                </a:solidFill>
              </a:rPr>
              <a:t>MS General Education - </a:t>
            </a:r>
            <a:r>
              <a:rPr lang="en" sz="2000" u="sng">
                <a:solidFill>
                  <a:schemeClr val="hlink"/>
                </a:solidFill>
                <a:hlinkClick r:id="rId6"/>
              </a:rPr>
              <a:t>Resources</a:t>
            </a:r>
            <a:r>
              <a:rPr lang="en" sz="2000">
                <a:solidFill>
                  <a:schemeClr val="dk1"/>
                </a:solidFill>
              </a:rPr>
              <a:t>  </a:t>
            </a:r>
            <a:endParaRPr sz="2000">
              <a:solidFill>
                <a:schemeClr val="dk1"/>
              </a:solidFill>
            </a:endParaRPr>
          </a:p>
          <a:p>
            <a:pPr indent="0" lvl="0" marL="0" rtl="0" algn="l">
              <a:lnSpc>
                <a:spcPct val="100000"/>
              </a:lnSpc>
              <a:spcBef>
                <a:spcPts val="0"/>
              </a:spcBef>
              <a:spcAft>
                <a:spcPts val="0"/>
              </a:spcAft>
              <a:buNone/>
            </a:pPr>
            <a:r>
              <a:t/>
            </a:r>
            <a:endParaRPr sz="2800">
              <a:solidFill>
                <a:schemeClr val="dk1"/>
              </a:solidFill>
            </a:endParaRPr>
          </a:p>
          <a:p>
            <a:pPr indent="0" lvl="0" marL="0" rtl="0" algn="l">
              <a:spcBef>
                <a:spcPts val="0"/>
              </a:spcBef>
              <a:spcAft>
                <a:spcPts val="1200"/>
              </a:spcAft>
              <a:buNone/>
            </a:pPr>
            <a:r>
              <a:t/>
            </a:r>
            <a:endParaRPr/>
          </a:p>
        </p:txBody>
      </p:sp>
      <p:pic>
        <p:nvPicPr>
          <p:cNvPr id="627" name="Google Shape;627;p68"/>
          <p:cNvPicPr preferRelativeResize="0"/>
          <p:nvPr/>
        </p:nvPicPr>
        <p:blipFill>
          <a:blip r:embed="rId7">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628" name="Google Shape;628;p68"/>
          <p:cNvSpPr txBox="1"/>
          <p:nvPr/>
        </p:nvSpPr>
        <p:spPr>
          <a:xfrm>
            <a:off x="0" y="197275"/>
            <a:ext cx="9144000" cy="625800"/>
          </a:xfrm>
          <a:prstGeom prst="rect">
            <a:avLst/>
          </a:prstGeom>
          <a:solidFill>
            <a:srgbClr val="6AA84F"/>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Additional Resources</a:t>
            </a:r>
            <a:endParaRPr sz="2688">
              <a:solidFill>
                <a:srgbClr val="000000"/>
              </a:solidFill>
            </a:endParaRPr>
          </a:p>
        </p:txBody>
      </p:sp>
      <p:sp>
        <p:nvSpPr>
          <p:cNvPr id="629" name="Google Shape;629;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40" name="Shape 140"/>
        <p:cNvGrpSpPr/>
        <p:nvPr/>
      </p:nvGrpSpPr>
      <p:grpSpPr>
        <a:xfrm>
          <a:off x="0" y="0"/>
          <a:ext cx="0" cy="0"/>
          <a:chOff x="0" y="0"/>
          <a:chExt cx="0" cy="0"/>
        </a:xfrm>
      </p:grpSpPr>
      <p:sp>
        <p:nvSpPr>
          <p:cNvPr id="141" name="Google Shape;141;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OTES 2.0 requires at least two sources of HQSD data but also encourages and requires you to use data in other places within the rubric.</a:t>
            </a:r>
            <a:endParaRPr>
              <a:solidFill>
                <a:schemeClr val="dk1"/>
              </a:solidFill>
            </a:endParaRPr>
          </a:p>
          <a:p>
            <a:pPr indent="0" lvl="0" marL="0" rtl="0" algn="l">
              <a:spcBef>
                <a:spcPts val="1200"/>
              </a:spcBef>
              <a:spcAft>
                <a:spcPts val="0"/>
              </a:spcAft>
              <a:buNone/>
            </a:pPr>
            <a:r>
              <a:rPr lang="en">
                <a:solidFill>
                  <a:schemeClr val="dk1"/>
                </a:solidFill>
              </a:rPr>
              <a:t>Using this jamboard and the OTES 2.0 rubric, sort the data sources to their appropriate location on the Rubric. Be careful, some can go in more than one place.</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1371600" rtl="0" algn="l">
              <a:spcBef>
                <a:spcPts val="1200"/>
              </a:spcBef>
              <a:spcAft>
                <a:spcPts val="1200"/>
              </a:spcAft>
              <a:buNone/>
            </a:pPr>
            <a:r>
              <a:rPr lang="en" sz="2200" u="sng">
                <a:solidFill>
                  <a:schemeClr val="hlink"/>
                </a:solidFill>
                <a:hlinkClick r:id="rId3"/>
              </a:rPr>
              <a:t>Jamboard</a:t>
            </a:r>
            <a:r>
              <a:rPr lang="en" sz="2200"/>
              <a:t>					</a:t>
            </a:r>
            <a:r>
              <a:rPr lang="en" sz="2200" u="sng">
                <a:solidFill>
                  <a:schemeClr val="hlink"/>
                </a:solidFill>
                <a:hlinkClick r:id="rId4"/>
              </a:rPr>
              <a:t>OTES 2.0 Rubric</a:t>
            </a:r>
            <a:r>
              <a:rPr lang="en" sz="2200"/>
              <a:t> </a:t>
            </a:r>
            <a:endParaRPr sz="2200"/>
          </a:p>
        </p:txBody>
      </p:sp>
      <p:pic>
        <p:nvPicPr>
          <p:cNvPr id="142" name="Google Shape;142;p21"/>
          <p:cNvPicPr preferRelativeResize="0"/>
          <p:nvPr/>
        </p:nvPicPr>
        <p:blipFill>
          <a:blip r:embed="rId5">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143" name="Google Shape;143;p21"/>
          <p:cNvSpPr txBox="1"/>
          <p:nvPr/>
        </p:nvSpPr>
        <p:spPr>
          <a:xfrm>
            <a:off x="-50" y="57275"/>
            <a:ext cx="9144000" cy="625800"/>
          </a:xfrm>
          <a:prstGeom prst="rect">
            <a:avLst/>
          </a:prstGeom>
          <a:solidFill>
            <a:srgbClr val="6AA84F"/>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Sorting Types of Data</a:t>
            </a:r>
            <a:endParaRPr sz="2688">
              <a:solidFill>
                <a:srgbClr val="000000"/>
              </a:solidFill>
            </a:endParaRPr>
          </a:p>
        </p:txBody>
      </p:sp>
      <p:sp>
        <p:nvSpPr>
          <p:cNvPr id="144" name="Google Shape;144;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48" name="Shape 148"/>
        <p:cNvGrpSpPr/>
        <p:nvPr/>
      </p:nvGrpSpPr>
      <p:grpSpPr>
        <a:xfrm>
          <a:off x="0" y="0"/>
          <a:ext cx="0" cy="0"/>
          <a:chOff x="0" y="0"/>
          <a:chExt cx="0" cy="0"/>
        </a:xfrm>
      </p:grpSpPr>
      <p:pic>
        <p:nvPicPr>
          <p:cNvPr id="149" name="Google Shape;149;p22"/>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150" name="Google Shape;150;p22"/>
          <p:cNvSpPr txBox="1"/>
          <p:nvPr/>
        </p:nvSpPr>
        <p:spPr>
          <a:xfrm>
            <a:off x="-50" y="57275"/>
            <a:ext cx="9144000" cy="625800"/>
          </a:xfrm>
          <a:prstGeom prst="rect">
            <a:avLst/>
          </a:prstGeom>
          <a:solidFill>
            <a:srgbClr val="6AA84F"/>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Data Coaching Conversation Clarification</a:t>
            </a:r>
            <a:endParaRPr sz="2688">
              <a:solidFill>
                <a:srgbClr val="000000"/>
              </a:solidFill>
            </a:endParaRPr>
          </a:p>
        </p:txBody>
      </p:sp>
      <p:sp>
        <p:nvSpPr>
          <p:cNvPr id="151" name="Google Shape;151;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2" name="Google Shape;152;p22"/>
          <p:cNvSpPr txBox="1"/>
          <p:nvPr>
            <p:ph idx="4294967295" type="title"/>
          </p:nvPr>
        </p:nvSpPr>
        <p:spPr>
          <a:xfrm>
            <a:off x="25350" y="683075"/>
            <a:ext cx="5918700" cy="2466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000"/>
              <a:t>The terms used in “Evidence of Student Learning” component on the rubric are not percentages.  This was intentional. </a:t>
            </a:r>
            <a:endParaRPr sz="2244"/>
          </a:p>
          <a:p>
            <a:pPr indent="0" lvl="0" marL="0" rtl="0" algn="l">
              <a:spcBef>
                <a:spcPts val="0"/>
              </a:spcBef>
              <a:spcAft>
                <a:spcPts val="0"/>
              </a:spcAft>
              <a:buNone/>
            </a:pPr>
            <a:r>
              <a:rPr lang="en" sz="1500"/>
              <a:t>Defining critical phrases and terms in these indicators should prompt discussion between teachers and evaluators about what progress looks like…</a:t>
            </a:r>
            <a:endParaRPr sz="1500"/>
          </a:p>
          <a:p>
            <a:pPr indent="-314325" lvl="0" marL="457200" rtl="0" algn="l">
              <a:spcBef>
                <a:spcPts val="0"/>
              </a:spcBef>
              <a:spcAft>
                <a:spcPts val="0"/>
              </a:spcAft>
              <a:buSzPct val="100000"/>
              <a:buChar char="●"/>
            </a:pPr>
            <a:r>
              <a:rPr lang="en" sz="1500"/>
              <a:t>For students</a:t>
            </a:r>
            <a:endParaRPr sz="1500"/>
          </a:p>
          <a:p>
            <a:pPr indent="-314325" lvl="0" marL="457200" rtl="0" algn="l">
              <a:spcBef>
                <a:spcPts val="0"/>
              </a:spcBef>
              <a:spcAft>
                <a:spcPts val="0"/>
              </a:spcAft>
              <a:buSzPct val="100000"/>
              <a:buChar char="●"/>
            </a:pPr>
            <a:r>
              <a:rPr lang="en" sz="1500"/>
              <a:t>For specific groups of students</a:t>
            </a:r>
            <a:endParaRPr sz="1500"/>
          </a:p>
          <a:p>
            <a:pPr indent="-314325" lvl="0" marL="457200" rtl="0" algn="l">
              <a:spcBef>
                <a:spcPts val="0"/>
              </a:spcBef>
              <a:spcAft>
                <a:spcPts val="0"/>
              </a:spcAft>
              <a:buSzPct val="100000"/>
              <a:buChar char="●"/>
            </a:pPr>
            <a:r>
              <a:rPr lang="en" sz="1500"/>
              <a:t>Providing flexibility</a:t>
            </a:r>
            <a:endParaRPr sz="1500"/>
          </a:p>
          <a:p>
            <a:pPr indent="0" lvl="0" marL="0" rtl="0" algn="l">
              <a:spcBef>
                <a:spcPts val="0"/>
              </a:spcBef>
              <a:spcAft>
                <a:spcPts val="0"/>
              </a:spcAft>
              <a:buNone/>
            </a:pPr>
            <a:r>
              <a:rPr lang="en" sz="1500"/>
              <a:t>Using “colors” as an indicator would not promote this valuable discussion</a:t>
            </a:r>
            <a:r>
              <a:rPr lang="en"/>
              <a:t> </a:t>
            </a:r>
            <a:endParaRPr/>
          </a:p>
        </p:txBody>
      </p:sp>
      <p:pic>
        <p:nvPicPr>
          <p:cNvPr id="153" name="Google Shape;153;p22"/>
          <p:cNvPicPr preferRelativeResize="0"/>
          <p:nvPr/>
        </p:nvPicPr>
        <p:blipFill>
          <a:blip r:embed="rId4">
            <a:alphaModFix/>
          </a:blip>
          <a:stretch>
            <a:fillRect/>
          </a:stretch>
        </p:blipFill>
        <p:spPr>
          <a:xfrm>
            <a:off x="1587400" y="3460227"/>
            <a:ext cx="5673725" cy="1167475"/>
          </a:xfrm>
          <a:prstGeom prst="rect">
            <a:avLst/>
          </a:prstGeom>
          <a:noFill/>
          <a:ln cap="flat" cmpd="sng" w="19050">
            <a:solidFill>
              <a:schemeClr val="dk2"/>
            </a:solidFill>
            <a:prstDash val="solid"/>
            <a:round/>
            <a:headEnd len="sm" w="sm" type="none"/>
            <a:tailEnd len="sm" w="sm" type="none"/>
          </a:ln>
        </p:spPr>
      </p:pic>
      <p:sp>
        <p:nvSpPr>
          <p:cNvPr id="154" name="Google Shape;154;p22"/>
          <p:cNvSpPr/>
          <p:nvPr/>
        </p:nvSpPr>
        <p:spPr>
          <a:xfrm>
            <a:off x="919350" y="3912688"/>
            <a:ext cx="803400" cy="4881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5" name="Google Shape;155;p22"/>
          <p:cNvPicPr preferRelativeResize="0"/>
          <p:nvPr/>
        </p:nvPicPr>
        <p:blipFill>
          <a:blip r:embed="rId5">
            <a:alphaModFix/>
          </a:blip>
          <a:stretch>
            <a:fillRect/>
          </a:stretch>
        </p:blipFill>
        <p:spPr>
          <a:xfrm>
            <a:off x="6096450" y="835475"/>
            <a:ext cx="2895151" cy="2162084"/>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59" name="Shape 159"/>
        <p:cNvGrpSpPr/>
        <p:nvPr/>
      </p:nvGrpSpPr>
      <p:grpSpPr>
        <a:xfrm>
          <a:off x="0" y="0"/>
          <a:ext cx="0" cy="0"/>
          <a:chOff x="0" y="0"/>
          <a:chExt cx="0" cy="0"/>
        </a:xfrm>
      </p:grpSpPr>
      <p:sp>
        <p:nvSpPr>
          <p:cNvPr id="160" name="Google Shape;160;p23"/>
          <p:cNvSpPr/>
          <p:nvPr/>
        </p:nvSpPr>
        <p:spPr>
          <a:xfrm rot="-5400000">
            <a:off x="2811625" y="-1215900"/>
            <a:ext cx="5207400" cy="7487700"/>
          </a:xfrm>
          <a:prstGeom prst="rtTriangle">
            <a:avLst/>
          </a:prstGeom>
          <a:solidFill>
            <a:srgbClr val="F1C232"/>
          </a:solidFill>
          <a:ln cap="flat" cmpd="sng" w="9525">
            <a:solidFill>
              <a:srgbClr val="0D3B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23"/>
          <p:cNvSpPr/>
          <p:nvPr/>
        </p:nvSpPr>
        <p:spPr>
          <a:xfrm>
            <a:off x="290050" y="2295575"/>
            <a:ext cx="8823900" cy="940200"/>
          </a:xfrm>
          <a:prstGeom prst="rightArrow">
            <a:avLst>
              <a:gd fmla="val 50000" name="adj1"/>
              <a:gd fmla="val 50000" name="adj2"/>
            </a:avLst>
          </a:prstGeom>
          <a:solidFill>
            <a:schemeClr val="l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2" name="Google Shape;162;p23"/>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163" name="Google Shape;163;p23"/>
          <p:cNvSpPr txBox="1"/>
          <p:nvPr>
            <p:ph idx="12" type="sldNum"/>
          </p:nvPr>
        </p:nvSpPr>
        <p:spPr>
          <a:xfrm>
            <a:off x="6457950" y="4767263"/>
            <a:ext cx="2057400" cy="2739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64" name="Google Shape;164;p23"/>
          <p:cNvSpPr txBox="1"/>
          <p:nvPr/>
        </p:nvSpPr>
        <p:spPr>
          <a:xfrm>
            <a:off x="0" y="0"/>
            <a:ext cx="9045900" cy="10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30">
                <a:solidFill>
                  <a:schemeClr val="dk2"/>
                </a:solidFill>
              </a:rPr>
              <a:t>Analyzing:</a:t>
            </a:r>
            <a:endParaRPr b="1" sz="3230">
              <a:solidFill>
                <a:schemeClr val="dk2"/>
              </a:solidFill>
            </a:endParaRPr>
          </a:p>
          <a:p>
            <a:pPr indent="0" lvl="0" marL="0" rtl="0" algn="l">
              <a:spcBef>
                <a:spcPts val="0"/>
              </a:spcBef>
              <a:spcAft>
                <a:spcPts val="0"/>
              </a:spcAft>
              <a:buNone/>
            </a:pPr>
            <a:r>
              <a:rPr i="1" lang="en" sz="2630">
                <a:solidFill>
                  <a:schemeClr val="dk1"/>
                </a:solidFill>
              </a:rPr>
              <a:t>I can analyze patterns and data sources to coach teachers. </a:t>
            </a:r>
            <a:endParaRPr i="1" sz="3780">
              <a:solidFill>
                <a:schemeClr val="dk1"/>
              </a:solidFill>
            </a:endParaRPr>
          </a:p>
        </p:txBody>
      </p:sp>
      <p:pic>
        <p:nvPicPr>
          <p:cNvPr id="165" name="Google Shape;165;p23"/>
          <p:cNvPicPr preferRelativeResize="0"/>
          <p:nvPr/>
        </p:nvPicPr>
        <p:blipFill>
          <a:blip r:embed="rId4">
            <a:alphaModFix/>
          </a:blip>
          <a:stretch>
            <a:fillRect/>
          </a:stretch>
        </p:blipFill>
        <p:spPr>
          <a:xfrm>
            <a:off x="3643722" y="1165825"/>
            <a:ext cx="4400426" cy="3286199"/>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69" name="Shape 169"/>
        <p:cNvGrpSpPr/>
        <p:nvPr/>
      </p:nvGrpSpPr>
      <p:grpSpPr>
        <a:xfrm>
          <a:off x="0" y="0"/>
          <a:ext cx="0" cy="0"/>
          <a:chOff x="0" y="0"/>
          <a:chExt cx="0" cy="0"/>
        </a:xfrm>
      </p:grpSpPr>
      <p:pic>
        <p:nvPicPr>
          <p:cNvPr id="170" name="Google Shape;170;p24"/>
          <p:cNvPicPr preferRelativeResize="0"/>
          <p:nvPr/>
        </p:nvPicPr>
        <p:blipFill>
          <a:blip r:embed="rId3">
            <a:alphaModFix/>
          </a:blip>
          <a:stretch>
            <a:fillRect/>
          </a:stretch>
        </p:blipFill>
        <p:spPr>
          <a:xfrm>
            <a:off x="25351" y="4700244"/>
            <a:ext cx="1626177" cy="443263"/>
          </a:xfrm>
          <a:prstGeom prst="rect">
            <a:avLst/>
          </a:prstGeom>
          <a:noFill/>
          <a:ln>
            <a:noFill/>
          </a:ln>
          <a:effectLst>
            <a:outerShdw blurRad="57150" rotWithShape="0" algn="bl" dir="5400000" dist="19050">
              <a:srgbClr val="000000">
                <a:alpha val="48630"/>
              </a:srgbClr>
            </a:outerShdw>
          </a:effectLst>
        </p:spPr>
      </p:pic>
      <p:sp>
        <p:nvSpPr>
          <p:cNvPr id="171" name="Google Shape;171;p24"/>
          <p:cNvSpPr txBox="1"/>
          <p:nvPr/>
        </p:nvSpPr>
        <p:spPr>
          <a:xfrm>
            <a:off x="-50" y="57275"/>
            <a:ext cx="9144000" cy="625800"/>
          </a:xfrm>
          <a:prstGeom prst="rect">
            <a:avLst/>
          </a:prstGeom>
          <a:solidFill>
            <a:srgbClr val="F1C232"/>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2688"/>
              <a:t>Analyzing in the </a:t>
            </a:r>
            <a:r>
              <a:rPr lang="en" sz="2688"/>
              <a:t>Data Coaching Cycle</a:t>
            </a:r>
            <a:endParaRPr sz="2688">
              <a:solidFill>
                <a:srgbClr val="000000"/>
              </a:solidFill>
            </a:endParaRPr>
          </a:p>
        </p:txBody>
      </p:sp>
      <p:sp>
        <p:nvSpPr>
          <p:cNvPr id="172" name="Google Shape;17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73" name="Google Shape;173;p24"/>
          <p:cNvPicPr preferRelativeResize="0"/>
          <p:nvPr/>
        </p:nvPicPr>
        <p:blipFill>
          <a:blip r:embed="rId4">
            <a:alphaModFix/>
          </a:blip>
          <a:stretch>
            <a:fillRect/>
          </a:stretch>
        </p:blipFill>
        <p:spPr>
          <a:xfrm>
            <a:off x="1942425" y="833276"/>
            <a:ext cx="5221024" cy="3899020"/>
          </a:xfrm>
          <a:prstGeom prst="rect">
            <a:avLst/>
          </a:prstGeom>
          <a:noFill/>
          <a:ln>
            <a:noFill/>
          </a:ln>
        </p:spPr>
      </p:pic>
      <p:sp>
        <p:nvSpPr>
          <p:cNvPr id="174" name="Google Shape;174;p24"/>
          <p:cNvSpPr/>
          <p:nvPr/>
        </p:nvSpPr>
        <p:spPr>
          <a:xfrm>
            <a:off x="2090225" y="3823675"/>
            <a:ext cx="1626300" cy="839700"/>
          </a:xfrm>
          <a:prstGeom prst="rect">
            <a:avLst/>
          </a:prstGeom>
          <a:noFill/>
          <a:ln cap="flat" cmpd="sng" w="1524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